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321" r:id="rId4"/>
    <p:sldId id="319" r:id="rId5"/>
    <p:sldId id="326" r:id="rId6"/>
    <p:sldId id="327" r:id="rId7"/>
    <p:sldId id="334" r:id="rId8"/>
    <p:sldId id="328" r:id="rId9"/>
    <p:sldId id="316" r:id="rId10"/>
    <p:sldId id="320" r:id="rId11"/>
    <p:sldId id="314" r:id="rId12"/>
    <p:sldId id="329" r:id="rId13"/>
    <p:sldId id="267" r:id="rId14"/>
    <p:sldId id="330" r:id="rId15"/>
    <p:sldId id="259" r:id="rId16"/>
    <p:sldId id="318" r:id="rId17"/>
    <p:sldId id="331" r:id="rId18"/>
    <p:sldId id="258" r:id="rId19"/>
    <p:sldId id="332" r:id="rId20"/>
    <p:sldId id="333" r:id="rId21"/>
    <p:sldId id="300" r:id="rId22"/>
    <p:sldId id="269" r:id="rId23"/>
    <p:sldId id="298" r:id="rId24"/>
    <p:sldId id="299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</p14:sldIdLst>
        </p14:section>
        <p14:section name="Warm up" id="{25ACB1C2-973D-476C-80BF-19662B3EC863}">
          <p14:sldIdLst>
            <p14:sldId id="261"/>
            <p14:sldId id="321"/>
          </p14:sldIdLst>
        </p14:section>
        <p14:section name="Listen and Repeat" id="{8FFE6284-7756-4DD7-87E0-C579CAA581FB}">
          <p14:sldIdLst>
            <p14:sldId id="319"/>
            <p14:sldId id="326"/>
            <p14:sldId id="327"/>
            <p14:sldId id="334"/>
            <p14:sldId id="328"/>
            <p14:sldId id="316"/>
          </p14:sldIdLst>
        </p14:section>
        <p14:section name="Point and say" id="{20E5085C-8816-42FA-9692-19044193153C}">
          <p14:sldIdLst>
            <p14:sldId id="320"/>
            <p14:sldId id="314"/>
            <p14:sldId id="329"/>
          </p14:sldIdLst>
        </p14:section>
        <p14:section name="Game" id="{3FBB002C-1AEB-4F8D-B00A-920AECE62F8D}">
          <p14:sldIdLst>
            <p14:sldId id="267"/>
            <p14:sldId id="330"/>
            <p14:sldId id="259"/>
            <p14:sldId id="318"/>
            <p14:sldId id="331"/>
            <p14:sldId id="258"/>
            <p14:sldId id="332"/>
            <p14:sldId id="333"/>
          </p14:sldIdLst>
        </p14:section>
        <p14:section name="Wrap up" id="{588F34D2-76DC-4988-8015-2DC200997C58}">
          <p14:sldIdLst>
            <p14:sldId id="300"/>
            <p14:sldId id="269"/>
            <p14:sldId id="298"/>
            <p14:sldId id="299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99" autoAdjust="0"/>
    <p:restoredTop sz="44241" autoAdjust="0"/>
  </p:normalViewPr>
  <p:slideViewPr>
    <p:cSldViewPr snapToGrid="0">
      <p:cViewPr varScale="1">
        <p:scale>
          <a:sx n="50" d="100"/>
          <a:sy n="50" d="100"/>
        </p:scale>
        <p:origin x="20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the end of the unit, pupils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pronounce the sound of the letter W/w in isolation and in the words</a:t>
            </a:r>
            <a:r>
              <a:rPr lang="en-US" i="1" dirty="0"/>
              <a:t> Wendy, window, washing, water </a:t>
            </a:r>
            <a:r>
              <a:rPr lang="en-US" dirty="0"/>
              <a:t>correctly.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the sound of the letter W/w and the words </a:t>
            </a:r>
            <a:r>
              <a:rPr lang="en-US" i="1" dirty="0"/>
              <a:t>Wendy, window, washing, water </a:t>
            </a:r>
            <a:r>
              <a:rPr lang="en-US" dirty="0"/>
              <a:t>in a chant.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recognize the words in different situations when listening.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“</a:t>
            </a:r>
            <a:r>
              <a:rPr lang="en-US" i="1" dirty="0"/>
              <a:t>How many ___________can you see? – I can see__________” </a:t>
            </a:r>
            <a:r>
              <a:rPr lang="en-US" dirty="0"/>
              <a:t>to ask and answer about quantity.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trace the letter W/w using a song with the structure “</a:t>
            </a:r>
            <a:r>
              <a:rPr lang="en-US" i="1" dirty="0"/>
              <a:t>How many ___________can you see? – I can see__________”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/>
              <a:t>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By </a:t>
            </a:r>
            <a:r>
              <a:rPr lang="en-US" b="0" dirty="0"/>
              <a:t>the end of the lesson, p</a:t>
            </a:r>
            <a:r>
              <a:rPr lang="en-US" dirty="0"/>
              <a:t>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i="1" dirty="0"/>
              <a:t>Wendy, window, washing, </a:t>
            </a:r>
            <a:r>
              <a:rPr lang="en-US" i="1" dirty="0" smtClean="0"/>
              <a:t>water.</a:t>
            </a: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understand </a:t>
            </a:r>
            <a:r>
              <a:rPr lang="en-US" dirty="0"/>
              <a:t>the meaning, say the words </a:t>
            </a:r>
            <a:r>
              <a:rPr lang="en-US" i="1" dirty="0"/>
              <a:t>Wendy, window, washing, </a:t>
            </a:r>
            <a:r>
              <a:rPr lang="en-US" i="1" dirty="0" smtClean="0"/>
              <a:t>water.</a:t>
            </a: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memory</a:t>
            </a:r>
            <a:endParaRPr lang="en-US" b="0" dirty="0"/>
          </a:p>
          <a:p>
            <a:r>
              <a:rPr lang="en-US" b="1" dirty="0" smtClean="0"/>
              <a:t>Time: </a:t>
            </a:r>
            <a:r>
              <a:rPr lang="en-US" smtClean="0"/>
              <a:t>5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play word build, close all the books, guess the letter to make </a:t>
            </a:r>
            <a:r>
              <a:rPr lang="en-US" dirty="0" smtClean="0"/>
              <a:t>words.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wrong guessing, 1 part of the UFO will be built.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will lose the game if the UFO is </a:t>
            </a:r>
            <a:r>
              <a:rPr lang="en-US" dirty="0" smtClean="0"/>
              <a:t>completed.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Nguồn</a:t>
            </a:r>
            <a:r>
              <a:rPr lang="en-GB" dirty="0"/>
              <a:t> :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0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3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6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0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21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x-none" dirty="0" smtClean="0">
                <a:effectLst/>
              </a:rPr>
              <a:t>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Goals: </a:t>
            </a:r>
            <a:r>
              <a:rPr lang="en-US" dirty="0" smtClean="0"/>
              <a:t>Warm </a:t>
            </a:r>
            <a:r>
              <a:rPr lang="en-US" dirty="0"/>
              <a:t>up the class, review the previous lesson and get pupils ready for the new lesson.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0" indent="0"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 the song from the previous lesson for the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second time, use flashcard and have pupils change the lyrics of the </a:t>
            </a:r>
            <a:r>
              <a:rPr lang="en-US" dirty="0" smtClean="0"/>
              <a:t>song.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</a:t>
            </a:r>
          </a:p>
          <a:p>
            <a:pPr marL="0" indent="0">
              <a:buNone/>
            </a:pPr>
            <a:r>
              <a:rPr lang="en-US" i="1" dirty="0"/>
              <a:t>That’s your </a:t>
            </a:r>
            <a:r>
              <a:rPr lang="en-US" i="1" dirty="0" smtClean="0"/>
              <a:t>face.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That’s your </a:t>
            </a:r>
            <a:r>
              <a:rPr lang="en-US" i="1" dirty="0" smtClean="0"/>
              <a:t>foot.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Point to your </a:t>
            </a:r>
            <a:r>
              <a:rPr lang="en-US" i="1" dirty="0" smtClean="0"/>
              <a:t>face.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Point to your foot…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</a:t>
            </a:r>
          </a:p>
          <a:p>
            <a:pPr marL="0" indent="0">
              <a:buNone/>
            </a:pPr>
            <a:r>
              <a:rPr lang="en-US" dirty="0"/>
              <a:t>(Show the flashcard of hand)</a:t>
            </a:r>
          </a:p>
          <a:p>
            <a:pPr marL="0" indent="0">
              <a:buNone/>
            </a:pPr>
            <a:r>
              <a:rPr lang="en-US" dirty="0"/>
              <a:t>Pupils: </a:t>
            </a:r>
            <a:r>
              <a:rPr lang="en-US" i="1" dirty="0"/>
              <a:t>That’s your </a:t>
            </a:r>
            <a:r>
              <a:rPr lang="en-US" i="1" dirty="0" smtClean="0"/>
              <a:t>hand.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(Show the flashcard of hair)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Pupils: That’s your </a:t>
            </a:r>
            <a:r>
              <a:rPr lang="en-US" i="1" dirty="0" smtClean="0"/>
              <a:t>hair.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Point to your </a:t>
            </a:r>
            <a:r>
              <a:rPr lang="en-US" i="1" dirty="0" smtClean="0"/>
              <a:t>hand.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Point to your </a:t>
            </a:r>
            <a:r>
              <a:rPr lang="en-US" i="1" dirty="0" smtClean="0"/>
              <a:t>hair.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repeat </a:t>
            </a:r>
            <a:r>
              <a:rPr lang="en-US" dirty="0"/>
              <a:t>is divided into 3 steps.</a:t>
            </a:r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the context and introduce the sound of letter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digital book, point the girl and </a:t>
            </a:r>
            <a:r>
              <a:rPr lang="en-US" dirty="0" smtClean="0"/>
              <a:t>say: </a:t>
            </a:r>
            <a:r>
              <a:rPr lang="en-US" i="1" u="none" dirty="0"/>
              <a:t>This is Wendy, Wendy, Wendy . Can you say Hi to Wendy?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u="none" dirty="0"/>
              <a:t>Have pupils say </a:t>
            </a:r>
            <a:r>
              <a:rPr lang="en-US" i="1" u="none" dirty="0"/>
              <a:t>Hi</a:t>
            </a:r>
            <a:r>
              <a:rPr lang="en-US" i="0" u="none" dirty="0"/>
              <a:t> to Wendy.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u="none" dirty="0"/>
              <a:t>Ask </a:t>
            </a:r>
            <a:r>
              <a:rPr lang="en-US" i="0" u="none" dirty="0" smtClean="0"/>
              <a:t>pupils </a:t>
            </a:r>
            <a:r>
              <a:rPr lang="en-US" i="0" u="none" dirty="0"/>
              <a:t>to describe the picture </a:t>
            </a:r>
            <a:r>
              <a:rPr lang="en-US" i="0" u="none" dirty="0" smtClean="0"/>
              <a:t>(both </a:t>
            </a:r>
            <a:r>
              <a:rPr lang="en-US" i="0" u="none" dirty="0"/>
              <a:t>in English and Vietnamese) by raising some questions: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u="none" dirty="0"/>
              <a:t>	</a:t>
            </a:r>
            <a:r>
              <a:rPr lang="en-US" i="1" u="none" dirty="0"/>
              <a:t>Who is this? (It’s Wendy’s father</a:t>
            </a:r>
            <a:r>
              <a:rPr lang="en-US" i="1" u="none" dirty="0" smtClean="0"/>
              <a:t>).</a:t>
            </a:r>
            <a:endParaRPr lang="en-US" i="1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u="none" dirty="0"/>
              <a:t>	What can you see in the picture? (a cat, a house</a:t>
            </a:r>
            <a:r>
              <a:rPr lang="en-US" i="1" u="none" dirty="0" smtClean="0"/>
              <a:t>…)</a:t>
            </a:r>
            <a:endParaRPr lang="en-US" i="1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u="none" dirty="0"/>
              <a:t>	What are Wendy and her father they are </a:t>
            </a:r>
            <a:r>
              <a:rPr lang="en-US" i="1" dirty="0" smtClean="0"/>
              <a:t>doing?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Show the flashcard of Wendy and ask: </a:t>
            </a:r>
            <a:r>
              <a:rPr lang="en-US" i="1" dirty="0"/>
              <a:t>What does the word Wendy begin with? (W)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Say </a:t>
            </a:r>
            <a:r>
              <a:rPr lang="en-US" i="1" dirty="0"/>
              <a:t>w </a:t>
            </a:r>
            <a:r>
              <a:rPr lang="en-US" i="0" dirty="0"/>
              <a:t>then have pupils repeat many time in chorus, </a:t>
            </a:r>
            <a:r>
              <a:rPr lang="en-US" i="0" dirty="0" smtClean="0"/>
              <a:t>groups </a:t>
            </a:r>
            <a:r>
              <a:rPr lang="en-US" i="0" dirty="0"/>
              <a:t>then </a:t>
            </a:r>
            <a:r>
              <a:rPr lang="en-US" i="0" dirty="0" smtClean="0"/>
              <a:t>individuals.</a:t>
            </a:r>
            <a:endParaRPr lang="en-US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Say </a:t>
            </a:r>
            <a:r>
              <a:rPr lang="en-US" i="1" dirty="0"/>
              <a:t>T</a:t>
            </a:r>
            <a:r>
              <a:rPr lang="en-US" i="1" dirty="0" smtClean="0"/>
              <a:t>oday </a:t>
            </a:r>
            <a:r>
              <a:rPr lang="en-US" i="1" dirty="0"/>
              <a:t>we will learn some words beginning with </a:t>
            </a:r>
            <a:r>
              <a:rPr lang="en-US" i="1" dirty="0" smtClean="0"/>
              <a:t>W.</a:t>
            </a:r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</a:p>
          <a:p>
            <a:r>
              <a:rPr lang="en-US" b="1" dirty="0"/>
              <a:t>Goal: </a:t>
            </a:r>
            <a:r>
              <a:rPr lang="en-US" b="0" dirty="0"/>
              <a:t>Pupils are able to understand the meaning, listen and repeat the unit </a:t>
            </a:r>
            <a:r>
              <a:rPr lang="en-US" b="0" dirty="0" smtClean="0"/>
              <a:t>words.</a:t>
            </a:r>
            <a:endParaRPr lang="en-US" b="0" dirty="0"/>
          </a:p>
          <a:p>
            <a:r>
              <a:rPr lang="en-US" b="1" dirty="0"/>
              <a:t>Time: </a:t>
            </a:r>
            <a:r>
              <a:rPr lang="en-US" b="0" dirty="0"/>
              <a:t>4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Show the slide to </a:t>
            </a:r>
            <a:r>
              <a:rPr lang="en-US" b="0" i="0" dirty="0" smtClean="0"/>
              <a:t>pupils.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Say </a:t>
            </a:r>
            <a:r>
              <a:rPr lang="en-US" b="0" i="1" dirty="0"/>
              <a:t>washing </a:t>
            </a:r>
            <a:r>
              <a:rPr lang="en-US" b="0" i="0" dirty="0"/>
              <a:t>and do the </a:t>
            </a:r>
            <a:r>
              <a:rPr lang="en-US" b="0" i="0" dirty="0" smtClean="0"/>
              <a:t>TPR.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Repeat again and ask pupils to repeat in chorus, </a:t>
            </a:r>
            <a:r>
              <a:rPr lang="en-US" b="0" i="0" dirty="0" smtClean="0"/>
              <a:t>groups, individuals.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Do the same with other words. May change the volume to make the reading </a:t>
            </a:r>
            <a:r>
              <a:rPr lang="en-US" b="0" i="0" dirty="0" smtClean="0"/>
              <a:t>fun.</a:t>
            </a:r>
            <a:endParaRPr lang="en-US" b="0" i="0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Step </a:t>
            </a:r>
            <a:r>
              <a:rPr lang="en-US" b="1" dirty="0"/>
              <a:t>3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keywords.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digital book, click on the pictures. Pupils listen and repeat again but do TPR when </a:t>
            </a:r>
            <a:r>
              <a:rPr lang="en-US" dirty="0" smtClean="0"/>
              <a:t>repeat.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ways pupils saying the words to make the activity more fun.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/>
              <a:t>Team 1: repeat in loud voice/ team 2: repeat </a:t>
            </a:r>
            <a:r>
              <a:rPr lang="en-US" dirty="0" smtClean="0"/>
              <a:t>in soft </a:t>
            </a:r>
            <a:r>
              <a:rPr lang="en-US" dirty="0"/>
              <a:t>voice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possible, ask pupils to find more words which have got letter w or the /w/ </a:t>
            </a:r>
            <a:r>
              <a:rPr lang="en-US" dirty="0" smtClean="0"/>
              <a:t>sound.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2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b="1" dirty="0"/>
              <a:t>Goal</a:t>
            </a:r>
            <a:r>
              <a:rPr lang="en-US" dirty="0"/>
              <a:t>: Pupils remember the meaning and say the word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Windy and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Windy.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point to other things and have pupils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same thing in pairs, 1 points and the other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Step 2</a:t>
            </a:r>
          </a:p>
          <a:p>
            <a:pPr marL="0" indent="0">
              <a:buFontTx/>
              <a:buNone/>
            </a:pPr>
            <a:r>
              <a:rPr lang="en-US" b="1" dirty="0"/>
              <a:t>Goal: </a:t>
            </a:r>
            <a:r>
              <a:rPr lang="en-US" b="0" dirty="0"/>
              <a:t>Pupils are able to understand and say the word in a </a:t>
            </a:r>
            <a:r>
              <a:rPr lang="en-US" b="0" dirty="0" smtClean="0"/>
              <a:t>game.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0" dirty="0"/>
              <a:t>Game: Pass the ball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0" dirty="0"/>
              <a:t>Play a </a:t>
            </a:r>
            <a:r>
              <a:rPr lang="en-US" b="0" dirty="0" smtClean="0"/>
              <a:t>song.</a:t>
            </a:r>
            <a:endParaRPr lang="en-US" b="0" dirty="0"/>
          </a:p>
          <a:p>
            <a:pPr marL="0" indent="0">
              <a:buFontTx/>
              <a:buNone/>
            </a:pPr>
            <a:r>
              <a:rPr lang="en-US" b="0" dirty="0"/>
              <a:t>At the time the song stops, who is taking the ball has to act to describe a word. Then he/she asks a friend to say the word. If it’s correct, they can continue the game. If not, the answerer has to leave the game.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1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Unit 16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 smtClean="0">
                <a:solidFill>
                  <a:srgbClr val="FFFFFF"/>
                </a:solidFill>
              </a:rPr>
              <a:t>At home</a:t>
            </a:r>
            <a:br>
              <a:rPr lang="en-US" sz="5000" dirty="0" smtClean="0">
                <a:solidFill>
                  <a:srgbClr val="FFFFFF"/>
                </a:solidFill>
              </a:rPr>
            </a:br>
            <a:r>
              <a:rPr lang="en-US" sz="5000" dirty="0" smtClean="0">
                <a:solidFill>
                  <a:srgbClr val="FFFFFF"/>
                </a:solidFill>
              </a:rPr>
              <a:t/>
            </a:r>
            <a:br>
              <a:rPr lang="en-US" sz="5000" dirty="0" smtClean="0">
                <a:solidFill>
                  <a:srgbClr val="FFFFFF"/>
                </a:solidFill>
              </a:rPr>
            </a:br>
            <a:r>
              <a:rPr lang="en-US" sz="5000" dirty="0" smtClean="0">
                <a:solidFill>
                  <a:srgbClr val="FFFFFF"/>
                </a:solidFill>
              </a:rPr>
              <a:t>Lesson 1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7" y="450220"/>
            <a:ext cx="6157070" cy="5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3" y="3309878"/>
            <a:ext cx="1693825" cy="1690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9" y="5208598"/>
            <a:ext cx="1557752" cy="15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passs the ball game">
            <a:extLst>
              <a:ext uri="{FF2B5EF4-FFF2-40B4-BE49-F238E27FC236}">
                <a16:creationId xmlns:a16="http://schemas.microsoft.com/office/drawing/2014/main" xmlns="" id="{05B2464B-2251-413D-A505-768374AD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75" y="278579"/>
            <a:ext cx="9585050" cy="63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5" y="249816"/>
            <a:ext cx="6839470" cy="66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37682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Word remember challenge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9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Square 2"/>
          <p:cNvSpPr/>
          <p:nvPr/>
        </p:nvSpPr>
        <p:spPr>
          <a:xfrm>
            <a:off x="4791273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7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00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6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6" name="Square 2"/>
          <p:cNvSpPr/>
          <p:nvPr/>
        </p:nvSpPr>
        <p:spPr>
          <a:xfrm>
            <a:off x="4791273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5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00"/>
                            </p:stCondLst>
                            <p:childTnLst>
                              <p:par>
                                <p:cTn id="3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3" name="Square 9"/>
          <p:cNvSpPr/>
          <p:nvPr/>
        </p:nvSpPr>
        <p:spPr>
          <a:xfrm>
            <a:off x="11266910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Square 8"/>
          <p:cNvSpPr/>
          <p:nvPr/>
        </p:nvSpPr>
        <p:spPr>
          <a:xfrm>
            <a:off x="10341819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6" name="Square 2"/>
          <p:cNvSpPr/>
          <p:nvPr/>
        </p:nvSpPr>
        <p:spPr>
          <a:xfrm>
            <a:off x="4791273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00"/>
                            </p:stCondLst>
                            <p:childTnLst>
                              <p:par>
                                <p:cTn id="3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8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"/>
            <a:ext cx="12192000" cy="6858000"/>
          </a:xfrm>
          <a:prstGeom prst="rect">
            <a:avLst/>
          </a:prstGeom>
        </p:spPr>
      </p:pic>
      <p:sp>
        <p:nvSpPr>
          <p:cNvPr id="31" name="Square 7"/>
          <p:cNvSpPr/>
          <p:nvPr/>
        </p:nvSpPr>
        <p:spPr>
          <a:xfrm>
            <a:off x="9416728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Square 6"/>
          <p:cNvSpPr/>
          <p:nvPr/>
        </p:nvSpPr>
        <p:spPr>
          <a:xfrm>
            <a:off x="8491637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9" name="Square 5"/>
          <p:cNvSpPr/>
          <p:nvPr/>
        </p:nvSpPr>
        <p:spPr>
          <a:xfrm>
            <a:off x="7566546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" name="Square 4"/>
          <p:cNvSpPr/>
          <p:nvPr/>
        </p:nvSpPr>
        <p:spPr>
          <a:xfrm>
            <a:off x="6641455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7" name="Square 3"/>
          <p:cNvSpPr/>
          <p:nvPr/>
        </p:nvSpPr>
        <p:spPr>
          <a:xfrm>
            <a:off x="5716364" y="5109878"/>
            <a:ext cx="792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6" name="Z"/>
          <p:cNvSpPr/>
          <p:nvPr/>
        </p:nvSpPr>
        <p:spPr>
          <a:xfrm>
            <a:off x="1031158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39030" y="5910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820954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921048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1029021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36893" y="4963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820954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921048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1029021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36893" y="4016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806547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906641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1014614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122486" y="30690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806547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906641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1014614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122486" y="21217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797906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898000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1005973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113845" y="117450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797906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898000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1005973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113845" y="227250"/>
            <a:ext cx="792000" cy="72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921048" y="5910750"/>
            <a:ext cx="1668858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7" y="2682229"/>
            <a:ext cx="3600000" cy="2269831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31" y="4411763"/>
            <a:ext cx="720000" cy="4536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07" y="4612101"/>
            <a:ext cx="720000" cy="340645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4433363"/>
            <a:ext cx="720000" cy="432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7" y="3617817"/>
            <a:ext cx="3600000" cy="1095652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2" y="3053003"/>
            <a:ext cx="1800000" cy="1251656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3599991"/>
            <a:ext cx="360000" cy="376875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81" y="3700721"/>
            <a:ext cx="360000" cy="36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1" y="3599990"/>
            <a:ext cx="360000" cy="376875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55" y="2684205"/>
            <a:ext cx="540000" cy="584182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4" y="4214089"/>
            <a:ext cx="842075" cy="900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8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5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1529D9-6D13-4708-816A-BC1E89325C68}"/>
              </a:ext>
            </a:extLst>
          </p:cNvPr>
          <p:cNvSpPr txBox="1"/>
          <p:nvPr/>
        </p:nvSpPr>
        <p:spPr>
          <a:xfrm>
            <a:off x="8194611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ater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14" y="1601737"/>
            <a:ext cx="3294604" cy="34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35" y="724474"/>
            <a:ext cx="394096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4DC554-2C1E-4DC3-9DA4-7711BE99BC84}"/>
              </a:ext>
            </a:extLst>
          </p:cNvPr>
          <p:cNvSpPr txBox="1"/>
          <p:nvPr/>
        </p:nvSpPr>
        <p:spPr>
          <a:xfrm>
            <a:off x="8198265" y="5075812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endy</a:t>
            </a:r>
            <a:endParaRPr lang="en-US" sz="7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3F6DBE-9E9D-4E1F-BDBC-1B2BDE851257}"/>
              </a:ext>
            </a:extLst>
          </p:cNvPr>
          <p:cNvSpPr txBox="1"/>
          <p:nvPr/>
        </p:nvSpPr>
        <p:spPr>
          <a:xfrm>
            <a:off x="7898199" y="496791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indow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7" y="1848018"/>
            <a:ext cx="3648832" cy="31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844878-E57B-431E-B22F-3FECE35E4EF0}"/>
              </a:ext>
            </a:extLst>
          </p:cNvPr>
          <p:cNvSpPr txBox="1"/>
          <p:nvPr/>
        </p:nvSpPr>
        <p:spPr>
          <a:xfrm>
            <a:off x="8522511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ash 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7" y="1448786"/>
            <a:ext cx="2948492" cy="36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7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092ACE-5D7A-471D-8E63-394287B275C3}"/>
              </a:ext>
            </a:extLst>
          </p:cNvPr>
          <p:cNvSpPr txBox="1"/>
          <p:nvPr/>
        </p:nvSpPr>
        <p:spPr>
          <a:xfrm>
            <a:off x="3620278" y="2612571"/>
            <a:ext cx="171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hat </a:t>
            </a:r>
            <a:r>
              <a:rPr lang="en-US" dirty="0" err="1"/>
              <a:t>trang</a:t>
            </a:r>
            <a:r>
              <a:rPr lang="en-US" dirty="0"/>
              <a:t>  67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826"/>
            <a:ext cx="11617036" cy="5932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6" y="222105"/>
            <a:ext cx="22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Let’s sing</a:t>
            </a:r>
            <a:endParaRPr lang="en-US" sz="4400" dirty="0"/>
          </a:p>
        </p:txBody>
      </p:sp>
      <p:pic>
        <p:nvPicPr>
          <p:cNvPr id="6" name="Track 0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2003" y="481917"/>
            <a:ext cx="332943" cy="3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40171"/>
            <a:ext cx="2224652" cy="2220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53" y="4449983"/>
            <a:ext cx="2153239" cy="2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229738"/>
            <a:ext cx="6860251" cy="66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1307" y="10"/>
            <a:ext cx="11540694" cy="6857990"/>
            <a:chOff x="651307" y="10"/>
            <a:chExt cx="11540694" cy="68579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4D9F5A-B1FD-43F1-842F-3B83E1463A60}"/>
                </a:ext>
              </a:extLst>
            </p:cNvPr>
            <p:cNvSpPr txBox="1"/>
            <p:nvPr/>
          </p:nvSpPr>
          <p:spPr>
            <a:xfrm>
              <a:off x="651307" y="640081"/>
              <a:ext cx="3377183" cy="36819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.VnAvant" panose="020B7200000000000000" pitchFamily="34" charset="0"/>
                  <a:ea typeface="+mj-ea"/>
                  <a:cs typeface="+mj-cs"/>
                </a:rPr>
                <a:t>washing </a:t>
              </a:r>
              <a:endParaRPr lang="en-US" sz="4400" dirty="0">
                <a:solidFill>
                  <a:schemeClr val="bg1"/>
                </a:solidFill>
                <a:latin typeface=".VnAvant" panose="020B7200000000000000" pitchFamily="34" charset="0"/>
                <a:ea typeface="+mj-ea"/>
                <a:cs typeface="+mj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86661" y="10"/>
              <a:ext cx="10605340" cy="6857990"/>
              <a:chOff x="1586661" y="10"/>
              <a:chExt cx="10605340" cy="685799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47DEAE30-804E-4026-8005-8A76CA3F0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928" r="-2" b="16499"/>
              <a:stretch/>
            </p:blipFill>
            <p:spPr>
              <a:xfrm>
                <a:off x="4654297" y="10"/>
                <a:ext cx="7537704" cy="6857990"/>
              </a:xfrm>
              <a:prstGeom prst="rect">
                <a:avLst/>
              </a:prstGeom>
            </p:spPr>
          </p:pic>
          <p:pic>
            <p:nvPicPr>
              <p:cNvPr id="2" name="washing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586661" y="4259710"/>
                <a:ext cx="470739" cy="4707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486481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2950" y="742951"/>
            <a:ext cx="10448442" cy="5327219"/>
            <a:chOff x="742950" y="742951"/>
            <a:chExt cx="10448442" cy="53272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18FF374-7D9A-49F1-8625-9293AFD17722}"/>
                </a:ext>
              </a:extLst>
            </p:cNvPr>
            <p:cNvSpPr txBox="1"/>
            <p:nvPr/>
          </p:nvSpPr>
          <p:spPr>
            <a:xfrm>
              <a:off x="742950" y="742951"/>
              <a:ext cx="3476625" cy="49625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latin typeface=".VnAvant" panose="020B7200000000000000" pitchFamily="34" charset="0"/>
                  <a:ea typeface="+mj-ea"/>
                  <a:cs typeface="+mj-cs"/>
                </a:rPr>
                <a:t>window</a:t>
              </a:r>
              <a:endParaRPr lang="en-US" sz="4800" kern="1200" dirty="0">
                <a:solidFill>
                  <a:srgbClr val="FFFFFF"/>
                </a:solidFill>
                <a:latin typeface=".VnAvant" panose="020B7200000000000000" pitchFamily="34" charset="0"/>
                <a:ea typeface="+mj-ea"/>
                <a:cs typeface="+mj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257" y="742951"/>
              <a:ext cx="6116135" cy="5327219"/>
            </a:xfrm>
            <a:prstGeom prst="rect">
              <a:avLst/>
            </a:prstGeom>
          </p:spPr>
        </p:pic>
        <p:pic>
          <p:nvPicPr>
            <p:cNvPr id="5" name="window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251366" y="3491346"/>
              <a:ext cx="367578" cy="367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3989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31270" y="0"/>
            <a:ext cx="10693584" cy="6800672"/>
            <a:chOff x="1131270" y="0"/>
            <a:chExt cx="10693584" cy="68006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BD9F9A-CE27-4DA5-9A38-7AF20ABA0F19}"/>
                </a:ext>
              </a:extLst>
            </p:cNvPr>
            <p:cNvSpPr txBox="1"/>
            <p:nvPr/>
          </p:nvSpPr>
          <p:spPr>
            <a:xfrm>
              <a:off x="1131270" y="2551813"/>
              <a:ext cx="2710053" cy="104722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.VnAvant" panose="020B7200000000000000" pitchFamily="34" charset="0"/>
                  <a:ea typeface="+mj-ea"/>
                  <a:cs typeface="+mj-cs"/>
                </a:rPr>
                <a:t>water</a:t>
              </a:r>
              <a:endParaRPr lang="en-US" sz="4400" dirty="0">
                <a:solidFill>
                  <a:schemeClr val="bg1"/>
                </a:solidFill>
                <a:latin typeface=".VnAvant" panose="020B7200000000000000" pitchFamily="34" charset="0"/>
                <a:ea typeface="+mj-ea"/>
                <a:cs typeface="+mj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859" y="0"/>
              <a:ext cx="6482995" cy="6800672"/>
            </a:xfrm>
            <a:prstGeom prst="rect">
              <a:avLst/>
            </a:prstGeom>
          </p:spPr>
        </p:pic>
        <p:pic>
          <p:nvPicPr>
            <p:cNvPr id="3" name="water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799072" y="3517033"/>
              <a:ext cx="424583" cy="42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4339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7" y="0"/>
            <a:ext cx="6947465" cy="67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1027</Words>
  <Application>Microsoft Office PowerPoint</Application>
  <PresentationFormat>Widescreen</PresentationFormat>
  <Paragraphs>382</Paragraphs>
  <Slides>25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Times New Roman</vt:lpstr>
      <vt:lpstr>Office Theme</vt:lpstr>
      <vt:lpstr>Unit 16 At home 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remember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16  At home</dc:title>
  <dc:creator>Nguyễn Phúc Khánh Thy</dc:creator>
  <cp:lastModifiedBy>Admin</cp:lastModifiedBy>
  <cp:revision>11</cp:revision>
  <dcterms:created xsi:type="dcterms:W3CDTF">2020-05-18T14:06:57Z</dcterms:created>
  <dcterms:modified xsi:type="dcterms:W3CDTF">2023-08-01T08:38:48Z</dcterms:modified>
</cp:coreProperties>
</file>