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notesMasterIdLst>
    <p:notesMasterId r:id="rId15"/>
  </p:notesMasterIdLst>
  <p:handoutMasterIdLst>
    <p:handoutMasterId r:id="rId16"/>
  </p:handoutMasterIdLst>
  <p:sldIdLst>
    <p:sldId id="4492" r:id="rId2"/>
    <p:sldId id="3240" r:id="rId3"/>
    <p:sldId id="3264" r:id="rId4"/>
    <p:sldId id="3263" r:id="rId5"/>
    <p:sldId id="3268" r:id="rId6"/>
    <p:sldId id="3265" r:id="rId7"/>
    <p:sldId id="3269" r:id="rId8"/>
    <p:sldId id="3266" r:id="rId9"/>
    <p:sldId id="3267" r:id="rId10"/>
    <p:sldId id="3271" r:id="rId11"/>
    <p:sldId id="3272" r:id="rId12"/>
    <p:sldId id="3273" r:id="rId13"/>
    <p:sldId id="3247" r:id="rId14"/>
  </p:sldIdLst>
  <p:sldSz cx="12858750" cy="723265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B"/>
    <a:srgbClr val="0099FF"/>
    <a:srgbClr val="33CCFF"/>
    <a:srgbClr val="BD8769"/>
    <a:srgbClr val="F16904"/>
    <a:srgbClr val="223D5E"/>
    <a:srgbClr val="EC206C"/>
    <a:srgbClr val="BC148E"/>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66" autoAdjust="0"/>
    <p:restoredTop sz="92986" autoAdjust="0"/>
  </p:normalViewPr>
  <p:slideViewPr>
    <p:cSldViewPr>
      <p:cViewPr varScale="1">
        <p:scale>
          <a:sx n="69" d="100"/>
          <a:sy n="69" d="100"/>
        </p:scale>
        <p:origin x="888" y="66"/>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2026/1/23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2026/1/23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773450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fld id="{603395C6-8E53-46E5-AC3C-60082576D5DD}"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1540071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233ABE5B-D107-4870-84B0-07085A150ACA}"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7487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09F8459F-9C12-43E6-BEBC-D62F03F1A77A}"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4144192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92A175CD-49EE-4D6F-98ED-BCF7E28E17CB}"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672755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94062118-105C-45D5-A1E0-F6B5E5B344D0}"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01242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424887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067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1012500" y="759333"/>
            <a:ext cx="10833750" cy="80531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1012500" y="2355902"/>
            <a:ext cx="10833750" cy="41172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p:txBody>
          <a:bodyPr/>
          <a:lstStyle/>
          <a:p>
            <a:fld id="{D119E34F-6D4D-44FA-9068-21642AD9CE05}" type="datetimeFigureOut">
              <a:rPr lang="en-US" smtClean="0"/>
              <a:t>1/23/2026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1562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2" name="图片 32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pic>
        <p:nvPicPr>
          <p:cNvPr id="3"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Tree>
    <p:extLst>
      <p:ext uri="{BB962C8B-B14F-4D97-AF65-F5344CB8AC3E}">
        <p14:creationId xmlns:p14="http://schemas.microsoft.com/office/powerpoint/2010/main" val="1034238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4048372"/>
            <a:ext cx="12858750" cy="32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425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7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44E5CC29-D4C1-43AF-92DE-EAC9F1236EA8}"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0070" y="173632"/>
            <a:ext cx="1058168" cy="70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992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42938" y="6703596"/>
            <a:ext cx="3000375" cy="385072"/>
          </a:xfrm>
          <a:prstGeom prst="rect">
            <a:avLst/>
          </a:prstGeom>
        </p:spPr>
        <p:txBody>
          <a:bodyPr/>
          <a:lstStyle/>
          <a:p>
            <a:fld id="{7093F466-4605-4A4F-B0AC-603452C1E21D}"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550647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42938" y="6703596"/>
            <a:ext cx="3000375" cy="385072"/>
          </a:xfrm>
          <a:prstGeom prst="rect">
            <a:avLst/>
          </a:prstGeom>
        </p:spPr>
        <p:txBody>
          <a:bodyPr/>
          <a:lstStyle/>
          <a:p>
            <a:fld id="{4DEA88E6-BDD8-4DB5-B2C6-C275153AB3E5}"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34852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642938" y="6703596"/>
            <a:ext cx="3000375" cy="385072"/>
          </a:xfrm>
          <a:prstGeom prst="rect">
            <a:avLst/>
          </a:prstGeom>
        </p:spPr>
        <p:txBody>
          <a:bodyPr/>
          <a:lstStyle/>
          <a:p>
            <a:fld id="{8115AA7B-1762-4F64-867E-A62A0D51D324}"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8" name="页脚占位符 7"/>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326708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42938" y="6703596"/>
            <a:ext cx="3000375" cy="385072"/>
          </a:xfrm>
          <a:prstGeom prst="rect">
            <a:avLst/>
          </a:prstGeom>
        </p:spPr>
        <p:txBody>
          <a:bodyPr/>
          <a:lstStyle/>
          <a:p>
            <a:fld id="{EA9D4AF0-7703-437A-B20F-E0BB415885CC}" type="datetime1">
              <a:rPr lang="zh-CN" altLang="en-US" smtClean="0">
                <a:solidFill>
                  <a:prstClr val="black">
                    <a:tint val="75000"/>
                  </a:prstClr>
                </a:solidFill>
              </a:rPr>
              <a:pPr/>
              <a:t>2026/1/23</a:t>
            </a:fld>
            <a:endParaRPr lang="zh-CN" altLang="en-US">
              <a:solidFill>
                <a:prstClr val="black">
                  <a:tint val="75000"/>
                </a:prstClr>
              </a:solidFill>
            </a:endParaRPr>
          </a:p>
        </p:txBody>
      </p:sp>
      <p:sp>
        <p:nvSpPr>
          <p:cNvPr id="4" name="页脚占位符 3"/>
          <p:cNvSpPr>
            <a:spLocks noGrp="1"/>
          </p:cNvSpPr>
          <p:nvPr>
            <p:ph type="ftr" sz="quarter" idx="11"/>
          </p:nvPr>
        </p:nvSpPr>
        <p:spPr>
          <a:xfrm>
            <a:off x="4393406" y="6703596"/>
            <a:ext cx="4071938" cy="385072"/>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9467213" y="328288"/>
            <a:ext cx="3000375" cy="385072"/>
          </a:xfrm>
          <a:prstGeom prst="rect">
            <a:avLst/>
          </a:prstGeom>
        </p:spPr>
        <p:txBody>
          <a:bodyPr/>
          <a:lstStyle/>
          <a:p>
            <a:fld id="{87115745-2F8B-4195-AD23-8A2542AF7C2C}"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46987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3531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97"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83" r:id="rId16"/>
    <p:sldLayoutId id="2147483998" r:id="rId17"/>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1285829" rtl="0" eaLnBrk="1" latinLnBrk="0" hangingPunct="1">
        <a:spcBef>
          <a:spcPct val="0"/>
        </a:spcBef>
        <a:buNone/>
        <a:defRPr sz="6200" kern="1200">
          <a:solidFill>
            <a:schemeClr val="tx1"/>
          </a:solidFill>
          <a:latin typeface="+mj-lt"/>
          <a:ea typeface="+mj-ea"/>
          <a:cs typeface="+mj-cs"/>
        </a:defRPr>
      </a:lvl1pPr>
    </p:titleStyle>
    <p:bodyStyle>
      <a:lvl1pPr marL="482186" indent="-482186" algn="l" defTabSz="1285829"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4736" indent="-401822" algn="l" defTabSz="1285829"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7287" indent="-321457" algn="l" defTabSz="1285829"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0201"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93116"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36031"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8945"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21860"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4774" indent="-321457" algn="l" defTabSz="128582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85829" rtl="0" eaLnBrk="1" latinLnBrk="0" hangingPunct="1">
        <a:defRPr sz="2500" kern="1200">
          <a:solidFill>
            <a:schemeClr val="tx1"/>
          </a:solidFill>
          <a:latin typeface="+mn-lt"/>
          <a:ea typeface="+mn-ea"/>
          <a:cs typeface="+mn-cs"/>
        </a:defRPr>
      </a:lvl1pPr>
      <a:lvl2pPr marL="642915" algn="l" defTabSz="1285829" rtl="0" eaLnBrk="1" latinLnBrk="0" hangingPunct="1">
        <a:defRPr sz="2500" kern="1200">
          <a:solidFill>
            <a:schemeClr val="tx1"/>
          </a:solidFill>
          <a:latin typeface="+mn-lt"/>
          <a:ea typeface="+mn-ea"/>
          <a:cs typeface="+mn-cs"/>
        </a:defRPr>
      </a:lvl2pPr>
      <a:lvl3pPr marL="1285829" algn="l" defTabSz="1285829" rtl="0" eaLnBrk="1" latinLnBrk="0" hangingPunct="1">
        <a:defRPr sz="2500" kern="1200">
          <a:solidFill>
            <a:schemeClr val="tx1"/>
          </a:solidFill>
          <a:latin typeface="+mn-lt"/>
          <a:ea typeface="+mn-ea"/>
          <a:cs typeface="+mn-cs"/>
        </a:defRPr>
      </a:lvl3pPr>
      <a:lvl4pPr marL="1928744" algn="l" defTabSz="1285829" rtl="0" eaLnBrk="1" latinLnBrk="0" hangingPunct="1">
        <a:defRPr sz="2500" kern="1200">
          <a:solidFill>
            <a:schemeClr val="tx1"/>
          </a:solidFill>
          <a:latin typeface="+mn-lt"/>
          <a:ea typeface="+mn-ea"/>
          <a:cs typeface="+mn-cs"/>
        </a:defRPr>
      </a:lvl4pPr>
      <a:lvl5pPr marL="2571659" algn="l" defTabSz="1285829" rtl="0" eaLnBrk="1" latinLnBrk="0" hangingPunct="1">
        <a:defRPr sz="2500" kern="1200">
          <a:solidFill>
            <a:schemeClr val="tx1"/>
          </a:solidFill>
          <a:latin typeface="+mn-lt"/>
          <a:ea typeface="+mn-ea"/>
          <a:cs typeface="+mn-cs"/>
        </a:defRPr>
      </a:lvl5pPr>
      <a:lvl6pPr marL="3214573" algn="l" defTabSz="1285829" rtl="0" eaLnBrk="1" latinLnBrk="0" hangingPunct="1">
        <a:defRPr sz="2500" kern="1200">
          <a:solidFill>
            <a:schemeClr val="tx1"/>
          </a:solidFill>
          <a:latin typeface="+mn-lt"/>
          <a:ea typeface="+mn-ea"/>
          <a:cs typeface="+mn-cs"/>
        </a:defRPr>
      </a:lvl6pPr>
      <a:lvl7pPr marL="3857488" algn="l" defTabSz="1285829" rtl="0" eaLnBrk="1" latinLnBrk="0" hangingPunct="1">
        <a:defRPr sz="2500" kern="1200">
          <a:solidFill>
            <a:schemeClr val="tx1"/>
          </a:solidFill>
          <a:latin typeface="+mn-lt"/>
          <a:ea typeface="+mn-ea"/>
          <a:cs typeface="+mn-cs"/>
        </a:defRPr>
      </a:lvl7pPr>
      <a:lvl8pPr marL="4500402" algn="l" defTabSz="1285829" rtl="0" eaLnBrk="1" latinLnBrk="0" hangingPunct="1">
        <a:defRPr sz="2500" kern="1200">
          <a:solidFill>
            <a:schemeClr val="tx1"/>
          </a:solidFill>
          <a:latin typeface="+mn-lt"/>
          <a:ea typeface="+mn-ea"/>
          <a:cs typeface="+mn-cs"/>
        </a:defRPr>
      </a:lvl8pPr>
      <a:lvl9pPr marL="5143317" algn="l" defTabSz="1285829"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 y="0"/>
            <a:ext cx="12858044"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619490" y="478898"/>
            <a:ext cx="11619771" cy="6090315"/>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6370" tIns="48216" rIns="96370" bIns="48216" numCol="1">
            <a:prstTxWarp prst="textArchUp">
              <a:avLst>
                <a:gd name="adj" fmla="val 10779026"/>
              </a:avLst>
            </a:prstTxWarp>
            <a:spAutoFit/>
            <a:sp3d/>
          </a:bodyPr>
          <a:lstStyle/>
          <a:p>
            <a:pPr algn="ctr" defTabSz="722719" fontAlgn="auto">
              <a:spcBef>
                <a:spcPts val="0"/>
              </a:spcBef>
              <a:spcAft>
                <a:spcPts val="0"/>
              </a:spcAft>
              <a:defRPr/>
            </a:pPr>
            <a:r>
              <a:rPr lang="en-US" sz="464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363871" y="1414721"/>
            <a:ext cx="5586887" cy="935891"/>
          </a:xfrm>
          <a:prstGeom prst="rect">
            <a:avLst/>
          </a:prstGeom>
        </p:spPr>
        <p:txBody>
          <a:bodyPr wrap="none" fromWordArt="1">
            <a:prstTxWarp prst="textPlain">
              <a:avLst>
                <a:gd name="adj" fmla="val 50000"/>
              </a:avLst>
            </a:prstTxWarp>
          </a:bodyPr>
          <a:lstStyle/>
          <a:p>
            <a:pPr algn="ctr"/>
            <a:r>
              <a:rPr lang="en-US" sz="2847"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a:t>
            </a:r>
            <a:r>
              <a:rPr lang="en-US" sz="2847" b="1" kern="1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TIẾNG VIỆT</a:t>
            </a:r>
            <a:endParaRPr lang="en-US" sz="2847"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8" name="TextBox 13"/>
          <p:cNvSpPr txBox="1">
            <a:spLocks noChangeArrowheads="1"/>
          </p:cNvSpPr>
          <p:nvPr/>
        </p:nvSpPr>
        <p:spPr bwMode="auto">
          <a:xfrm>
            <a:off x="1220862" y="2960541"/>
            <a:ext cx="10582773" cy="185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0" tIns="48216" rIns="96370" bIns="48216">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797" b="1" dirty="0" err="1">
                <a:solidFill>
                  <a:srgbClr val="FF0000"/>
                </a:solidFill>
                <a:latin typeface="Times New Roman" panose="02020603050405020304" pitchFamily="18" charset="0"/>
                <a:ea typeface="Arial-Rounded"/>
                <a:cs typeface="Arial-Rounded"/>
              </a:rPr>
              <a:t>Giáo</a:t>
            </a:r>
            <a:r>
              <a:rPr lang="en-GB" altLang="en-US" sz="3797" b="1" dirty="0">
                <a:solidFill>
                  <a:srgbClr val="FF0000"/>
                </a:solidFill>
                <a:latin typeface="Times New Roman" panose="02020603050405020304" pitchFamily="18" charset="0"/>
                <a:ea typeface="Arial-Rounded"/>
                <a:cs typeface="Arial-Rounded"/>
              </a:rPr>
              <a:t> </a:t>
            </a:r>
            <a:r>
              <a:rPr lang="en-GB" altLang="en-US" sz="3797" b="1" dirty="0" err="1">
                <a:solidFill>
                  <a:srgbClr val="FF0000"/>
                </a:solidFill>
                <a:latin typeface="Times New Roman" panose="02020603050405020304" pitchFamily="18" charset="0"/>
                <a:ea typeface="Arial-Rounded"/>
                <a:cs typeface="Arial-Rounded"/>
              </a:rPr>
              <a:t>viên:NGUYỄN</a:t>
            </a:r>
            <a:r>
              <a:rPr lang="en-GB" altLang="en-US" sz="3797" b="1" dirty="0">
                <a:solidFill>
                  <a:srgbClr val="FF0000"/>
                </a:solidFill>
                <a:latin typeface="Times New Roman" panose="02020603050405020304" pitchFamily="18" charset="0"/>
                <a:ea typeface="Arial-Rounded"/>
                <a:cs typeface="Arial-Rounded"/>
              </a:rPr>
              <a:t> THÚY HÀ                      Trường   : </a:t>
            </a:r>
            <a:r>
              <a:rPr lang="en-GB" altLang="en-US" sz="3797" b="1" dirty="0" err="1">
                <a:solidFill>
                  <a:srgbClr val="FF0000"/>
                </a:solidFill>
                <a:latin typeface="Times New Roman" panose="02020603050405020304" pitchFamily="18" charset="0"/>
                <a:ea typeface="Arial-Rounded"/>
                <a:cs typeface="Arial-Rounded"/>
              </a:rPr>
              <a:t>Tiểu</a:t>
            </a:r>
            <a:r>
              <a:rPr lang="en-GB" altLang="en-US" sz="3797" b="1" dirty="0">
                <a:solidFill>
                  <a:srgbClr val="FF0000"/>
                </a:solidFill>
                <a:latin typeface="Times New Roman" panose="02020603050405020304" pitchFamily="18" charset="0"/>
                <a:ea typeface="Arial-Rounded"/>
                <a:cs typeface="Arial-Rounded"/>
              </a:rPr>
              <a:t> </a:t>
            </a:r>
            <a:r>
              <a:rPr lang="en-GB" altLang="en-US" sz="3797" b="1" dirty="0" err="1">
                <a:solidFill>
                  <a:srgbClr val="FF0000"/>
                </a:solidFill>
                <a:latin typeface="Times New Roman" panose="02020603050405020304" pitchFamily="18" charset="0"/>
                <a:ea typeface="Arial-Rounded"/>
                <a:cs typeface="Arial-Rounded"/>
              </a:rPr>
              <a:t>học</a:t>
            </a:r>
            <a:r>
              <a:rPr lang="en-GB" altLang="en-US" sz="3797"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797" b="1" dirty="0">
                <a:solidFill>
                  <a:srgbClr val="FF0000"/>
                </a:solidFill>
                <a:latin typeface="Times New Roman" panose="02020603050405020304" pitchFamily="18" charset="0"/>
                <a:ea typeface="Arial-Rounded"/>
                <a:cs typeface="Arial-Rounded"/>
              </a:rPr>
              <a:t>                      </a:t>
            </a:r>
            <a:r>
              <a:rPr lang="en-GB" altLang="en-US" sz="3797" b="1" dirty="0" err="1">
                <a:solidFill>
                  <a:srgbClr val="FF0000"/>
                </a:solidFill>
                <a:latin typeface="Times New Roman" panose="02020603050405020304" pitchFamily="18" charset="0"/>
                <a:ea typeface="Arial-Rounded"/>
                <a:cs typeface="Arial-Rounded"/>
              </a:rPr>
              <a:t>Lớp</a:t>
            </a:r>
            <a:r>
              <a:rPr lang="en-GB" altLang="en-US" sz="3797" b="1" dirty="0">
                <a:solidFill>
                  <a:srgbClr val="FF0000"/>
                </a:solidFill>
                <a:latin typeface="Times New Roman" panose="02020603050405020304" pitchFamily="18" charset="0"/>
                <a:ea typeface="Arial-Rounded"/>
                <a:cs typeface="Arial-Rounded"/>
              </a:rPr>
              <a:t>         : 3A</a:t>
            </a:r>
            <a:endParaRPr lang="en-US" altLang="en-US" sz="3797"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713179" y="87933"/>
            <a:ext cx="9936832" cy="1196849"/>
            <a:chOff x="1889995" y="378898"/>
            <a:chExt cx="9272079" cy="851140"/>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420199"/>
              <a:ext cx="8550608" cy="766064"/>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algn="ctr" defTabSz="1285763" fontAlgn="auto">
                <a:spcBef>
                  <a:spcPts val="0"/>
                </a:spcBef>
                <a:spcAft>
                  <a:spcPts val="0"/>
                </a:spcAft>
              </a:pP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Cùng</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bạn</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hỏi</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đáp</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về</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địa</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điểm</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diễn</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ra</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p>
            <a:p>
              <a:pPr marL="642882" lvl="1" indent="0" algn="ctr" defTabSz="1285763" fontAlgn="auto">
                <a:spcBef>
                  <a:spcPts val="0"/>
                </a:spcBef>
                <a:spcAft>
                  <a:spcPts val="0"/>
                </a:spcAft>
              </a:pP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các</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sự</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việc</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trong</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đoạn</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văn</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sau</a:t>
              </a:r>
              <a:r>
                <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endParaRPr lang="en-US" sz="3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5" y="378898"/>
              <a:ext cx="1108341" cy="851140"/>
              <a:chOff x="4292117" y="769678"/>
              <a:chExt cx="748682" cy="574943"/>
            </a:xfrm>
          </p:grpSpPr>
          <p:sp>
            <p:nvSpPr>
              <p:cNvPr id="6" name="Oval 5">
                <a:extLst>
                  <a:ext uri="{FF2B5EF4-FFF2-40B4-BE49-F238E27FC236}">
                    <a16:creationId xmlns:a16="http://schemas.microsoft.com/office/drawing/2014/main" id="{F1D70973-92BB-710B-39C2-4B52960DCD0B}"/>
                  </a:ext>
                </a:extLst>
              </p:cNvPr>
              <p:cNvSpPr/>
              <p:nvPr/>
            </p:nvSpPr>
            <p:spPr>
              <a:xfrm>
                <a:off x="4292117" y="769678"/>
                <a:ext cx="748682" cy="57494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28788" y="833915"/>
                <a:ext cx="674789" cy="45089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3400" b="1" dirty="0">
                    <a:solidFill>
                      <a:srgbClr val="FFFF00"/>
                    </a:solidFill>
                    <a:latin typeface="UTM Avo" panose="02040603050506020204" pitchFamily="18" charset="0"/>
                    <a:ea typeface="AvantGarde" panose="00000400000000000000" pitchFamily="2" charset="0"/>
                    <a:cs typeface="AvantGarde" panose="00000400000000000000" pitchFamily="2" charset="0"/>
                  </a:rPr>
                  <a:t>4</a:t>
                </a:r>
              </a:p>
            </p:txBody>
          </p:sp>
        </p:grpSp>
      </p:grpSp>
      <p:sp>
        <p:nvSpPr>
          <p:cNvPr id="10" name="TextBox 9">
            <a:extLst>
              <a:ext uri="{FF2B5EF4-FFF2-40B4-BE49-F238E27FC236}">
                <a16:creationId xmlns:a16="http://schemas.microsoft.com/office/drawing/2014/main" id="{A2DEF114-CD87-581F-F5A3-B0326E3A7000}"/>
              </a:ext>
            </a:extLst>
          </p:cNvPr>
          <p:cNvSpPr txBox="1"/>
          <p:nvPr/>
        </p:nvSpPr>
        <p:spPr>
          <a:xfrm>
            <a:off x="2252911" y="3940360"/>
            <a:ext cx="7534090" cy="1607157"/>
          </a:xfrm>
          <a:prstGeom prst="rect">
            <a:avLst/>
          </a:prstGeom>
          <a:noFill/>
        </p:spPr>
        <p:txBody>
          <a:bodyPr wrap="square" lIns="128576" tIns="64287" rIns="128576" bIns="64287" rtlCol="0">
            <a:spAutoFit/>
          </a:bodyPr>
          <a:lstStyle/>
          <a:p>
            <a:r>
              <a:rPr lang="nl-NL" sz="3200" b="1" dirty="0">
                <a:solidFill>
                  <a:srgbClr val="C00000"/>
                </a:solidFill>
              </a:rPr>
              <a:t>M: </a:t>
            </a:r>
            <a:endParaRPr lang="en-US" sz="3200" b="1" dirty="0">
              <a:solidFill>
                <a:srgbClr val="C00000"/>
              </a:solidFill>
            </a:endParaRPr>
          </a:p>
          <a:p>
            <a:r>
              <a:rPr lang="nl-NL" sz="3200" dirty="0"/>
              <a:t>- Lũ chim sẻ đang trò chuyện ở đâu?</a:t>
            </a:r>
            <a:endParaRPr lang="en-US" sz="3200" dirty="0"/>
          </a:p>
          <a:p>
            <a:r>
              <a:rPr lang="nl-NL" sz="3200" dirty="0"/>
              <a:t>- Lũ chim sẻ đang trò chuyện trên vòm cây.</a:t>
            </a:r>
            <a:endParaRPr lang="vi-VN" sz="3200" dirty="0">
              <a:solidFill>
                <a:prstClr val="black"/>
              </a:solidFill>
              <a:latin typeface="UTM Avo" panose="02040603050506020204" pitchFamily="18" charset="0"/>
              <a:ea typeface="AvantGarde" panose="00000400000000000000" charset="0"/>
              <a:cs typeface="AvantGarde" panose="00000400000000000000" charset="0"/>
            </a:endParaRPr>
          </a:p>
        </p:txBody>
      </p:sp>
      <p:sp>
        <p:nvSpPr>
          <p:cNvPr id="8" name="TextBox 7">
            <a:extLst>
              <a:ext uri="{FF2B5EF4-FFF2-40B4-BE49-F238E27FC236}">
                <a16:creationId xmlns:a16="http://schemas.microsoft.com/office/drawing/2014/main" id="{A2DEF114-CD87-581F-F5A3-B0326E3A7000}"/>
              </a:ext>
            </a:extLst>
          </p:cNvPr>
          <p:cNvSpPr txBox="1"/>
          <p:nvPr/>
        </p:nvSpPr>
        <p:spPr>
          <a:xfrm>
            <a:off x="308695" y="1262704"/>
            <a:ext cx="12241360" cy="2677656"/>
          </a:xfrm>
          <a:prstGeom prst="rect">
            <a:avLst/>
          </a:prstGeom>
          <a:noFill/>
        </p:spPr>
        <p:txBody>
          <a:bodyPr wrap="square" rtlCol="0">
            <a:spAutoFit/>
          </a:bodyPr>
          <a:lstStyle/>
          <a:p>
            <a:pPr algn="just"/>
            <a:r>
              <a:rPr lang="nl-NL" sz="4000" i="1" dirty="0"/>
              <a:t>     </a:t>
            </a:r>
            <a:r>
              <a:rPr lang="nl-NL" sz="3200" i="1" dirty="0">
                <a:solidFill>
                  <a:srgbClr val="FF0000"/>
                </a:solidFill>
              </a:rPr>
              <a:t>Trên vòm cây, lũ chim sẻ đang trò chuyện ríu rít. Dưới đất, đám lá khô cuống cuồng chạy, va vào nhau sột soạt. Trước hiên nhà, tấm mành che đung đưa, lách cách. Trong nhà, em bé chợt giật mình tỉnh giấc. “Suỵt, im nào!” – Ngọn gió thầm nhắc. Và bỗng dưng tất cả dừng lại thật.</a:t>
            </a:r>
            <a:endParaRPr lang="en-US" sz="3200" dirty="0">
              <a:solidFill>
                <a:srgbClr val="FF0000"/>
              </a:solidFill>
            </a:endParaRPr>
          </a:p>
          <a:p>
            <a:pPr algn="r"/>
            <a:r>
              <a:rPr lang="nl-NL" sz="3200" i="1" dirty="0">
                <a:solidFill>
                  <a:srgbClr val="FF0000"/>
                </a:solidFill>
              </a:rPr>
              <a:t>(Ngọc Minh)</a:t>
            </a:r>
            <a:endParaRPr lang="en-US" sz="3200" b="1" dirty="0">
              <a:solidFill>
                <a:srgbClr val="FF0000"/>
              </a:solidFill>
              <a:latin typeface="UTM Avo" panose="02040603050506020204" pitchFamily="18" charset="0"/>
              <a:ea typeface="AvantGarde" panose="00000400000000000000" charset="0"/>
              <a:cs typeface="AvantGarde" panose="00000400000000000000" charset="0"/>
            </a:endParaRPr>
          </a:p>
        </p:txBody>
      </p:sp>
    </p:spTree>
    <p:extLst>
      <p:ext uri="{BB962C8B-B14F-4D97-AF65-F5344CB8AC3E}">
        <p14:creationId xmlns:p14="http://schemas.microsoft.com/office/powerpoint/2010/main" val="971285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2684959" y="2838009"/>
            <a:ext cx="9865096" cy="1512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Pentagon 9"/>
          <p:cNvSpPr/>
          <p:nvPr/>
        </p:nvSpPr>
        <p:spPr>
          <a:xfrm>
            <a:off x="3726720" y="4984645"/>
            <a:ext cx="8856985" cy="151200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Pentagon 7"/>
          <p:cNvSpPr/>
          <p:nvPr/>
        </p:nvSpPr>
        <p:spPr>
          <a:xfrm>
            <a:off x="1433052" y="691373"/>
            <a:ext cx="11160000" cy="151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p:cNvSpPr/>
          <p:nvPr/>
        </p:nvSpPr>
        <p:spPr>
          <a:xfrm>
            <a:off x="1406817" y="799301"/>
            <a:ext cx="10837204" cy="584775"/>
          </a:xfrm>
          <a:prstGeom prst="rect">
            <a:avLst/>
          </a:prstGeom>
        </p:spPr>
        <p:txBody>
          <a:bodyPr wrap="square">
            <a:spAutoFit/>
          </a:bodyPr>
          <a:lstStyle/>
          <a:p>
            <a:r>
              <a:rPr lang="nl-NL" sz="3200" i="1" dirty="0">
                <a:solidFill>
                  <a:schemeClr val="bg1"/>
                </a:solidFill>
              </a:rPr>
              <a:t>- Ở đâu đám lá khô cuống cuồng chạy, va vào nhau sột soạt?</a:t>
            </a:r>
            <a:endParaRPr lang="en-US" sz="3200" dirty="0">
              <a:solidFill>
                <a:schemeClr val="bg1"/>
              </a:solidFill>
            </a:endParaRPr>
          </a:p>
        </p:txBody>
      </p:sp>
      <p:sp>
        <p:nvSpPr>
          <p:cNvPr id="3" name="Rectangle 2"/>
          <p:cNvSpPr/>
          <p:nvPr/>
        </p:nvSpPr>
        <p:spPr>
          <a:xfrm>
            <a:off x="1406817" y="1447373"/>
            <a:ext cx="10837204" cy="584775"/>
          </a:xfrm>
          <a:prstGeom prst="rect">
            <a:avLst/>
          </a:prstGeom>
        </p:spPr>
        <p:txBody>
          <a:bodyPr wrap="square">
            <a:spAutoFit/>
          </a:bodyPr>
          <a:lstStyle/>
          <a:p>
            <a:r>
              <a:rPr lang="nl-NL" sz="3200" i="1" dirty="0"/>
              <a:t>- Dưới  đất, đám lá khô cuống cuồng chạy, va vào nhau sột soạt.</a:t>
            </a:r>
            <a:endParaRPr lang="en-US" sz="3200" dirty="0"/>
          </a:p>
        </p:txBody>
      </p:sp>
      <p:sp>
        <p:nvSpPr>
          <p:cNvPr id="4" name="Rectangle 3"/>
          <p:cNvSpPr/>
          <p:nvPr/>
        </p:nvSpPr>
        <p:spPr>
          <a:xfrm>
            <a:off x="2972990" y="2959542"/>
            <a:ext cx="9073008" cy="584775"/>
          </a:xfrm>
          <a:prstGeom prst="rect">
            <a:avLst/>
          </a:prstGeom>
        </p:spPr>
        <p:txBody>
          <a:bodyPr wrap="square">
            <a:spAutoFit/>
          </a:bodyPr>
          <a:lstStyle/>
          <a:p>
            <a:r>
              <a:rPr lang="nl-NL" sz="3200" i="1" dirty="0">
                <a:solidFill>
                  <a:schemeClr val="bg1"/>
                </a:solidFill>
              </a:rPr>
              <a:t>- Tấm mành che đung đưa, lách cách ở đâu?</a:t>
            </a:r>
            <a:endParaRPr lang="en-US" sz="3200" dirty="0">
              <a:solidFill>
                <a:schemeClr val="bg1"/>
              </a:solidFill>
            </a:endParaRPr>
          </a:p>
        </p:txBody>
      </p:sp>
      <p:sp>
        <p:nvSpPr>
          <p:cNvPr id="5" name="Rectangle 4"/>
          <p:cNvSpPr/>
          <p:nvPr/>
        </p:nvSpPr>
        <p:spPr>
          <a:xfrm>
            <a:off x="2972991" y="3607614"/>
            <a:ext cx="9073008" cy="584775"/>
          </a:xfrm>
          <a:prstGeom prst="rect">
            <a:avLst/>
          </a:prstGeom>
        </p:spPr>
        <p:txBody>
          <a:bodyPr wrap="square">
            <a:spAutoFit/>
          </a:bodyPr>
          <a:lstStyle/>
          <a:p>
            <a:r>
              <a:rPr lang="nl-NL" sz="3200" i="1" dirty="0"/>
              <a:t>- Trước hiên nhà, tấm mành che đung đưa, lách cách.</a:t>
            </a:r>
            <a:endParaRPr lang="en-US" sz="3200" dirty="0"/>
          </a:p>
        </p:txBody>
      </p:sp>
      <p:sp>
        <p:nvSpPr>
          <p:cNvPr id="6" name="Rectangle 5"/>
          <p:cNvSpPr/>
          <p:nvPr/>
        </p:nvSpPr>
        <p:spPr>
          <a:xfrm>
            <a:off x="4410796" y="5056485"/>
            <a:ext cx="7488832" cy="584775"/>
          </a:xfrm>
          <a:prstGeom prst="rect">
            <a:avLst/>
          </a:prstGeom>
        </p:spPr>
        <p:txBody>
          <a:bodyPr wrap="square">
            <a:spAutoFit/>
          </a:bodyPr>
          <a:lstStyle/>
          <a:p>
            <a:r>
              <a:rPr lang="nl-NL" sz="3200" i="1" dirty="0">
                <a:solidFill>
                  <a:schemeClr val="bg1"/>
                </a:solidFill>
              </a:rPr>
              <a:t>- Em bé chợt giật mình tỉnh giấc ở đâu?</a:t>
            </a:r>
            <a:endParaRPr lang="en-US" sz="3200" dirty="0">
              <a:solidFill>
                <a:schemeClr val="bg1"/>
              </a:solidFill>
            </a:endParaRPr>
          </a:p>
        </p:txBody>
      </p:sp>
      <p:sp>
        <p:nvSpPr>
          <p:cNvPr id="7" name="Rectangle 6"/>
          <p:cNvSpPr/>
          <p:nvPr/>
        </p:nvSpPr>
        <p:spPr>
          <a:xfrm>
            <a:off x="4404662" y="5704557"/>
            <a:ext cx="7488832" cy="778336"/>
          </a:xfrm>
          <a:prstGeom prst="rect">
            <a:avLst/>
          </a:prstGeom>
        </p:spPr>
        <p:txBody>
          <a:bodyPr wrap="square">
            <a:spAutoFit/>
          </a:bodyPr>
          <a:lstStyle/>
          <a:p>
            <a:r>
              <a:rPr lang="nl-NL" sz="3200" i="1" dirty="0"/>
              <a:t>- Trong nhà, em bé chợt giật mình tỉnh giấc.</a:t>
            </a:r>
            <a:endParaRPr lang="en-US" sz="3200" dirty="0"/>
          </a:p>
        </p:txBody>
      </p:sp>
      <p:grpSp>
        <p:nvGrpSpPr>
          <p:cNvPr id="14" name="Group 13"/>
          <p:cNvGrpSpPr/>
          <p:nvPr/>
        </p:nvGrpSpPr>
        <p:grpSpPr>
          <a:xfrm>
            <a:off x="1406817" y="691373"/>
            <a:ext cx="11186235" cy="1512000"/>
            <a:chOff x="-3066027" y="4300485"/>
            <a:chExt cx="11186235" cy="1512000"/>
          </a:xfrm>
        </p:grpSpPr>
        <p:sp>
          <p:nvSpPr>
            <p:cNvPr id="11" name="Pentagon 10"/>
            <p:cNvSpPr/>
            <p:nvPr/>
          </p:nvSpPr>
          <p:spPr>
            <a:xfrm>
              <a:off x="-3039792" y="4300485"/>
              <a:ext cx="11160000" cy="15120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3066027" y="4408413"/>
              <a:ext cx="10837204" cy="584775"/>
            </a:xfrm>
            <a:prstGeom prst="rect">
              <a:avLst/>
            </a:prstGeom>
          </p:spPr>
          <p:txBody>
            <a:bodyPr wrap="square">
              <a:spAutoFit/>
            </a:bodyPr>
            <a:lstStyle/>
            <a:p>
              <a:r>
                <a:rPr lang="nl-NL" sz="3200" i="1" dirty="0">
                  <a:solidFill>
                    <a:schemeClr val="bg1"/>
                  </a:solidFill>
                </a:rPr>
                <a:t>- Ở đâu đám lá khô cuống cuồng chạy, va vào nhau sột soạt?</a:t>
              </a:r>
              <a:endParaRPr lang="en-US" sz="3200" dirty="0">
                <a:solidFill>
                  <a:schemeClr val="bg1"/>
                </a:solidFill>
              </a:endParaRPr>
            </a:p>
          </p:txBody>
        </p:sp>
        <p:sp>
          <p:nvSpPr>
            <p:cNvPr id="13" name="Rectangle 12"/>
            <p:cNvSpPr/>
            <p:nvPr/>
          </p:nvSpPr>
          <p:spPr>
            <a:xfrm>
              <a:off x="-3066027" y="5056485"/>
              <a:ext cx="10837204" cy="584775"/>
            </a:xfrm>
            <a:prstGeom prst="rect">
              <a:avLst/>
            </a:prstGeom>
          </p:spPr>
          <p:txBody>
            <a:bodyPr wrap="square">
              <a:spAutoFit/>
            </a:bodyPr>
            <a:lstStyle/>
            <a:p>
              <a:r>
                <a:rPr lang="nl-NL" sz="3200" i="1" dirty="0"/>
                <a:t>- Dưới  đất, đám lá khô cuống cuồng chạy, va vào nhau sột soạt.</a:t>
              </a:r>
              <a:endParaRPr lang="en-US" sz="3200" dirty="0"/>
            </a:p>
          </p:txBody>
        </p:sp>
      </p:grpSp>
      <p:grpSp>
        <p:nvGrpSpPr>
          <p:cNvPr id="18" name="Group 17"/>
          <p:cNvGrpSpPr/>
          <p:nvPr/>
        </p:nvGrpSpPr>
        <p:grpSpPr>
          <a:xfrm>
            <a:off x="2684959" y="2838009"/>
            <a:ext cx="9865096" cy="1512000"/>
            <a:chOff x="452711" y="2896413"/>
            <a:chExt cx="9865096" cy="1512000"/>
          </a:xfrm>
        </p:grpSpPr>
        <p:sp>
          <p:nvSpPr>
            <p:cNvPr id="15" name="Pentagon 14"/>
            <p:cNvSpPr/>
            <p:nvPr/>
          </p:nvSpPr>
          <p:spPr>
            <a:xfrm>
              <a:off x="452711" y="2896413"/>
              <a:ext cx="9865096" cy="1512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p:cNvSpPr/>
            <p:nvPr/>
          </p:nvSpPr>
          <p:spPr>
            <a:xfrm>
              <a:off x="740742" y="3017946"/>
              <a:ext cx="9073008" cy="584775"/>
            </a:xfrm>
            <a:prstGeom prst="rect">
              <a:avLst/>
            </a:prstGeom>
          </p:spPr>
          <p:txBody>
            <a:bodyPr wrap="square">
              <a:spAutoFit/>
            </a:bodyPr>
            <a:lstStyle/>
            <a:p>
              <a:r>
                <a:rPr lang="nl-NL" sz="3200" i="1" dirty="0">
                  <a:solidFill>
                    <a:schemeClr val="bg1"/>
                  </a:solidFill>
                </a:rPr>
                <a:t>- Tấm mành che đung đưa, lách cách ở đâu?</a:t>
              </a:r>
              <a:endParaRPr lang="en-US" sz="3200" dirty="0">
                <a:solidFill>
                  <a:schemeClr val="bg1"/>
                </a:solidFill>
              </a:endParaRPr>
            </a:p>
          </p:txBody>
        </p:sp>
        <p:sp>
          <p:nvSpPr>
            <p:cNvPr id="17" name="Rectangle 16"/>
            <p:cNvSpPr/>
            <p:nvPr/>
          </p:nvSpPr>
          <p:spPr>
            <a:xfrm>
              <a:off x="740743" y="3666018"/>
              <a:ext cx="9073008" cy="584775"/>
            </a:xfrm>
            <a:prstGeom prst="rect">
              <a:avLst/>
            </a:prstGeom>
          </p:spPr>
          <p:txBody>
            <a:bodyPr wrap="square">
              <a:spAutoFit/>
            </a:bodyPr>
            <a:lstStyle/>
            <a:p>
              <a:r>
                <a:rPr lang="nl-NL" sz="3200" i="1" dirty="0"/>
                <a:t>- Trước hiên nhà, tấm mành che đung đưa, lách cách.</a:t>
              </a:r>
              <a:endParaRPr lang="en-US" sz="3200" dirty="0"/>
            </a:p>
          </p:txBody>
        </p:sp>
      </p:grpSp>
      <p:grpSp>
        <p:nvGrpSpPr>
          <p:cNvPr id="22" name="Group 21"/>
          <p:cNvGrpSpPr/>
          <p:nvPr/>
        </p:nvGrpSpPr>
        <p:grpSpPr>
          <a:xfrm>
            <a:off x="3726720" y="4984645"/>
            <a:ext cx="8856985" cy="1512000"/>
            <a:chOff x="4773191" y="5812485"/>
            <a:chExt cx="8856985" cy="1512000"/>
          </a:xfrm>
        </p:grpSpPr>
        <p:sp>
          <p:nvSpPr>
            <p:cNvPr id="19" name="Pentagon 18"/>
            <p:cNvSpPr/>
            <p:nvPr/>
          </p:nvSpPr>
          <p:spPr>
            <a:xfrm>
              <a:off x="4773191" y="5812485"/>
              <a:ext cx="8856985" cy="151200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 name="Rectangle 19"/>
            <p:cNvSpPr/>
            <p:nvPr/>
          </p:nvSpPr>
          <p:spPr>
            <a:xfrm>
              <a:off x="5457267" y="5884325"/>
              <a:ext cx="7488832" cy="584775"/>
            </a:xfrm>
            <a:prstGeom prst="rect">
              <a:avLst/>
            </a:prstGeom>
          </p:spPr>
          <p:txBody>
            <a:bodyPr wrap="square">
              <a:spAutoFit/>
            </a:bodyPr>
            <a:lstStyle/>
            <a:p>
              <a:r>
                <a:rPr lang="nl-NL" sz="3200" i="1" dirty="0">
                  <a:solidFill>
                    <a:schemeClr val="bg1"/>
                  </a:solidFill>
                </a:rPr>
                <a:t>- Em bé chợt giật mình tỉnh giấc ở đâu?</a:t>
              </a:r>
              <a:endParaRPr lang="en-US" sz="3200" dirty="0">
                <a:solidFill>
                  <a:schemeClr val="bg1"/>
                </a:solidFill>
              </a:endParaRPr>
            </a:p>
          </p:txBody>
        </p:sp>
        <p:sp>
          <p:nvSpPr>
            <p:cNvPr id="21" name="Rectangle 20"/>
            <p:cNvSpPr/>
            <p:nvPr/>
          </p:nvSpPr>
          <p:spPr>
            <a:xfrm>
              <a:off x="5451133" y="6532397"/>
              <a:ext cx="7488832" cy="778336"/>
            </a:xfrm>
            <a:prstGeom prst="rect">
              <a:avLst/>
            </a:prstGeom>
          </p:spPr>
          <p:txBody>
            <a:bodyPr wrap="square">
              <a:spAutoFit/>
            </a:bodyPr>
            <a:lstStyle/>
            <a:p>
              <a:r>
                <a:rPr lang="nl-NL" sz="3200" i="1" dirty="0"/>
                <a:t>- Trong nhà, em bé chợt giật mình tỉnh giấc.</a:t>
              </a:r>
              <a:endParaRPr lang="en-US" sz="3200" dirty="0"/>
            </a:p>
          </p:txBody>
        </p:sp>
      </p:grpSp>
      <p:grpSp>
        <p:nvGrpSpPr>
          <p:cNvPr id="28" name="Group 27"/>
          <p:cNvGrpSpPr/>
          <p:nvPr/>
        </p:nvGrpSpPr>
        <p:grpSpPr>
          <a:xfrm>
            <a:off x="380703" y="227760"/>
            <a:ext cx="12212349" cy="1512000"/>
            <a:chOff x="380703" y="227760"/>
            <a:chExt cx="12212349" cy="1512000"/>
          </a:xfrm>
        </p:grpSpPr>
        <p:sp>
          <p:nvSpPr>
            <p:cNvPr id="25" name="Pentagon 24"/>
            <p:cNvSpPr/>
            <p:nvPr/>
          </p:nvSpPr>
          <p:spPr>
            <a:xfrm>
              <a:off x="380703" y="227760"/>
              <a:ext cx="12212349" cy="151200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Rectangle 25"/>
            <p:cNvSpPr/>
            <p:nvPr/>
          </p:nvSpPr>
          <p:spPr>
            <a:xfrm>
              <a:off x="2468935" y="356066"/>
              <a:ext cx="7542838" cy="584775"/>
            </a:xfrm>
            <a:prstGeom prst="rect">
              <a:avLst/>
            </a:prstGeom>
          </p:spPr>
          <p:txBody>
            <a:bodyPr wrap="square">
              <a:spAutoFit/>
            </a:bodyPr>
            <a:lstStyle/>
            <a:p>
              <a:r>
                <a:rPr lang="nl-NL" sz="3200" i="1" dirty="0">
                  <a:solidFill>
                    <a:schemeClr val="bg1"/>
                  </a:solidFill>
                </a:rPr>
                <a:t>- Lũ chim sẻ đang trò chuyện ở đâu?</a:t>
              </a:r>
              <a:endParaRPr lang="en-US" sz="3200" dirty="0">
                <a:solidFill>
                  <a:schemeClr val="bg1"/>
                </a:solidFill>
              </a:endParaRPr>
            </a:p>
          </p:txBody>
        </p:sp>
        <p:sp>
          <p:nvSpPr>
            <p:cNvPr id="27" name="Rectangle 26"/>
            <p:cNvSpPr/>
            <p:nvPr/>
          </p:nvSpPr>
          <p:spPr>
            <a:xfrm>
              <a:off x="2468935" y="1004138"/>
              <a:ext cx="7542838" cy="584775"/>
            </a:xfrm>
            <a:prstGeom prst="rect">
              <a:avLst/>
            </a:prstGeom>
          </p:spPr>
          <p:txBody>
            <a:bodyPr wrap="square">
              <a:spAutoFit/>
            </a:bodyPr>
            <a:lstStyle/>
            <a:p>
              <a:r>
                <a:rPr lang="nl-NL" sz="3200" i="1" dirty="0"/>
                <a:t>- Lũ chim sẻ đang trò chuyện trên vòm cây.</a:t>
              </a:r>
              <a:endParaRPr lang="en-US" sz="3200" dirty="0"/>
            </a:p>
          </p:txBody>
        </p:sp>
      </p:grpSp>
      <p:sp>
        <p:nvSpPr>
          <p:cNvPr id="30" name="5-Point Star 29"/>
          <p:cNvSpPr/>
          <p:nvPr/>
        </p:nvSpPr>
        <p:spPr>
          <a:xfrm>
            <a:off x="20663" y="159940"/>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1</a:t>
            </a:r>
          </a:p>
        </p:txBody>
      </p:sp>
      <p:sp>
        <p:nvSpPr>
          <p:cNvPr id="31" name="5-Point Star 30"/>
          <p:cNvSpPr/>
          <p:nvPr/>
        </p:nvSpPr>
        <p:spPr>
          <a:xfrm>
            <a:off x="20663" y="1960221"/>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2</a:t>
            </a:r>
          </a:p>
        </p:txBody>
      </p:sp>
      <p:sp>
        <p:nvSpPr>
          <p:cNvPr id="32" name="5-Point Star 31"/>
          <p:cNvSpPr/>
          <p:nvPr/>
        </p:nvSpPr>
        <p:spPr>
          <a:xfrm>
            <a:off x="1244799" y="3760502"/>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3</a:t>
            </a:r>
          </a:p>
        </p:txBody>
      </p:sp>
      <p:sp>
        <p:nvSpPr>
          <p:cNvPr id="33" name="5-Point Star 32"/>
          <p:cNvSpPr/>
          <p:nvPr/>
        </p:nvSpPr>
        <p:spPr>
          <a:xfrm>
            <a:off x="2176778" y="5589505"/>
            <a:ext cx="1728192" cy="15798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4</a:t>
            </a:r>
          </a:p>
        </p:txBody>
      </p:sp>
    </p:spTree>
    <p:extLst>
      <p:ext uri="{BB962C8B-B14F-4D97-AF65-F5344CB8AC3E}">
        <p14:creationId xmlns:p14="http://schemas.microsoft.com/office/powerpoint/2010/main" val="12444061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42" presetClass="path" presetSubtype="0" accel="50000" decel="50000" fill="hold" nodeType="withEffect">
                                  <p:stCondLst>
                                    <p:cond delay="0"/>
                                  </p:stCondLst>
                                  <p:childTnLst>
                                    <p:animMotion origin="layout" path="M -4.50148E-6 -4.08074E-7 L 0.00025 0.07459 " pathEditMode="relative" rAng="0" ptsTypes="AA">
                                      <p:cBhvr>
                                        <p:cTn id="84" dur="2000" fill="hold"/>
                                        <p:tgtEl>
                                          <p:spTgt spid="22"/>
                                        </p:tgtEl>
                                        <p:attrNameLst>
                                          <p:attrName>ppt_x</p:attrName>
                                          <p:attrName>ppt_y</p:attrName>
                                        </p:attrNameLst>
                                      </p:cBhvr>
                                      <p:rCtr x="12" y="3730"/>
                                    </p:animMotion>
                                  </p:childTnLst>
                                </p:cTn>
                              </p:par>
                              <p:par>
                                <p:cTn id="85" presetID="42" presetClass="path" presetSubtype="0" accel="50000" decel="50000" fill="hold" nodeType="withEffect">
                                  <p:stCondLst>
                                    <p:cond delay="0"/>
                                  </p:stCondLst>
                                  <p:childTnLst>
                                    <p:animMotion origin="layout" path="M -3.30701E-6 9.17069E-7 L -3.30701E-6 0.13251 " pathEditMode="relative" rAng="0" ptsTypes="AA">
                                      <p:cBhvr>
                                        <p:cTn id="86" dur="2000" fill="hold"/>
                                        <p:tgtEl>
                                          <p:spTgt spid="18"/>
                                        </p:tgtEl>
                                        <p:attrNameLst>
                                          <p:attrName>ppt_x</p:attrName>
                                          <p:attrName>ppt_y</p:attrName>
                                        </p:attrNameLst>
                                      </p:cBhvr>
                                      <p:rCtr x="0" y="6626"/>
                                    </p:animMotion>
                                  </p:childTnLst>
                                </p:cTn>
                              </p:par>
                              <p:par>
                                <p:cTn id="87" presetID="42" presetClass="path" presetSubtype="0" accel="50000" decel="50000" fill="hold" nodeType="withEffect">
                                  <p:stCondLst>
                                    <p:cond delay="0"/>
                                  </p:stCondLst>
                                  <p:childTnLst>
                                    <p:animMotion origin="layout" path="M -2.31984E-6 2.24221E-6 L -2.31984E-6 0.18034 " pathEditMode="relative" rAng="0" ptsTypes="AA">
                                      <p:cBhvr>
                                        <p:cTn id="88" dur="2000" fill="hold"/>
                                        <p:tgtEl>
                                          <p:spTgt spid="14"/>
                                        </p:tgtEl>
                                        <p:attrNameLst>
                                          <p:attrName>ppt_x</p:attrName>
                                          <p:attrName>ppt_y</p:attrName>
                                        </p:attrNameLst>
                                      </p:cBhvr>
                                      <p:rCtr x="0" y="9017"/>
                                    </p:animMotion>
                                  </p:childTnLst>
                                </p:cTn>
                              </p:par>
                            </p:childTnLst>
                          </p:cTn>
                        </p:par>
                        <p:par>
                          <p:cTn id="89" fill="hold">
                            <p:stCondLst>
                              <p:cond delay="2000"/>
                            </p:stCondLst>
                            <p:childTnLst>
                              <p:par>
                                <p:cTn id="90" presetID="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par>
                          <p:cTn id="98" fill="hold">
                            <p:stCondLst>
                              <p:cond delay="3000"/>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3500"/>
                            </p:stCondLst>
                            <p:childTnLst>
                              <p:par>
                                <p:cTn id="103" presetID="10"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childTnLst>
                          </p:cTn>
                        </p:par>
                        <p:par>
                          <p:cTn id="106" fill="hold">
                            <p:stCondLst>
                              <p:cond delay="4000"/>
                            </p:stCondLst>
                            <p:childTnLst>
                              <p:par>
                                <p:cTn id="107" presetID="10" presetClass="entr" presetSubtype="0"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8" grpId="0" animBg="1"/>
      <p:bldP spid="8" grpId="1" animBg="1"/>
      <p:bldP spid="2" grpId="0"/>
      <p:bldP spid="2" grpId="1"/>
      <p:bldP spid="3" grpId="0"/>
      <p:bldP spid="3" grpId="1"/>
      <p:bldP spid="4" grpId="0"/>
      <p:bldP spid="4" grpId="1"/>
      <p:bldP spid="5" grpId="0"/>
      <p:bldP spid="5" grpId="1"/>
      <p:bldP spid="6" grpId="0"/>
      <p:bldP spid="6" grpId="1"/>
      <p:bldP spid="7" grpId="0"/>
      <p:bldP spid="7" grpId="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61023" y="375965"/>
            <a:ext cx="6480720" cy="5222136"/>
            <a:chOff x="3261023" y="375965"/>
            <a:chExt cx="6480720" cy="5222136"/>
          </a:xfrm>
        </p:grpSpPr>
        <p:sp>
          <p:nvSpPr>
            <p:cNvPr id="2" name="Folded Corner 1"/>
            <p:cNvSpPr/>
            <p:nvPr/>
          </p:nvSpPr>
          <p:spPr>
            <a:xfrm rot="252307">
              <a:off x="3261023" y="786369"/>
              <a:ext cx="6480720" cy="4811732"/>
            </a:xfrm>
            <a:prstGeom prst="foldedCorner">
              <a:avLst>
                <a:gd name="adj" fmla="val 20055"/>
              </a:avLst>
            </a:prstGeom>
            <a:ln w="19050">
              <a:prstDash val="solid"/>
            </a:ln>
            <a:effectLst>
              <a:innerShdw blurRad="63500" dist="50800" dir="18900000">
                <a:prstClr val="black">
                  <a:alpha val="50000"/>
                </a:prstClr>
              </a:innerShdw>
            </a:effectLst>
            <a:scene3d>
              <a:camera prst="obliqueBottomLeft"/>
              <a:lightRig rig="threePt" dir="t"/>
            </a:scene3d>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nl-NL" sz="1600" i="1" dirty="0"/>
            </a:p>
            <a:p>
              <a:pPr algn="ctr"/>
              <a:endParaRPr lang="nl-NL" sz="3200" i="1" dirty="0"/>
            </a:p>
            <a:p>
              <a:pPr algn="ctr"/>
              <a:endParaRPr lang="nl-NL" sz="3200" i="1" dirty="0"/>
            </a:p>
            <a:p>
              <a:pPr algn="ctr"/>
              <a:r>
                <a:rPr lang="nl-NL" sz="3200" i="1" dirty="0"/>
                <a:t>Khi hỏi địa điểm diễn ra sự việc, chúng ta phải sử dụng cụm từ “Ở đâu?” ở đầu hoặc cuối câu; Khi trả lời câu hỏi “Ở đâu?”, chúng ta phải sử dụng từ ngữ chỉ địa điểm.</a:t>
              </a:r>
            </a:p>
            <a:p>
              <a:pPr algn="ctr"/>
              <a:endParaRPr lang="en-US" sz="1600" dirty="0"/>
            </a:p>
          </p:txBody>
        </p:sp>
        <p:pic>
          <p:nvPicPr>
            <p:cNvPr id="1026" name="Picture 2" descr="C:\Users\Administrator\Desktop\kisspng-drawing-pin-clip-art-portable-network-graphics-tra-mailing-address-pinboard-logo-765x72-png-cl-5d02e205371254.3472428215604700212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9292" y="375965"/>
              <a:ext cx="1677697" cy="1466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53625">
              <a:off x="5084863" y="1150827"/>
              <a:ext cx="3468650" cy="769441"/>
            </a:xfrm>
            <a:prstGeom prst="rect">
              <a:avLst/>
            </a:prstGeom>
            <a:noFill/>
          </p:spPr>
          <p:txBody>
            <a:bodyPr wrap="square" rtlCol="0">
              <a:spAutoFit/>
            </a:bodyPr>
            <a:lstStyle/>
            <a:p>
              <a:pPr algn="ctr"/>
              <a:r>
                <a:rPr lang="en-US" sz="4400" b="1" dirty="0">
                  <a:solidFill>
                    <a:schemeClr val="accent6">
                      <a:lumMod val="75000"/>
                    </a:schemeClr>
                  </a:solidFill>
                  <a:effectLst>
                    <a:innerShdw blurRad="63500" dist="50800" dir="13500000">
                      <a:prstClr val="black">
                        <a:alpha val="50000"/>
                      </a:prstClr>
                    </a:innerShdw>
                  </a:effectLst>
                </a:rPr>
                <a:t>KẾT LUẬN</a:t>
              </a:r>
            </a:p>
          </p:txBody>
        </p:sp>
      </p:grpSp>
    </p:spTree>
    <p:extLst>
      <p:ext uri="{BB962C8B-B14F-4D97-AF65-F5344CB8AC3E}">
        <p14:creationId xmlns:p14="http://schemas.microsoft.com/office/powerpoint/2010/main" val="2362482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8" name="TextBox 7">
            <a:extLst>
              <a:ext uri="{FF2B5EF4-FFF2-40B4-BE49-F238E27FC236}">
                <a16:creationId xmlns:a16="http://schemas.microsoft.com/office/drawing/2014/main" id="{77B0E660-BA51-6D51-3CFA-4B96AB362084}"/>
              </a:ext>
            </a:extLst>
          </p:cNvPr>
          <p:cNvSpPr txBox="1"/>
          <p:nvPr/>
        </p:nvSpPr>
        <p:spPr>
          <a:xfrm>
            <a:off x="1568835" y="1894979"/>
            <a:ext cx="9790185" cy="1484055"/>
          </a:xfrm>
          <a:prstGeom prst="rect">
            <a:avLst/>
          </a:prstGeom>
          <a:noFill/>
        </p:spPr>
        <p:txBody>
          <a:bodyPr wrap="square" lIns="128583" tIns="64291" rIns="128583" bIns="64291" rtlCol="0">
            <a:spAutoFit/>
          </a:bodyPr>
          <a:lstStyle/>
          <a:p>
            <a:pPr algn="ctr"/>
            <a:r>
              <a:rPr lang="en-US" sz="8800" b="1" dirty="0">
                <a:solidFill>
                  <a:srgbClr val="00B050"/>
                </a:solidFill>
                <a:latin typeface="UTM Cookies" panose="02040603050506020204" pitchFamily="18" charset="0"/>
              </a:rPr>
              <a:t>TẠM BIỆT!</a:t>
            </a:r>
          </a:p>
        </p:txBody>
      </p:sp>
    </p:spTree>
    <p:extLst>
      <p:ext uri="{BB962C8B-B14F-4D97-AF65-F5344CB8AC3E}">
        <p14:creationId xmlns:p14="http://schemas.microsoft.com/office/powerpoint/2010/main" val="35515504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A5A4CE-80C5-6EB4-7BCF-35E81A01FFDC}"/>
              </a:ext>
            </a:extLst>
          </p:cNvPr>
          <p:cNvSpPr txBox="1"/>
          <p:nvPr/>
        </p:nvSpPr>
        <p:spPr>
          <a:xfrm>
            <a:off x="2612951" y="1864769"/>
            <a:ext cx="8741394" cy="2161163"/>
          </a:xfrm>
          <a:prstGeom prst="rect">
            <a:avLst/>
          </a:prstGeom>
          <a:noFill/>
        </p:spPr>
        <p:txBody>
          <a:bodyPr wrap="square" lIns="128583" tIns="64291" rIns="128583" bIns="64291" rtlCol="0">
            <a:spAutoFit/>
          </a:bodyPr>
          <a:lstStyle/>
          <a:p>
            <a:pPr algn="ctr"/>
            <a:r>
              <a:rPr lang="en-US" sz="4400" dirty="0" err="1">
                <a:solidFill>
                  <a:srgbClr val="00B050"/>
                </a:solidFill>
                <a:latin typeface="UTM Avo" panose="02040603050506020204" pitchFamily="18" charset="0"/>
                <a:cs typeface="#9Slide03 Cousine Bold" panose="02070709020205020404" pitchFamily="49" charset="0"/>
              </a:rPr>
              <a:t>Tiết</a:t>
            </a:r>
            <a:r>
              <a:rPr lang="en-US" sz="4400" dirty="0">
                <a:solidFill>
                  <a:srgbClr val="00B050"/>
                </a:solidFill>
                <a:latin typeface="UTM Avo" panose="02040603050506020204" pitchFamily="18" charset="0"/>
                <a:cs typeface="#9Slide03 Cousine Bold" panose="02070709020205020404" pitchFamily="49" charset="0"/>
              </a:rPr>
              <a:t> 3: </a:t>
            </a:r>
            <a:r>
              <a:rPr lang="en-US" sz="4400" dirty="0" err="1">
                <a:solidFill>
                  <a:srgbClr val="00B050"/>
                </a:solidFill>
                <a:latin typeface="UTM Avo" panose="02040603050506020204" pitchFamily="18" charset="0"/>
                <a:cs typeface="#9Slide03 Cousine Bold" panose="02070709020205020404" pitchFamily="49" charset="0"/>
              </a:rPr>
              <a:t>Luyện</a:t>
            </a:r>
            <a:r>
              <a:rPr lang="en-US" sz="4400" dirty="0">
                <a:solidFill>
                  <a:srgbClr val="00B050"/>
                </a:solidFill>
                <a:latin typeface="UTM Avo" panose="02040603050506020204" pitchFamily="18" charset="0"/>
                <a:cs typeface="#9Slide03 Cousine Bold" panose="02070709020205020404" pitchFamily="49" charset="0"/>
              </a:rPr>
              <a:t> </a:t>
            </a:r>
            <a:r>
              <a:rPr lang="en-US" sz="4400" dirty="0" err="1">
                <a:solidFill>
                  <a:srgbClr val="00B050"/>
                </a:solidFill>
                <a:latin typeface="UTM Avo" panose="02040603050506020204" pitchFamily="18" charset="0"/>
                <a:cs typeface="#9Slide03 Cousine Bold" panose="02070709020205020404" pitchFamily="49" charset="0"/>
              </a:rPr>
              <a:t>tập</a:t>
            </a:r>
            <a:r>
              <a:rPr lang="en-US" sz="4400" dirty="0">
                <a:solidFill>
                  <a:srgbClr val="00B050"/>
                </a:solidFill>
                <a:latin typeface="UTM Avo" panose="02040603050506020204" pitchFamily="18" charset="0"/>
                <a:cs typeface="#9Slide03 Cousine Bold" panose="02070709020205020404" pitchFamily="49" charset="0"/>
              </a:rPr>
              <a:t>: </a:t>
            </a:r>
            <a:r>
              <a:rPr lang="nl-NL" sz="4400" dirty="0">
                <a:solidFill>
                  <a:srgbClr val="00B050"/>
                </a:solidFill>
                <a:latin typeface="UTM Avo" panose="02040603050506020204" pitchFamily="18" charset="0"/>
                <a:cs typeface="#9Slide03 Cousine Bold" panose="02070709020205020404" pitchFamily="49" charset="0"/>
              </a:rPr>
              <a:t>Biện pháp so sánh; </a:t>
            </a:r>
          </a:p>
          <a:p>
            <a:pPr algn="ctr"/>
            <a:r>
              <a:rPr lang="nl-NL" sz="4400" dirty="0">
                <a:solidFill>
                  <a:srgbClr val="00B050"/>
                </a:solidFill>
                <a:latin typeface="UTM Avo" panose="02040603050506020204" pitchFamily="18" charset="0"/>
                <a:cs typeface="#9Slide03 Cousine Bold" panose="02070709020205020404" pitchFamily="49" charset="0"/>
              </a:rPr>
              <a:t>Đặt và trả lời câu hỏi ở đâu?</a:t>
            </a:r>
            <a:endParaRPr lang="en-US" sz="4400" dirty="0">
              <a:solidFill>
                <a:srgbClr val="00B050"/>
              </a:solidFill>
              <a:latin typeface="UTM Avo" panose="02040603050506020204" pitchFamily="18" charset="0"/>
              <a:cs typeface="#9Slide03 Cousine Bold" panose="02070709020205020404" pitchFamily="49" charset="0"/>
            </a:endParaRPr>
          </a:p>
          <a:p>
            <a:pPr algn="ctr"/>
            <a:endParaRPr lang="en-US" sz="4400" dirty="0">
              <a:solidFill>
                <a:srgbClr val="00B050"/>
              </a:solidFill>
              <a:latin typeface="UTM Avo" panose="02040603050506020204" pitchFamily="18" charset="0"/>
              <a:cs typeface="#9Slide03 Cousine Bold" panose="02070709020205020404" pitchFamily="49" charset="0"/>
            </a:endParaRPr>
          </a:p>
        </p:txBody>
      </p:sp>
      <p:pic>
        <p:nvPicPr>
          <p:cNvPr id="12"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839" y="406276"/>
            <a:ext cx="1458573" cy="145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382901" y="148801"/>
            <a:ext cx="12022680" cy="1744900"/>
            <a:chOff x="648709" y="361240"/>
            <a:chExt cx="11218388" cy="1240886"/>
          </a:xfrm>
        </p:grpSpPr>
        <p:sp>
          <p:nvSpPr>
            <p:cNvPr id="4" name="TextBox 3">
              <a:extLst>
                <a:ext uri="{FF2B5EF4-FFF2-40B4-BE49-F238E27FC236}">
                  <a16:creationId xmlns:a16="http://schemas.microsoft.com/office/drawing/2014/main" id="{209A76B6-AA05-66A8-672A-3AFD14ED0D27}"/>
                </a:ext>
              </a:extLst>
            </p:cNvPr>
            <p:cNvSpPr txBox="1"/>
            <p:nvPr/>
          </p:nvSpPr>
          <p:spPr>
            <a:xfrm>
              <a:off x="1515606" y="420199"/>
              <a:ext cx="10351491" cy="118192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642882" lvl="1" indent="0" algn="ctr" defTabSz="1285763" fontAlgn="auto">
                <a:spcBef>
                  <a:spcPts val="0"/>
                </a:spcBef>
                <a:spcAft>
                  <a:spcPts val="0"/>
                </a:spcAft>
              </a:pP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Quan</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sát</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tranh</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tìm</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những</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sự</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vật</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có</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đặc</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điểm</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giống</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nhau</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hình</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dạng</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màu</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sắc</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p>
            <a:p>
              <a:pPr marL="642882" lvl="1" indent="0" algn="ctr" defTabSz="1285763" fontAlgn="auto">
                <a:spcBef>
                  <a:spcPts val="0"/>
                </a:spcBef>
                <a:spcAft>
                  <a:spcPts val="0"/>
                </a:spcAft>
              </a:pP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Đặt</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câu</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so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sánh</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các</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sự</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vật</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đó</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với</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4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nhau</a:t>
              </a:r>
              <a:r>
                <a:rPr lang="en-US" sz="3400" b="1"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endParaRPr lang="en-US" sz="4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648709" y="361240"/>
              <a:ext cx="1621787" cy="1232964"/>
              <a:chOff x="3453631" y="757751"/>
              <a:chExt cx="1095514" cy="832864"/>
            </a:xfrm>
          </p:grpSpPr>
          <p:sp>
            <p:nvSpPr>
              <p:cNvPr id="6" name="Oval 5">
                <a:extLst>
                  <a:ext uri="{FF2B5EF4-FFF2-40B4-BE49-F238E27FC236}">
                    <a16:creationId xmlns:a16="http://schemas.microsoft.com/office/drawing/2014/main" id="{F1D70973-92BB-710B-39C2-4B52960DCD0B}"/>
                  </a:ext>
                </a:extLst>
              </p:cNvPr>
              <p:cNvSpPr/>
              <p:nvPr/>
            </p:nvSpPr>
            <p:spPr>
              <a:xfrm>
                <a:off x="3453631" y="757751"/>
                <a:ext cx="1095514" cy="83286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endParaRPr lang="en-US" sz="3400">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3490300" y="821986"/>
                <a:ext cx="987388" cy="69764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763" fontAlgn="auto">
                  <a:spcBef>
                    <a:spcPts val="0"/>
                  </a:spcBef>
                  <a:spcAft>
                    <a:spcPts val="0"/>
                  </a:spcAft>
                </a:pPr>
                <a:r>
                  <a:rPr lang="en-US" sz="6000" b="1" dirty="0">
                    <a:solidFill>
                      <a:srgbClr val="FFFF00"/>
                    </a:solidFill>
                    <a:latin typeface="UTM Avo" panose="02040603050506020204" pitchFamily="18" charset="0"/>
                    <a:ea typeface="AvantGarde" panose="00000400000000000000" pitchFamily="2" charset="0"/>
                    <a:cs typeface="AvantGarde" panose="00000400000000000000" pitchFamily="2" charset="0"/>
                  </a:rPr>
                  <a:t>3</a:t>
                </a:r>
              </a:p>
            </p:txBody>
          </p:sp>
        </p:grpSp>
      </p:grpSp>
      <p:pic>
        <p:nvPicPr>
          <p:cNvPr id="19" name="Picture 18"/>
          <p:cNvPicPr/>
          <p:nvPr/>
        </p:nvPicPr>
        <p:blipFill>
          <a:blip r:embed="rId2">
            <a:extLst>
              <a:ext uri="{BEBA8EAE-BF5A-486C-A8C5-ECC9F3942E4B}">
                <a14:imgProps xmlns:a14="http://schemas.microsoft.com/office/drawing/2010/main">
                  <a14:imgLayer r:embed="rId3">
                    <a14:imgEffect>
                      <a14:backgroundRemoval t="0" b="100000" l="0" r="100000">
                        <a14:foregroundMark x1="12646" y1="14894" x2="12646" y2="14894"/>
                        <a14:foregroundMark x1="12646" y1="5851" x2="12646" y2="5851"/>
                        <a14:foregroundMark x1="20141" y1="22872" x2="20141" y2="22872"/>
                        <a14:foregroundMark x1="28806" y1="21809" x2="28806" y2="21809"/>
                        <a14:foregroundMark x1="34426" y1="22872" x2="34426" y2="22872"/>
                        <a14:foregroundMark x1="67447" y1="25000" x2="67447" y2="25000"/>
                        <a14:foregroundMark x1="67916" y1="13298" x2="67916" y2="13298"/>
                        <a14:foregroundMark x1="68618" y1="39362" x2="68618" y2="39362"/>
                        <a14:foregroundMark x1="65105" y1="70213" x2="65105" y2="70213"/>
                        <a14:foregroundMark x1="72834" y1="79255" x2="72834" y2="79255"/>
                        <a14:foregroundMark x1="82436" y1="79787" x2="82436" y2="79787"/>
                        <a14:foregroundMark x1="87354" y1="69149" x2="87354" y2="69149"/>
                        <a14:foregroundMark x1="90632" y1="82979" x2="90632" y2="82979"/>
                        <a14:foregroundMark x1="89696" y1="57447" x2="89696" y2="57447"/>
                        <a14:foregroundMark x1="85246" y1="27128" x2="85246" y2="27128"/>
                        <a14:foregroundMark x1="91335" y1="31383" x2="91335" y2="31383"/>
                        <a14:foregroundMark x1="91335" y1="13830" x2="91335" y2="13830"/>
                        <a14:foregroundMark x1="84543" y1="13830" x2="84543" y2="13830"/>
                        <a14:foregroundMark x1="40749" y1="14362" x2="40749" y2="14362"/>
                        <a14:foregroundMark x1="22951" y1="20213" x2="27635" y2="1064"/>
                        <a14:foregroundMark x1="27635" y1="2660" x2="38876" y2="0"/>
                        <a14:foregroundMark x1="39110" y1="2128" x2="45199" y2="20745"/>
                        <a14:foregroundMark x1="45199" y1="20745" x2="40515" y2="45745"/>
                        <a14:foregroundMark x1="40515" y1="45213" x2="29508" y2="45745"/>
                        <a14:foregroundMark x1="29508" y1="45213" x2="22951" y2="28723"/>
                        <a14:foregroundMark x1="22951" y1="28723" x2="18735" y2="45745"/>
                        <a14:foregroundMark x1="18735" y1="45745" x2="7494" y2="47340"/>
                        <a14:foregroundMark x1="7494" y1="47340" x2="11944" y2="9043"/>
                        <a14:foregroundMark x1="7728" y1="52128" x2="18501" y2="52128"/>
                        <a14:foregroundMark x1="18501" y1="52128" x2="23419" y2="69149"/>
                        <a14:foregroundMark x1="23419" y1="69149" x2="29040" y2="50532"/>
                        <a14:foregroundMark x1="29040" y1="50532" x2="38876" y2="51596"/>
                        <a14:foregroundMark x1="38876" y1="51596" x2="43794" y2="65957"/>
                        <a14:foregroundMark x1="43794" y1="65957" x2="44496" y2="79255"/>
                        <a14:foregroundMark x1="44496" y1="79255" x2="39813" y2="94149"/>
                        <a14:foregroundMark x1="38642" y1="94149" x2="27635" y2="90957"/>
                        <a14:foregroundMark x1="27166" y1="88830" x2="28571" y2="67553"/>
                        <a14:foregroundMark x1="28571" y1="67553" x2="34426" y2="65426"/>
                        <a14:foregroundMark x1="34426" y1="65426" x2="14052" y2="74468"/>
                        <a14:foregroundMark x1="13115" y1="74468" x2="9602" y2="57447"/>
                        <a14:foregroundMark x1="9602" y1="57447" x2="8197" y2="74468"/>
                        <a14:foregroundMark x1="15925" y1="79787" x2="15925" y2="79787"/>
                        <a14:foregroundMark x1="59485" y1="72872" x2="68384" y2="62766"/>
                        <a14:foregroundMark x1="68384" y1="62766" x2="83372" y2="79255"/>
                        <a14:foregroundMark x1="83372" y1="79787" x2="93443" y2="66489"/>
                        <a14:foregroundMark x1="93443" y1="66489" x2="93443" y2="52660"/>
                        <a14:foregroundMark x1="92740" y1="52660" x2="99063" y2="76064"/>
                        <a14:foregroundMark x1="98126" y1="76064" x2="94145" y2="96809"/>
                        <a14:foregroundMark x1="94145" y1="96809" x2="77752" y2="77128"/>
                        <a14:foregroundMark x1="77752" y1="77128" x2="72834" y2="95745"/>
                        <a14:foregroundMark x1="72834" y1="95745" x2="72834" y2="95745"/>
                        <a14:foregroundMark x1="63934" y1="96809" x2="70960" y2="97872"/>
                        <a14:foregroundMark x1="85012" y1="96809" x2="92740" y2="96809"/>
                        <a14:foregroundMark x1="92740" y1="96809" x2="93208" y2="52128"/>
                        <a14:foregroundMark x1="92740" y1="51596" x2="85246" y2="52128"/>
                        <a14:foregroundMark x1="85246" y1="52128" x2="86183" y2="9574"/>
                        <a14:foregroundMark x1="64637" y1="45213" x2="71429" y2="47872"/>
                        <a14:foregroundMark x1="66042" y1="47872" x2="62998" y2="47872"/>
                      </a14:backgroundRemoval>
                    </a14:imgEffect>
                    <a14:imgEffect>
                      <a14:sharpenSoften amount="50000"/>
                    </a14:imgEffect>
                  </a14:imgLayer>
                </a14:imgProps>
              </a:ext>
            </a:extLst>
          </a:blip>
          <a:stretch>
            <a:fillRect/>
          </a:stretch>
        </p:blipFill>
        <p:spPr>
          <a:xfrm>
            <a:off x="956767" y="2229743"/>
            <a:ext cx="10729192" cy="4482926"/>
          </a:xfrm>
          <a:prstGeom prst="rect">
            <a:avLst/>
          </a:prstGeom>
        </p:spPr>
      </p:pic>
    </p:spTree>
    <p:extLst>
      <p:ext uri="{BB962C8B-B14F-4D97-AF65-F5344CB8AC3E}">
        <p14:creationId xmlns:p14="http://schemas.microsoft.com/office/powerpoint/2010/main" val="6694998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ackgroundRemoval t="48404" b="100000" l="0" r="4637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backgroundRemoval>
                    </a14:imgEffect>
                    <a14:imgEffect>
                      <a14:sharpenSoften amount="50000"/>
                    </a14:imgEffect>
                  </a14:imgLayer>
                </a14:imgProps>
              </a:ext>
            </a:extLst>
          </a:blip>
          <a:srcRect t="50000" r="53292"/>
          <a:stretch/>
        </p:blipFill>
        <p:spPr>
          <a:xfrm>
            <a:off x="3839568" y="1528093"/>
            <a:ext cx="5179615" cy="2340260"/>
          </a:xfrm>
          <a:prstGeom prst="rect">
            <a:avLst/>
          </a:prstGeom>
        </p:spPr>
      </p:pic>
      <p:sp>
        <p:nvSpPr>
          <p:cNvPr id="3" name="Rectangle 2"/>
          <p:cNvSpPr/>
          <p:nvPr/>
        </p:nvSpPr>
        <p:spPr>
          <a:xfrm>
            <a:off x="1964879" y="447973"/>
            <a:ext cx="8928992" cy="1077218"/>
          </a:xfrm>
          <a:prstGeom prst="rect">
            <a:avLst/>
          </a:prstGeom>
        </p:spPr>
        <p:txBody>
          <a:bodyPr wrap="square">
            <a:spAutoFit/>
          </a:bodyPr>
          <a:lstStyle/>
          <a:p>
            <a:pPr algn="ctr"/>
            <a:r>
              <a:rPr lang="nl-NL" sz="3200" dirty="0"/>
              <a:t>Quan sát tranh con mèo và hòn bi ve, xem mắt mèo và hòn bi ve có đặc điểm gì giống nhau?</a:t>
            </a:r>
            <a:endParaRPr lang="en-US" sz="3200" dirty="0"/>
          </a:p>
        </p:txBody>
      </p:sp>
      <p:sp>
        <p:nvSpPr>
          <p:cNvPr id="7" name="Rounded Rectangle 6"/>
          <p:cNvSpPr/>
          <p:nvPr/>
        </p:nvSpPr>
        <p:spPr>
          <a:xfrm>
            <a:off x="2324919" y="3976365"/>
            <a:ext cx="8352928"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3200" dirty="0"/>
              <a:t>Mắt mèo và hòn bi ve đều tròn, có màu xanh. (đặc điểm giống nhau về hình dạng, màu sắc).</a:t>
            </a:r>
            <a:endParaRPr lang="en-US" sz="3200" dirty="0"/>
          </a:p>
        </p:txBody>
      </p:sp>
      <p:sp>
        <p:nvSpPr>
          <p:cNvPr id="10" name="Rectangle 9"/>
          <p:cNvSpPr/>
          <p:nvPr/>
        </p:nvSpPr>
        <p:spPr>
          <a:xfrm>
            <a:off x="3072526" y="5272509"/>
            <a:ext cx="6713697" cy="707886"/>
          </a:xfrm>
          <a:prstGeom prst="rect">
            <a:avLst/>
          </a:prstGeom>
        </p:spPr>
        <p:txBody>
          <a:bodyPr wrap="none">
            <a:spAutoFit/>
          </a:bodyPr>
          <a:lstStyle/>
          <a:p>
            <a:r>
              <a:rPr lang="nl-NL" sz="4000" b="1" i="1" dirty="0">
                <a:solidFill>
                  <a:srgbClr val="C00000"/>
                </a:solidFill>
              </a:rPr>
              <a:t>M: </a:t>
            </a:r>
            <a:r>
              <a:rPr lang="nl-NL" sz="4000" i="1" dirty="0"/>
              <a:t>Mắt mèo tròn như hòn bi ve</a:t>
            </a:r>
            <a:endParaRPr lang="en-US" sz="4000" dirty="0"/>
          </a:p>
        </p:txBody>
      </p:sp>
      <p:sp>
        <p:nvSpPr>
          <p:cNvPr id="11" name="Right Arrow 10"/>
          <p:cNvSpPr/>
          <p:nvPr/>
        </p:nvSpPr>
        <p:spPr>
          <a:xfrm>
            <a:off x="2324919" y="5416525"/>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00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Bracket 3"/>
          <p:cNvSpPr/>
          <p:nvPr/>
        </p:nvSpPr>
        <p:spPr>
          <a:xfrm rot="16200000">
            <a:off x="4522639" y="668722"/>
            <a:ext cx="127079" cy="1800200"/>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2893991" y="924476"/>
            <a:ext cx="6713697" cy="707886"/>
          </a:xfrm>
          <a:prstGeom prst="rect">
            <a:avLst/>
          </a:prstGeom>
        </p:spPr>
        <p:txBody>
          <a:bodyPr wrap="none">
            <a:spAutoFit/>
          </a:bodyPr>
          <a:lstStyle/>
          <a:p>
            <a:r>
              <a:rPr lang="nl-NL" sz="4000" b="1" i="1" dirty="0">
                <a:solidFill>
                  <a:srgbClr val="C00000"/>
                </a:solidFill>
              </a:rPr>
              <a:t>M: </a:t>
            </a:r>
            <a:r>
              <a:rPr lang="nl-NL" sz="4000" i="1" dirty="0"/>
              <a:t>Mắt mèo tròn như hòn bi ve</a:t>
            </a:r>
            <a:endParaRPr lang="en-US" sz="4000" dirty="0"/>
          </a:p>
        </p:txBody>
      </p:sp>
      <p:sp>
        <p:nvSpPr>
          <p:cNvPr id="9" name="Left Bracket 8"/>
          <p:cNvSpPr/>
          <p:nvPr/>
        </p:nvSpPr>
        <p:spPr>
          <a:xfrm rot="16200000">
            <a:off x="8483080" y="668722"/>
            <a:ext cx="127079" cy="1800200"/>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866098" y="1644556"/>
            <a:ext cx="1440160" cy="523220"/>
          </a:xfrm>
          <a:prstGeom prst="rect">
            <a:avLst/>
          </a:prstGeom>
          <a:noFill/>
        </p:spPr>
        <p:txBody>
          <a:bodyPr wrap="square" rtlCol="0">
            <a:spAutoFit/>
          </a:bodyPr>
          <a:lstStyle/>
          <a:p>
            <a:pPr algn="ctr"/>
            <a:r>
              <a:rPr lang="en-US" sz="2800" dirty="0" err="1"/>
              <a:t>Sự</a:t>
            </a:r>
            <a:r>
              <a:rPr lang="en-US" sz="2800" dirty="0"/>
              <a:t> </a:t>
            </a:r>
            <a:r>
              <a:rPr lang="en-US" sz="2800" dirty="0" err="1"/>
              <a:t>vật</a:t>
            </a:r>
            <a:r>
              <a:rPr lang="en-US" sz="2800" dirty="0"/>
              <a:t> 1</a:t>
            </a:r>
          </a:p>
        </p:txBody>
      </p:sp>
      <p:sp>
        <p:nvSpPr>
          <p:cNvPr id="11" name="TextBox 10"/>
          <p:cNvSpPr txBox="1"/>
          <p:nvPr/>
        </p:nvSpPr>
        <p:spPr>
          <a:xfrm>
            <a:off x="7826539" y="1716564"/>
            <a:ext cx="1440160" cy="523220"/>
          </a:xfrm>
          <a:prstGeom prst="rect">
            <a:avLst/>
          </a:prstGeom>
          <a:noFill/>
        </p:spPr>
        <p:txBody>
          <a:bodyPr wrap="square" rtlCol="0">
            <a:spAutoFit/>
          </a:bodyPr>
          <a:lstStyle/>
          <a:p>
            <a:pPr algn="ctr"/>
            <a:r>
              <a:rPr lang="en-US" sz="2800" dirty="0" err="1"/>
              <a:t>Sự</a:t>
            </a:r>
            <a:r>
              <a:rPr lang="en-US" sz="2800" dirty="0"/>
              <a:t> </a:t>
            </a:r>
            <a:r>
              <a:rPr lang="en-US" sz="2800" dirty="0" err="1"/>
              <a:t>vật</a:t>
            </a:r>
            <a:r>
              <a:rPr lang="en-US" sz="2800" dirty="0"/>
              <a:t> 2</a:t>
            </a:r>
          </a:p>
        </p:txBody>
      </p:sp>
      <p:sp>
        <p:nvSpPr>
          <p:cNvPr id="6" name="TextBox 5"/>
          <p:cNvSpPr txBox="1"/>
          <p:nvPr/>
        </p:nvSpPr>
        <p:spPr>
          <a:xfrm>
            <a:off x="2180902" y="2812170"/>
            <a:ext cx="2916325" cy="523220"/>
          </a:xfrm>
          <a:prstGeom prst="rect">
            <a:avLst/>
          </a:prstGeom>
          <a:noFill/>
        </p:spPr>
        <p:txBody>
          <a:bodyPr wrap="square" rtlCol="0">
            <a:spAutoFit/>
          </a:bodyPr>
          <a:lstStyle/>
          <a:p>
            <a:r>
              <a:rPr lang="en-US" sz="2800" dirty="0" err="1"/>
              <a:t>Trong</a:t>
            </a:r>
            <a:r>
              <a:rPr lang="en-US" sz="2800" dirty="0"/>
              <a:t> </a:t>
            </a:r>
            <a:r>
              <a:rPr lang="en-US" sz="2800" dirty="0" err="1"/>
              <a:t>câu</a:t>
            </a:r>
            <a:r>
              <a:rPr lang="en-US" sz="2800" dirty="0"/>
              <a:t> </a:t>
            </a:r>
            <a:r>
              <a:rPr lang="en-US" sz="2800" dirty="0" err="1"/>
              <a:t>mẫu</a:t>
            </a:r>
            <a:r>
              <a:rPr lang="en-US" sz="2800" dirty="0"/>
              <a:t> </a:t>
            </a:r>
            <a:r>
              <a:rPr lang="en-US" sz="2800" dirty="0" err="1"/>
              <a:t>có</a:t>
            </a:r>
            <a:r>
              <a:rPr lang="en-US" sz="2800" dirty="0"/>
              <a:t>:</a:t>
            </a:r>
          </a:p>
        </p:txBody>
      </p:sp>
      <p:sp>
        <p:nvSpPr>
          <p:cNvPr id="12" name="Left Bracket 11"/>
          <p:cNvSpPr/>
          <p:nvPr/>
        </p:nvSpPr>
        <p:spPr>
          <a:xfrm rot="16200000">
            <a:off x="6043615" y="1252568"/>
            <a:ext cx="90415" cy="684077"/>
          </a:xfrm>
          <a:prstGeom prst="leftBracket">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p:cNvSpPr/>
          <p:nvPr/>
        </p:nvSpPr>
        <p:spPr>
          <a:xfrm rot="16200000">
            <a:off x="6979719" y="1252568"/>
            <a:ext cx="90415" cy="684077"/>
          </a:xfrm>
          <a:prstGeom prst="leftBracket">
            <a:avLst/>
          </a:prstGeom>
          <a:ln w="57150">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529509" y="3428678"/>
            <a:ext cx="9459128" cy="523220"/>
          </a:xfrm>
          <a:prstGeom prst="rect">
            <a:avLst/>
          </a:prstGeom>
        </p:spPr>
        <p:txBody>
          <a:bodyPr wrap="none">
            <a:spAutoFit/>
          </a:bodyPr>
          <a:lstStyle/>
          <a:p>
            <a:r>
              <a:rPr lang="en-US" sz="2800" dirty="0"/>
              <a:t>- </a:t>
            </a:r>
            <a:r>
              <a:rPr lang="en-US" sz="2800" dirty="0" err="1"/>
              <a:t>Hai</a:t>
            </a:r>
            <a:r>
              <a:rPr lang="en-US" sz="2800" dirty="0"/>
              <a:t> </a:t>
            </a:r>
            <a:r>
              <a:rPr lang="en-US" sz="2800" dirty="0" err="1"/>
              <a:t>sự</a:t>
            </a:r>
            <a:r>
              <a:rPr lang="en-US" sz="2800" dirty="0"/>
              <a:t> </a:t>
            </a:r>
            <a:r>
              <a:rPr lang="en-US" sz="2800" dirty="0" err="1"/>
              <a:t>vật</a:t>
            </a:r>
            <a:r>
              <a:rPr lang="en-US" sz="2800" dirty="0"/>
              <a:t> </a:t>
            </a:r>
            <a:r>
              <a:rPr lang="en-US" sz="2800" dirty="0" err="1"/>
              <a:t>được</a:t>
            </a:r>
            <a:r>
              <a:rPr lang="en-US" sz="2800" dirty="0"/>
              <a:t> so </a:t>
            </a:r>
            <a:r>
              <a:rPr lang="en-US" sz="2800" dirty="0" err="1"/>
              <a:t>sánh</a:t>
            </a:r>
            <a:r>
              <a:rPr lang="en-US" sz="2800" dirty="0"/>
              <a:t> </a:t>
            </a:r>
            <a:r>
              <a:rPr lang="en-US" sz="2800" dirty="0" err="1"/>
              <a:t>với</a:t>
            </a:r>
            <a:r>
              <a:rPr lang="en-US" sz="2800" dirty="0"/>
              <a:t> </a:t>
            </a:r>
            <a:r>
              <a:rPr lang="en-US" sz="2800" dirty="0" err="1"/>
              <a:t>nhau</a:t>
            </a:r>
            <a:r>
              <a:rPr lang="en-US" sz="2800" dirty="0"/>
              <a:t> </a:t>
            </a:r>
            <a:r>
              <a:rPr lang="en-US" sz="2800" dirty="0" err="1"/>
              <a:t>là</a:t>
            </a:r>
            <a:r>
              <a:rPr lang="en-US" sz="2800" dirty="0"/>
              <a:t> “</a:t>
            </a:r>
            <a:r>
              <a:rPr lang="en-US" sz="2800" b="1" i="1" dirty="0" err="1">
                <a:solidFill>
                  <a:srgbClr val="FF0000"/>
                </a:solidFill>
              </a:rPr>
              <a:t>mắt</a:t>
            </a:r>
            <a:r>
              <a:rPr lang="en-US" sz="2800" b="1" i="1" dirty="0">
                <a:solidFill>
                  <a:srgbClr val="FF0000"/>
                </a:solidFill>
              </a:rPr>
              <a:t> </a:t>
            </a:r>
            <a:r>
              <a:rPr lang="en-US" sz="2800" b="1" i="1" dirty="0" err="1">
                <a:solidFill>
                  <a:srgbClr val="FF0000"/>
                </a:solidFill>
              </a:rPr>
              <a:t>mèo</a:t>
            </a:r>
            <a:r>
              <a:rPr lang="en-US" sz="2800" dirty="0"/>
              <a:t>”</a:t>
            </a:r>
            <a:r>
              <a:rPr lang="en-US" sz="2800" dirty="0">
                <a:solidFill>
                  <a:srgbClr val="FF0000"/>
                </a:solidFill>
              </a:rPr>
              <a:t> </a:t>
            </a:r>
            <a:r>
              <a:rPr lang="en-US" sz="2800" dirty="0" err="1"/>
              <a:t>và</a:t>
            </a:r>
            <a:r>
              <a:rPr lang="en-US" sz="2800" dirty="0"/>
              <a:t> “</a:t>
            </a:r>
            <a:r>
              <a:rPr lang="en-US" sz="2800" b="1" i="1" dirty="0" err="1">
                <a:solidFill>
                  <a:srgbClr val="FF0000"/>
                </a:solidFill>
              </a:rPr>
              <a:t>hòn</a:t>
            </a:r>
            <a:r>
              <a:rPr lang="en-US" sz="2800" b="1" i="1" dirty="0">
                <a:solidFill>
                  <a:srgbClr val="FF0000"/>
                </a:solidFill>
              </a:rPr>
              <a:t> bi </a:t>
            </a:r>
            <a:r>
              <a:rPr lang="en-US" sz="2800" b="1" i="1" dirty="0" err="1">
                <a:solidFill>
                  <a:srgbClr val="FF0000"/>
                </a:solidFill>
              </a:rPr>
              <a:t>ve</a:t>
            </a:r>
            <a:r>
              <a:rPr lang="en-US" sz="2800" dirty="0"/>
              <a:t>”.</a:t>
            </a:r>
          </a:p>
        </p:txBody>
      </p:sp>
      <p:sp>
        <p:nvSpPr>
          <p:cNvPr id="14" name="Rectangle 13"/>
          <p:cNvSpPr/>
          <p:nvPr/>
        </p:nvSpPr>
        <p:spPr>
          <a:xfrm>
            <a:off x="2513765" y="4045186"/>
            <a:ext cx="5187767" cy="523220"/>
          </a:xfrm>
          <a:prstGeom prst="rect">
            <a:avLst/>
          </a:prstGeom>
        </p:spPr>
        <p:txBody>
          <a:bodyPr wrap="none">
            <a:spAutoFit/>
          </a:bodyPr>
          <a:lstStyle/>
          <a:p>
            <a:r>
              <a:rPr lang="en-US" sz="2800" dirty="0"/>
              <a:t>- </a:t>
            </a:r>
            <a:r>
              <a:rPr lang="en-US" sz="2800" dirty="0" err="1"/>
              <a:t>Đặc</a:t>
            </a:r>
            <a:r>
              <a:rPr lang="en-US" sz="2800" dirty="0"/>
              <a:t> </a:t>
            </a:r>
            <a:r>
              <a:rPr lang="en-US" sz="2800" dirty="0" err="1"/>
              <a:t>điểm</a:t>
            </a:r>
            <a:r>
              <a:rPr lang="en-US" sz="2800" dirty="0"/>
              <a:t> </a:t>
            </a:r>
            <a:r>
              <a:rPr lang="en-US" sz="2800" dirty="0" err="1"/>
              <a:t>được</a:t>
            </a:r>
            <a:r>
              <a:rPr lang="en-US" sz="2800" dirty="0"/>
              <a:t> so </a:t>
            </a:r>
            <a:r>
              <a:rPr lang="en-US" sz="2800" dirty="0" err="1"/>
              <a:t>sánh</a:t>
            </a:r>
            <a:r>
              <a:rPr lang="en-US" sz="2800" dirty="0"/>
              <a:t> </a:t>
            </a:r>
            <a:r>
              <a:rPr lang="en-US" sz="2800" dirty="0" err="1"/>
              <a:t>là</a:t>
            </a:r>
            <a:r>
              <a:rPr lang="en-US" sz="2800" dirty="0"/>
              <a:t> </a:t>
            </a:r>
            <a:r>
              <a:rPr lang="en-US" sz="2800" i="1" dirty="0"/>
              <a:t>“</a:t>
            </a:r>
            <a:r>
              <a:rPr lang="en-US" sz="2800" b="1" i="1" dirty="0" err="1">
                <a:solidFill>
                  <a:srgbClr val="FF0000"/>
                </a:solidFill>
              </a:rPr>
              <a:t>tròn</a:t>
            </a:r>
            <a:r>
              <a:rPr lang="en-US" sz="2800" i="1" dirty="0"/>
              <a:t>”.</a:t>
            </a:r>
          </a:p>
        </p:txBody>
      </p:sp>
      <p:sp>
        <p:nvSpPr>
          <p:cNvPr id="15" name="Rectangle 14"/>
          <p:cNvSpPr/>
          <p:nvPr/>
        </p:nvSpPr>
        <p:spPr>
          <a:xfrm>
            <a:off x="2513765" y="4661693"/>
            <a:ext cx="3300584" cy="523220"/>
          </a:xfrm>
          <a:prstGeom prst="rect">
            <a:avLst/>
          </a:prstGeom>
        </p:spPr>
        <p:txBody>
          <a:bodyPr wrap="none">
            <a:spAutoFit/>
          </a:bodyPr>
          <a:lstStyle/>
          <a:p>
            <a:r>
              <a:rPr lang="en-US" sz="2800" dirty="0"/>
              <a:t>- </a:t>
            </a:r>
            <a:r>
              <a:rPr lang="en-US" sz="2800" dirty="0" err="1"/>
              <a:t>Từ</a:t>
            </a:r>
            <a:r>
              <a:rPr lang="en-US" sz="2800" dirty="0"/>
              <a:t> so </a:t>
            </a:r>
            <a:r>
              <a:rPr lang="en-US" sz="2800" dirty="0" err="1"/>
              <a:t>sánh</a:t>
            </a:r>
            <a:r>
              <a:rPr lang="en-US" sz="2800" dirty="0"/>
              <a:t> </a:t>
            </a:r>
            <a:r>
              <a:rPr lang="en-US" sz="2800" dirty="0" err="1"/>
              <a:t>là</a:t>
            </a:r>
            <a:r>
              <a:rPr lang="en-US" sz="2800" dirty="0"/>
              <a:t> </a:t>
            </a:r>
            <a:r>
              <a:rPr lang="en-US" sz="2800" i="1" dirty="0"/>
              <a:t>“</a:t>
            </a:r>
            <a:r>
              <a:rPr lang="en-US" sz="2800" b="1" i="1" dirty="0" err="1">
                <a:solidFill>
                  <a:srgbClr val="FF0000"/>
                </a:solidFill>
              </a:rPr>
              <a:t>như</a:t>
            </a:r>
            <a:r>
              <a:rPr lang="en-US" sz="2800" i="1" dirty="0"/>
              <a:t>”.</a:t>
            </a:r>
          </a:p>
        </p:txBody>
      </p:sp>
    </p:spTree>
    <p:extLst>
      <p:ext uri="{BB962C8B-B14F-4D97-AF65-F5344CB8AC3E}">
        <p14:creationId xmlns:p14="http://schemas.microsoft.com/office/powerpoint/2010/main" val="1389605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P spid="11" grpId="0"/>
      <p:bldP spid="6" grpId="0"/>
      <p:bldP spid="12" grpId="0" animBg="1"/>
      <p:bldP spid="10" grpId="0" animBg="1"/>
      <p:bldP spid="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p:nvPr/>
        </p:nvPicPr>
        <p:blipFill rotWithShape="1">
          <a:blip r:embed="rId3">
            <a:extLst>
              <a:ext uri="{BEBA8EAE-BF5A-486C-A8C5-ECC9F3942E4B}">
                <a14:imgProps xmlns:a14="http://schemas.microsoft.com/office/drawing/2010/main">
                  <a14:imgLayer r:embed="rId4">
                    <a14:imgEffect>
                      <a14:backgroundRemoval t="0" b="49468" l="0" r="46136">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11475" y1="1596" x2="11475" y2="1596"/>
                        <a14:foregroundMark x1="11475" y1="1596" x2="14052" y2="1596"/>
                        <a14:foregroundMark x1="14052" y1="1596" x2="15457" y2="1596"/>
                        <a14:foregroundMark x1="15457" y1="1596" x2="10304" y2="46809"/>
                        <a14:foregroundMark x1="10304" y1="46809" x2="12646" y2="46809"/>
                        <a14:foregroundMark x1="12646" y1="46809" x2="14754" y2="46809"/>
                        <a14:foregroundMark x1="14754" y1="46809" x2="16393" y2="47340"/>
                        <a14:foregroundMark x1="16393" y1="47340" x2="23419" y2="23936"/>
                        <a14:foregroundMark x1="23419" y1="23936" x2="35129" y2="2128"/>
                        <a14:foregroundMark x1="35129" y1="2128" x2="37237" y2="2128"/>
                        <a14:foregroundMark x1="37237" y1="2128" x2="30679" y2="1596"/>
                        <a14:foregroundMark x1="30679" y1="1596" x2="28806" y2="3191"/>
                        <a14:foregroundMark x1="28806" y1="3191" x2="27166" y2="7979"/>
                        <a14:foregroundMark x1="26932" y1="10638" x2="31850" y2="46809"/>
                        <a14:foregroundMark x1="31850" y1="46809" x2="33489" y2="46277"/>
                        <a14:foregroundMark x1="33489" y1="46277" x2="36300" y2="46809"/>
                        <a14:foregroundMark x1="36300" y1="46809" x2="37705" y2="47340"/>
                        <a14:foregroundMark x1="37705" y1="47340" x2="29508" y2="46809"/>
                      </a14:backgroundRemoval>
                    </a14:imgEffect>
                    <a14:imgEffect>
                      <a14:sharpenSoften amount="50000"/>
                    </a14:imgEffect>
                    <a14:imgEffect>
                      <a14:colorTemperature colorTemp="7200"/>
                    </a14:imgEffect>
                    <a14:imgEffect>
                      <a14:saturation sat="200000"/>
                    </a14:imgEffect>
                    <a14:imgEffect>
                      <a14:brightnessContrast contrast="20000"/>
                    </a14:imgEffect>
                  </a14:imgLayer>
                </a14:imgProps>
              </a:ext>
            </a:extLst>
          </a:blip>
          <a:srcRect r="53824" b="50000"/>
          <a:stretch/>
        </p:blipFill>
        <p:spPr>
          <a:xfrm>
            <a:off x="617764" y="591989"/>
            <a:ext cx="4968552" cy="2304256"/>
          </a:xfrm>
          <a:prstGeom prst="rect">
            <a:avLst/>
          </a:prstGeom>
        </p:spPr>
      </p:pic>
      <p:pic>
        <p:nvPicPr>
          <p:cNvPr id="3" name="Picture 2">
            <a:hlinkClick r:id="rId5" action="ppaction://hlinksldjump"/>
          </p:cNvPr>
          <p:cNvPicPr/>
          <p:nvPr/>
        </p:nvPicPr>
        <p:blipFill rotWithShape="1">
          <a:blip r:embed="rId6">
            <a:extLst>
              <a:ext uri="{BEBA8EAE-BF5A-486C-A8C5-ECC9F3942E4B}">
                <a14:imgProps xmlns:a14="http://schemas.microsoft.com/office/drawing/2010/main">
                  <a14:imgLayer r:embed="rId4">
                    <a14:imgEffect>
                      <a14:backgroundRemoval t="0" b="49468" l="53396"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64403" y1="46809" x2="64403" y2="46809"/>
                        <a14:foregroundMark x1="64403" y1="46809" x2="68384" y2="46809"/>
                        <a14:foregroundMark x1="68384" y1="46809" x2="71429" y2="47340"/>
                        <a14:foregroundMark x1="71429" y1="47340" x2="73068" y2="44681"/>
                        <a14:foregroundMark x1="73068" y1="44149" x2="71429" y2="1596"/>
                        <a14:foregroundMark x1="71429" y1="1596" x2="66979" y2="3723"/>
                        <a14:backgroundMark x1="63700" y1="47340" x2="72131" y2="47340"/>
                      </a14:backgroundRemoval>
                    </a14:imgEffect>
                    <a14:imgEffect>
                      <a14:sharpenSoften amount="50000"/>
                    </a14:imgEffect>
                  </a14:imgLayer>
                </a14:imgProps>
              </a:ext>
            </a:extLst>
          </a:blip>
          <a:srcRect l="53166" b="50000"/>
          <a:stretch/>
        </p:blipFill>
        <p:spPr>
          <a:xfrm>
            <a:off x="6789415" y="591989"/>
            <a:ext cx="4968552" cy="2304256"/>
          </a:xfrm>
          <a:prstGeom prst="rect">
            <a:avLst/>
          </a:prstGeom>
        </p:spPr>
      </p:pic>
      <p:pic>
        <p:nvPicPr>
          <p:cNvPr id="4" name="Picture 3">
            <a:hlinkClick r:id="rId7" action="ppaction://hlinksldjump"/>
          </p:cNvPr>
          <p:cNvPicPr/>
          <p:nvPr/>
        </p:nvPicPr>
        <p:blipFill rotWithShape="1">
          <a:blip r:embed="rId8">
            <a:extLst>
              <a:ext uri="{BEBA8EAE-BF5A-486C-A8C5-ECC9F3942E4B}">
                <a14:imgProps xmlns:a14="http://schemas.microsoft.com/office/drawing/2010/main">
                  <a14:imgLayer r:embed="rId4">
                    <a14:imgEffect>
                      <a14:backgroundRemoval t="47340" b="100000" l="54801"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59953" y1="58511" x2="59953" y2="58511"/>
                        <a14:foregroundMark x1="59953" y1="58511" x2="61827" y2="54255"/>
                        <a14:foregroundMark x1="61827" y1="54255" x2="77752" y2="77128"/>
                        <a14:foregroundMark x1="77752" y1="76596" x2="83841" y2="70745"/>
                        <a14:foregroundMark x1="83841" y1="70745" x2="88759" y2="67021"/>
                        <a14:foregroundMark x1="88759" y1="67021" x2="91569" y2="53191"/>
                        <a14:foregroundMark x1="91569" y1="53191" x2="93677" y2="79787"/>
                        <a14:foregroundMark x1="93677" y1="80319" x2="88759" y2="93617"/>
                        <a14:foregroundMark x1="88759" y1="93617" x2="98126" y2="69149"/>
                        <a14:foregroundMark x1="98126" y1="69149" x2="95785" y2="89894"/>
                        <a14:foregroundMark x1="95785" y1="89894" x2="91101" y2="97340"/>
                        <a14:foregroundMark x1="91101" y1="97340" x2="85948" y2="97872"/>
                        <a14:foregroundMark x1="85948" y1="97872" x2="82436" y2="94681"/>
                        <a14:foregroundMark x1="82436" y1="94681" x2="76815" y2="72872"/>
                        <a14:foregroundMark x1="76815" y1="72872" x2="73536" y2="83511"/>
                      </a14:backgroundRemoval>
                    </a14:imgEffect>
                    <a14:imgEffect>
                      <a14:sharpenSoften amount="50000"/>
                    </a14:imgEffect>
                  </a14:imgLayer>
                </a14:imgProps>
              </a:ext>
            </a:extLst>
          </a:blip>
          <a:srcRect l="54558" t="48040"/>
          <a:stretch/>
        </p:blipFill>
        <p:spPr>
          <a:xfrm>
            <a:off x="6894744" y="3472309"/>
            <a:ext cx="4968552" cy="2304256"/>
          </a:xfrm>
          <a:prstGeom prst="rect">
            <a:avLst/>
          </a:prstGeom>
        </p:spPr>
      </p:pic>
      <p:sp>
        <p:nvSpPr>
          <p:cNvPr id="6" name="Explosion 1 5"/>
          <p:cNvSpPr/>
          <p:nvPr/>
        </p:nvSpPr>
        <p:spPr>
          <a:xfrm>
            <a:off x="761779" y="3076265"/>
            <a:ext cx="5739603" cy="3780420"/>
          </a:xfrm>
          <a:prstGeom prst="irregularSeal1">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i="1" dirty="0" err="1">
                <a:solidFill>
                  <a:srgbClr val="FF0000"/>
                </a:solidFill>
              </a:rPr>
              <a:t>Thảo</a:t>
            </a:r>
            <a:r>
              <a:rPr lang="en-US" sz="4000" b="1" i="1" dirty="0">
                <a:solidFill>
                  <a:srgbClr val="FF0000"/>
                </a:solidFill>
              </a:rPr>
              <a:t> </a:t>
            </a:r>
            <a:r>
              <a:rPr lang="en-US" sz="4000" b="1" i="1" dirty="0" err="1">
                <a:solidFill>
                  <a:srgbClr val="FF0000"/>
                </a:solidFill>
              </a:rPr>
              <a:t>luận</a:t>
            </a:r>
            <a:r>
              <a:rPr lang="en-US" sz="4000" b="1" i="1" dirty="0">
                <a:solidFill>
                  <a:srgbClr val="FF0000"/>
                </a:solidFill>
              </a:rPr>
              <a:t> </a:t>
            </a:r>
            <a:r>
              <a:rPr lang="en-US" sz="4000" b="1" i="1" dirty="0" err="1">
                <a:solidFill>
                  <a:srgbClr val="FF0000"/>
                </a:solidFill>
              </a:rPr>
              <a:t>nhóm</a:t>
            </a:r>
            <a:r>
              <a:rPr lang="en-US" sz="4000" b="1" i="1" dirty="0">
                <a:solidFill>
                  <a:srgbClr val="FF0000"/>
                </a:solidFill>
              </a:rPr>
              <a:t> </a:t>
            </a:r>
            <a:r>
              <a:rPr lang="en-US" sz="4000" b="1" i="1" dirty="0" err="1">
                <a:solidFill>
                  <a:srgbClr val="FF0000"/>
                </a:solidFill>
              </a:rPr>
              <a:t>đôi</a:t>
            </a:r>
            <a:endParaRPr lang="en-US" sz="4000" b="1" i="1" dirty="0">
              <a:solidFill>
                <a:srgbClr val="FF0000"/>
              </a:solidFill>
            </a:endParaRPr>
          </a:p>
        </p:txBody>
      </p:sp>
    </p:spTree>
    <p:extLst>
      <p:ext uri="{BB962C8B-B14F-4D97-AF65-F5344CB8AC3E}">
        <p14:creationId xmlns:p14="http://schemas.microsoft.com/office/powerpoint/2010/main" val="10132815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ackgroundRemoval t="0" b="49468" l="0" r="46136">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11475" y1="1596" x2="11475" y2="1596"/>
                        <a14:foregroundMark x1="11475" y1="1596" x2="14052" y2="1596"/>
                        <a14:foregroundMark x1="14052" y1="1596" x2="15457" y2="1596"/>
                        <a14:foregroundMark x1="15457" y1="1596" x2="10304" y2="46809"/>
                        <a14:foregroundMark x1="10304" y1="46809" x2="12646" y2="46809"/>
                        <a14:foregroundMark x1="12646" y1="46809" x2="14754" y2="46809"/>
                        <a14:foregroundMark x1="14754" y1="46809" x2="16393" y2="47340"/>
                        <a14:foregroundMark x1="16393" y1="47340" x2="23419" y2="23936"/>
                        <a14:foregroundMark x1="23419" y1="23936" x2="35129" y2="2128"/>
                        <a14:foregroundMark x1="35129" y1="2128" x2="37237" y2="2128"/>
                        <a14:foregroundMark x1="37237" y1="2128" x2="30679" y2="1596"/>
                        <a14:foregroundMark x1="30679" y1="1596" x2="28806" y2="3191"/>
                        <a14:foregroundMark x1="28806" y1="3191" x2="27166" y2="7979"/>
                        <a14:foregroundMark x1="26932" y1="10638" x2="31850" y2="46809"/>
                        <a14:foregroundMark x1="31850" y1="46809" x2="33489" y2="46277"/>
                        <a14:foregroundMark x1="33489" y1="46277" x2="36300" y2="46809"/>
                        <a14:foregroundMark x1="36300" y1="46809" x2="37705" y2="47340"/>
                        <a14:foregroundMark x1="37705" y1="47340" x2="29508" y2="46809"/>
                      </a14:backgroundRemoval>
                    </a14:imgEffect>
                    <a14:imgEffect>
                      <a14:sharpenSoften amount="50000"/>
                    </a14:imgEffect>
                    <a14:imgEffect>
                      <a14:colorTemperature colorTemp="7200"/>
                    </a14:imgEffect>
                    <a14:imgEffect>
                      <a14:saturation sat="200000"/>
                    </a14:imgEffect>
                    <a14:imgEffect>
                      <a14:brightnessContrast contrast="20000"/>
                    </a14:imgEffect>
                  </a14:imgLayer>
                </a14:imgProps>
              </a:ext>
            </a:extLst>
          </a:blip>
          <a:srcRect r="53824" b="50000"/>
          <a:stretch/>
        </p:blipFill>
        <p:spPr>
          <a:xfrm>
            <a:off x="164679" y="891414"/>
            <a:ext cx="11521280" cy="4747231"/>
          </a:xfrm>
          <a:prstGeom prst="rect">
            <a:avLst/>
          </a:prstGeom>
        </p:spPr>
      </p:pic>
      <p:sp>
        <p:nvSpPr>
          <p:cNvPr id="5" name="Rounded Rectangle 4"/>
          <p:cNvSpPr/>
          <p:nvPr/>
        </p:nvSpPr>
        <p:spPr>
          <a:xfrm>
            <a:off x="7225207" y="891413"/>
            <a:ext cx="5183247" cy="2940935"/>
          </a:xfrm>
          <a:prstGeom prst="roundRect">
            <a:avLst/>
          </a:prstGeom>
          <a:solidFill>
            <a:schemeClr val="accent6">
              <a:lumMod val="60000"/>
              <a:lumOff val="40000"/>
            </a:schemeClr>
          </a:solid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7441231" y="1119245"/>
            <a:ext cx="4679191" cy="1077218"/>
          </a:xfrm>
          <a:prstGeom prst="rect">
            <a:avLst/>
          </a:prstGeom>
          <a:noFill/>
        </p:spPr>
        <p:txBody>
          <a:bodyPr wrap="square" rtlCol="0">
            <a:spAutoFit/>
          </a:bodyPr>
          <a:lstStyle/>
          <a:p>
            <a:pPr algn="just"/>
            <a:r>
              <a:rPr lang="en-US" sz="3200" dirty="0" err="1">
                <a:solidFill>
                  <a:srgbClr val="0A1A3B"/>
                </a:solidFill>
              </a:rPr>
              <a:t>Mặt</a:t>
            </a:r>
            <a:r>
              <a:rPr lang="en-US" sz="3200" dirty="0">
                <a:solidFill>
                  <a:srgbClr val="0A1A3B"/>
                </a:solidFill>
              </a:rPr>
              <a:t> </a:t>
            </a:r>
            <a:r>
              <a:rPr lang="en-US" sz="3200" dirty="0" err="1">
                <a:solidFill>
                  <a:srgbClr val="0A1A3B"/>
                </a:solidFill>
              </a:rPr>
              <a:t>trăng</a:t>
            </a:r>
            <a:r>
              <a:rPr lang="en-US" sz="3200" dirty="0">
                <a:solidFill>
                  <a:srgbClr val="0A1A3B"/>
                </a:solidFill>
              </a:rPr>
              <a:t> </a:t>
            </a:r>
            <a:r>
              <a:rPr lang="en-US" sz="3200" dirty="0" err="1">
                <a:solidFill>
                  <a:srgbClr val="0A1A3B"/>
                </a:solidFill>
              </a:rPr>
              <a:t>và</a:t>
            </a:r>
            <a:r>
              <a:rPr lang="en-US" sz="3200" dirty="0">
                <a:solidFill>
                  <a:srgbClr val="0A1A3B"/>
                </a:solidFill>
              </a:rPr>
              <a:t> </a:t>
            </a:r>
            <a:r>
              <a:rPr lang="en-US" sz="3200" dirty="0" err="1">
                <a:solidFill>
                  <a:srgbClr val="0A1A3B"/>
                </a:solidFill>
              </a:rPr>
              <a:t>quả</a:t>
            </a:r>
            <a:r>
              <a:rPr lang="en-US" sz="3200" dirty="0">
                <a:solidFill>
                  <a:srgbClr val="0A1A3B"/>
                </a:solidFill>
              </a:rPr>
              <a:t> </a:t>
            </a:r>
            <a:r>
              <a:rPr lang="en-US" sz="3200" dirty="0" err="1">
                <a:solidFill>
                  <a:srgbClr val="0A1A3B"/>
                </a:solidFill>
              </a:rPr>
              <a:t>bưởi</a:t>
            </a:r>
            <a:r>
              <a:rPr lang="en-US" sz="3200" dirty="0">
                <a:solidFill>
                  <a:srgbClr val="0A1A3B"/>
                </a:solidFill>
              </a:rPr>
              <a:t> </a:t>
            </a:r>
            <a:r>
              <a:rPr lang="en-US" sz="3200" dirty="0" err="1">
                <a:solidFill>
                  <a:srgbClr val="0A1A3B"/>
                </a:solidFill>
              </a:rPr>
              <a:t>đều</a:t>
            </a:r>
            <a:r>
              <a:rPr lang="en-US" sz="3200" dirty="0">
                <a:solidFill>
                  <a:srgbClr val="0A1A3B"/>
                </a:solidFill>
              </a:rPr>
              <a:t> </a:t>
            </a:r>
            <a:r>
              <a:rPr lang="en-US" sz="3200" dirty="0" err="1">
                <a:solidFill>
                  <a:srgbClr val="0A1A3B"/>
                </a:solidFill>
              </a:rPr>
              <a:t>có</a:t>
            </a:r>
            <a:r>
              <a:rPr lang="en-US" sz="3200" dirty="0">
                <a:solidFill>
                  <a:srgbClr val="0A1A3B"/>
                </a:solidFill>
              </a:rPr>
              <a:t> </a:t>
            </a:r>
            <a:r>
              <a:rPr lang="en-US" sz="3200" dirty="0" err="1">
                <a:solidFill>
                  <a:srgbClr val="0A1A3B"/>
                </a:solidFill>
              </a:rPr>
              <a:t>hình</a:t>
            </a:r>
            <a:r>
              <a:rPr lang="en-US" sz="3200" dirty="0">
                <a:solidFill>
                  <a:srgbClr val="0A1A3B"/>
                </a:solidFill>
              </a:rPr>
              <a:t> </a:t>
            </a:r>
            <a:r>
              <a:rPr lang="en-US" sz="3200" dirty="0" err="1">
                <a:solidFill>
                  <a:srgbClr val="0A1A3B"/>
                </a:solidFill>
              </a:rPr>
              <a:t>tròn</a:t>
            </a:r>
            <a:r>
              <a:rPr lang="en-US" sz="3200" dirty="0">
                <a:solidFill>
                  <a:srgbClr val="0A1A3B"/>
                </a:solidFill>
              </a:rPr>
              <a:t> </a:t>
            </a:r>
            <a:r>
              <a:rPr lang="en-US" sz="3200" dirty="0" err="1">
                <a:solidFill>
                  <a:srgbClr val="0A1A3B"/>
                </a:solidFill>
              </a:rPr>
              <a:t>và</a:t>
            </a:r>
            <a:r>
              <a:rPr lang="en-US" sz="3200" dirty="0">
                <a:solidFill>
                  <a:srgbClr val="0A1A3B"/>
                </a:solidFill>
              </a:rPr>
              <a:t> </a:t>
            </a:r>
            <a:r>
              <a:rPr lang="en-US" sz="3200" dirty="0" err="1">
                <a:solidFill>
                  <a:srgbClr val="0A1A3B"/>
                </a:solidFill>
              </a:rPr>
              <a:t>màu</a:t>
            </a:r>
            <a:r>
              <a:rPr lang="en-US" sz="3200" dirty="0">
                <a:solidFill>
                  <a:srgbClr val="0A1A3B"/>
                </a:solidFill>
              </a:rPr>
              <a:t> </a:t>
            </a:r>
            <a:r>
              <a:rPr lang="en-US" sz="3200" dirty="0" err="1">
                <a:solidFill>
                  <a:srgbClr val="0A1A3B"/>
                </a:solidFill>
              </a:rPr>
              <a:t>vàng</a:t>
            </a:r>
            <a:r>
              <a:rPr lang="en-US" sz="3200" dirty="0">
                <a:solidFill>
                  <a:srgbClr val="0A1A3B"/>
                </a:solidFill>
              </a:rPr>
              <a:t>.</a:t>
            </a:r>
          </a:p>
        </p:txBody>
      </p:sp>
      <p:sp>
        <p:nvSpPr>
          <p:cNvPr id="8" name="TextBox 7"/>
          <p:cNvSpPr txBox="1"/>
          <p:nvPr/>
        </p:nvSpPr>
        <p:spPr>
          <a:xfrm>
            <a:off x="7441231" y="2464197"/>
            <a:ext cx="4679191" cy="1077218"/>
          </a:xfrm>
          <a:prstGeom prst="rect">
            <a:avLst/>
          </a:prstGeom>
          <a:noFill/>
        </p:spPr>
        <p:txBody>
          <a:bodyPr wrap="square" rtlCol="0">
            <a:spAutoFit/>
          </a:bodyPr>
          <a:lstStyle/>
          <a:p>
            <a:pPr algn="ctr"/>
            <a:r>
              <a:rPr lang="en-US" sz="3200" dirty="0" err="1"/>
              <a:t>Đặc</a:t>
            </a:r>
            <a:r>
              <a:rPr lang="en-US" sz="3200" dirty="0"/>
              <a:t> </a:t>
            </a:r>
            <a:r>
              <a:rPr lang="en-US" sz="3200" dirty="0" err="1"/>
              <a:t>điểm</a:t>
            </a:r>
            <a:r>
              <a:rPr lang="en-US" sz="3200" dirty="0"/>
              <a:t> </a:t>
            </a:r>
            <a:r>
              <a:rPr lang="en-US" sz="3200" dirty="0" err="1"/>
              <a:t>giống</a:t>
            </a:r>
            <a:r>
              <a:rPr lang="en-US" sz="3200" dirty="0"/>
              <a:t> </a:t>
            </a:r>
            <a:r>
              <a:rPr lang="en-US" sz="3200" dirty="0" err="1"/>
              <a:t>nhau</a:t>
            </a:r>
            <a:r>
              <a:rPr lang="en-US" sz="3200" dirty="0"/>
              <a:t> </a:t>
            </a:r>
            <a:r>
              <a:rPr lang="en-US" sz="3200" dirty="0" err="1"/>
              <a:t>về</a:t>
            </a:r>
            <a:r>
              <a:rPr lang="en-US" sz="3200" dirty="0"/>
              <a:t> </a:t>
            </a:r>
            <a:r>
              <a:rPr lang="en-US" sz="3200" dirty="0" err="1"/>
              <a:t>hình</a:t>
            </a:r>
            <a:r>
              <a:rPr lang="en-US" sz="3200" dirty="0"/>
              <a:t> </a:t>
            </a:r>
            <a:r>
              <a:rPr lang="en-US" sz="3200" dirty="0" err="1"/>
              <a:t>dạng</a:t>
            </a:r>
            <a:r>
              <a:rPr lang="en-US" sz="3200" dirty="0"/>
              <a:t> </a:t>
            </a:r>
            <a:r>
              <a:rPr lang="en-US" sz="3200" dirty="0" err="1"/>
              <a:t>và</a:t>
            </a:r>
            <a:r>
              <a:rPr lang="en-US" sz="3200" dirty="0"/>
              <a:t> </a:t>
            </a:r>
            <a:r>
              <a:rPr lang="en-US" sz="3200" dirty="0" err="1"/>
              <a:t>màu</a:t>
            </a:r>
            <a:r>
              <a:rPr lang="en-US" sz="3200" dirty="0"/>
              <a:t> </a:t>
            </a:r>
            <a:r>
              <a:rPr lang="en-US" sz="3200" dirty="0" err="1"/>
              <a:t>sắc</a:t>
            </a:r>
            <a:r>
              <a:rPr lang="en-US" sz="3200" dirty="0"/>
              <a:t>.</a:t>
            </a:r>
          </a:p>
        </p:txBody>
      </p:sp>
      <p:sp>
        <p:nvSpPr>
          <p:cNvPr id="9" name="Rectangle 8"/>
          <p:cNvSpPr/>
          <p:nvPr/>
        </p:nvSpPr>
        <p:spPr>
          <a:xfrm>
            <a:off x="3649063" y="4768453"/>
            <a:ext cx="5560625" cy="707886"/>
          </a:xfrm>
          <a:prstGeom prst="rect">
            <a:avLst/>
          </a:prstGeom>
        </p:spPr>
        <p:txBody>
          <a:bodyPr wrap="none">
            <a:spAutoFit/>
          </a:bodyPr>
          <a:lstStyle/>
          <a:p>
            <a:r>
              <a:rPr lang="nl-NL" sz="4000" b="1" i="1" dirty="0">
                <a:solidFill>
                  <a:srgbClr val="C00000"/>
                </a:solidFill>
              </a:rPr>
              <a:t> </a:t>
            </a:r>
            <a:r>
              <a:rPr lang="nl-NL" sz="4000" i="1" dirty="0"/>
              <a:t>Trăng tròn như quả bưởi.</a:t>
            </a:r>
            <a:endParaRPr lang="en-US" sz="4000" dirty="0"/>
          </a:p>
        </p:txBody>
      </p:sp>
      <p:sp>
        <p:nvSpPr>
          <p:cNvPr id="10" name="Right Arrow 9"/>
          <p:cNvSpPr/>
          <p:nvPr/>
        </p:nvSpPr>
        <p:spPr>
          <a:xfrm>
            <a:off x="2324919" y="4906372"/>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248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par>
                                <p:cTn id="7" presetID="64" presetClass="path" presetSubtype="0" accel="50000" decel="50000" fill="hold" nodeType="withEffect">
                                  <p:stCondLst>
                                    <p:cond delay="0"/>
                                  </p:stCondLst>
                                  <p:childTnLst>
                                    <p:animMotion origin="layout" path="M -4.53198E-6 -2.53731E-6 L -0.19597 -0.15057 " pathEditMode="relative" rAng="0" ptsTypes="AA">
                                      <p:cBhvr>
                                        <p:cTn id="8" dur="2000" fill="hold"/>
                                        <p:tgtEl>
                                          <p:spTgt spid="2"/>
                                        </p:tgtEl>
                                        <p:attrNameLst>
                                          <p:attrName>ppt_x</p:attrName>
                                          <p:attrName>ppt_y</p:attrName>
                                        </p:attrNameLst>
                                      </p:cBhvr>
                                      <p:rCtr x="-9805" y="-7529"/>
                                    </p:animMotion>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BEBA8EAE-BF5A-486C-A8C5-ECC9F3942E4B}">
                <a14:imgProps xmlns:a14="http://schemas.microsoft.com/office/drawing/2010/main">
                  <a14:imgLayer r:embed="rId3">
                    <a14:imgEffect>
                      <a14:backgroundRemoval t="0" b="49468" l="53396"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64403" y1="46809" x2="64403" y2="46809"/>
                        <a14:foregroundMark x1="64403" y1="46809" x2="68384" y2="46809"/>
                        <a14:foregroundMark x1="68384" y1="46809" x2="71429" y2="47340"/>
                        <a14:foregroundMark x1="71429" y1="47340" x2="73068" y2="44681"/>
                        <a14:foregroundMark x1="73068" y1="44149" x2="71429" y2="1596"/>
                        <a14:foregroundMark x1="71429" y1="1596" x2="66979" y2="3723"/>
                        <a14:backgroundMark x1="63700" y1="47340" x2="72131" y2="47340"/>
                      </a14:backgroundRemoval>
                    </a14:imgEffect>
                    <a14:imgEffect>
                      <a14:sharpenSoften amount="50000"/>
                    </a14:imgEffect>
                  </a14:imgLayer>
                </a14:imgProps>
              </a:ext>
            </a:extLst>
          </a:blip>
          <a:srcRect l="53166" b="50000"/>
          <a:stretch/>
        </p:blipFill>
        <p:spPr>
          <a:xfrm>
            <a:off x="956767" y="1240061"/>
            <a:ext cx="9937104" cy="4968552"/>
          </a:xfrm>
          <a:prstGeom prst="rect">
            <a:avLst/>
          </a:prstGeom>
        </p:spPr>
      </p:pic>
      <p:sp>
        <p:nvSpPr>
          <p:cNvPr id="4" name="Rounded Rectangle 3"/>
          <p:cNvSpPr/>
          <p:nvPr/>
        </p:nvSpPr>
        <p:spPr>
          <a:xfrm>
            <a:off x="956767" y="591989"/>
            <a:ext cx="5183247" cy="2520280"/>
          </a:xfrm>
          <a:prstGeom prst="roundRect">
            <a:avLst/>
          </a:prstGeom>
          <a:solidFill>
            <a:schemeClr val="accent6">
              <a:lumMod val="60000"/>
              <a:lumOff val="40000"/>
            </a:schemeClr>
          </a:solid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p:cNvSpPr txBox="1"/>
          <p:nvPr/>
        </p:nvSpPr>
        <p:spPr>
          <a:xfrm>
            <a:off x="1460823" y="1096045"/>
            <a:ext cx="4175135" cy="1569660"/>
          </a:xfrm>
          <a:prstGeom prst="rect">
            <a:avLst/>
          </a:prstGeom>
          <a:noFill/>
        </p:spPr>
        <p:txBody>
          <a:bodyPr wrap="square" rtlCol="0">
            <a:spAutoFit/>
          </a:bodyPr>
          <a:lstStyle/>
          <a:p>
            <a:pPr algn="ctr"/>
            <a:r>
              <a:rPr lang="nl-NL" sz="3200" i="1" dirty="0"/>
              <a:t>Hoa mào gà có hình dạng và màu sắc giống mào của con gà.</a:t>
            </a:r>
            <a:endParaRPr lang="en-US" sz="3200" dirty="0">
              <a:solidFill>
                <a:srgbClr val="0A1A3B"/>
              </a:solidFill>
            </a:endParaRPr>
          </a:p>
        </p:txBody>
      </p:sp>
      <p:sp>
        <p:nvSpPr>
          <p:cNvPr id="7" name="Rectangle 6"/>
          <p:cNvSpPr/>
          <p:nvPr/>
        </p:nvSpPr>
        <p:spPr>
          <a:xfrm>
            <a:off x="2396927" y="4054470"/>
            <a:ext cx="8576387" cy="707886"/>
          </a:xfrm>
          <a:prstGeom prst="rect">
            <a:avLst/>
          </a:prstGeom>
        </p:spPr>
        <p:txBody>
          <a:bodyPr wrap="none">
            <a:spAutoFit/>
          </a:bodyPr>
          <a:lstStyle/>
          <a:p>
            <a:r>
              <a:rPr lang="nl-NL" sz="4000" b="1" i="1" dirty="0">
                <a:solidFill>
                  <a:srgbClr val="C00000"/>
                </a:solidFill>
              </a:rPr>
              <a:t> </a:t>
            </a:r>
            <a:r>
              <a:rPr lang="nl-NL" sz="4000" i="1" dirty="0"/>
              <a:t>Hoa mào gà đỏ giống mào của chú gà.</a:t>
            </a:r>
            <a:endParaRPr lang="en-US" sz="4000" dirty="0"/>
          </a:p>
        </p:txBody>
      </p:sp>
      <p:sp>
        <p:nvSpPr>
          <p:cNvPr id="8" name="Right Arrow 7"/>
          <p:cNvSpPr/>
          <p:nvPr/>
        </p:nvSpPr>
        <p:spPr>
          <a:xfrm>
            <a:off x="1460823" y="4165280"/>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30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64" presetClass="path" presetSubtype="0" accel="50000" decel="50000" fill="hold" nodeType="withEffect">
                                  <p:stCondLst>
                                    <p:cond delay="0"/>
                                  </p:stCondLst>
                                  <p:childTnLst>
                                    <p:animMotion origin="layout" path="M -4.53198E-6 4.62687E-6 L 0.28575 -0.26383 " pathEditMode="relative" rAng="0" ptsTypes="AA">
                                      <p:cBhvr>
                                        <p:cTn id="8" dur="2000" fill="hold"/>
                                        <p:tgtEl>
                                          <p:spTgt spid="3"/>
                                        </p:tgtEl>
                                        <p:attrNameLst>
                                          <p:attrName>ppt_x</p:attrName>
                                          <p:attrName>ppt_y</p:attrName>
                                        </p:attrNameLst>
                                      </p:cBhvr>
                                      <p:rCtr x="14287" y="-13191"/>
                                    </p:animMotion>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BEBA8EAE-BF5A-486C-A8C5-ECC9F3942E4B}">
                <a14:imgProps xmlns:a14="http://schemas.microsoft.com/office/drawing/2010/main">
                  <a14:imgLayer r:embed="rId3">
                    <a14:imgEffect>
                      <a14:backgroundRemoval t="47340" b="100000" l="54801" r="100000">
                        <a14:foregroundMark x1="9133" y1="75000" x2="9133" y2="75000"/>
                        <a14:foregroundMark x1="9133" y1="75000" x2="17096" y2="76064"/>
                        <a14:foregroundMark x1="17096" y1="76064" x2="30211" y2="76596"/>
                        <a14:foregroundMark x1="30211" y1="76596" x2="44028" y2="77128"/>
                        <a14:foregroundMark x1="44028" y1="77128" x2="39344" y2="59043"/>
                        <a14:foregroundMark x1="39344" y1="59043" x2="27400" y2="55851"/>
                        <a14:foregroundMark x1="27400" y1="55851" x2="25059" y2="66489"/>
                        <a14:foregroundMark x1="25059" y1="67021" x2="34192" y2="97340"/>
                        <a14:foregroundMark x1="59953" y1="58511" x2="59953" y2="58511"/>
                        <a14:foregroundMark x1="59953" y1="58511" x2="61827" y2="54255"/>
                        <a14:foregroundMark x1="61827" y1="54255" x2="77752" y2="77128"/>
                        <a14:foregroundMark x1="77752" y1="76596" x2="83841" y2="70745"/>
                        <a14:foregroundMark x1="83841" y1="70745" x2="88759" y2="67021"/>
                        <a14:foregroundMark x1="88759" y1="67021" x2="91569" y2="53191"/>
                        <a14:foregroundMark x1="91569" y1="53191" x2="93677" y2="79787"/>
                        <a14:foregroundMark x1="93677" y1="80319" x2="88759" y2="93617"/>
                        <a14:foregroundMark x1="88759" y1="93617" x2="98126" y2="69149"/>
                        <a14:foregroundMark x1="98126" y1="69149" x2="95785" y2="89894"/>
                        <a14:foregroundMark x1="95785" y1="89894" x2="91101" y2="97340"/>
                        <a14:foregroundMark x1="91101" y1="97340" x2="85948" y2="97872"/>
                        <a14:foregroundMark x1="85948" y1="97872" x2="82436" y2="94681"/>
                        <a14:foregroundMark x1="82436" y1="94681" x2="76815" y2="72872"/>
                        <a14:foregroundMark x1="76815" y1="72872" x2="73536" y2="83511"/>
                      </a14:backgroundRemoval>
                    </a14:imgEffect>
                    <a14:imgEffect>
                      <a14:sharpenSoften amount="50000"/>
                    </a14:imgEffect>
                  </a14:imgLayer>
                </a14:imgProps>
              </a:ext>
            </a:extLst>
          </a:blip>
          <a:srcRect l="54558" t="48040"/>
          <a:stretch/>
        </p:blipFill>
        <p:spPr>
          <a:xfrm>
            <a:off x="1316807" y="880021"/>
            <a:ext cx="10153128" cy="4707621"/>
          </a:xfrm>
          <a:prstGeom prst="rect">
            <a:avLst/>
          </a:prstGeom>
        </p:spPr>
      </p:pic>
      <p:sp>
        <p:nvSpPr>
          <p:cNvPr id="4" name="Rounded Rectangle 3"/>
          <p:cNvSpPr/>
          <p:nvPr/>
        </p:nvSpPr>
        <p:spPr>
          <a:xfrm>
            <a:off x="7009183" y="736005"/>
            <a:ext cx="5183247" cy="2232248"/>
          </a:xfrm>
          <a:prstGeom prst="roundRect">
            <a:avLst/>
          </a:prstGeom>
          <a:solidFill>
            <a:schemeClr val="accent6">
              <a:lumMod val="60000"/>
              <a:lumOff val="40000"/>
            </a:schemeClr>
          </a:solidFill>
          <a:ln w="5715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p:cNvSpPr txBox="1"/>
          <p:nvPr/>
        </p:nvSpPr>
        <p:spPr>
          <a:xfrm>
            <a:off x="7225207" y="1242963"/>
            <a:ext cx="4679191" cy="1077218"/>
          </a:xfrm>
          <a:prstGeom prst="rect">
            <a:avLst/>
          </a:prstGeom>
          <a:noFill/>
        </p:spPr>
        <p:txBody>
          <a:bodyPr wrap="square" rtlCol="0">
            <a:spAutoFit/>
          </a:bodyPr>
          <a:lstStyle/>
          <a:p>
            <a:pPr algn="ctr"/>
            <a:r>
              <a:rPr lang="en-US" sz="3200" i="1" dirty="0" err="1">
                <a:solidFill>
                  <a:srgbClr val="0A1A3B"/>
                </a:solidFill>
              </a:rPr>
              <a:t>Cây</a:t>
            </a:r>
            <a:r>
              <a:rPr lang="en-US" sz="3200" i="1" dirty="0">
                <a:solidFill>
                  <a:srgbClr val="0A1A3B"/>
                </a:solidFill>
              </a:rPr>
              <a:t> </a:t>
            </a:r>
            <a:r>
              <a:rPr lang="en-US" sz="3200" i="1" dirty="0" err="1">
                <a:solidFill>
                  <a:srgbClr val="0A1A3B"/>
                </a:solidFill>
              </a:rPr>
              <a:t>nấm</a:t>
            </a:r>
            <a:r>
              <a:rPr lang="en-US" sz="3200" i="1" dirty="0">
                <a:solidFill>
                  <a:srgbClr val="0A1A3B"/>
                </a:solidFill>
              </a:rPr>
              <a:t> </a:t>
            </a:r>
            <a:r>
              <a:rPr lang="nl-NL" sz="3200" i="1" dirty="0"/>
              <a:t>có hình dạng giống như chiếc ô</a:t>
            </a:r>
            <a:r>
              <a:rPr lang="en-US" sz="3200" i="1" dirty="0">
                <a:solidFill>
                  <a:srgbClr val="0A1A3B"/>
                </a:solidFill>
              </a:rPr>
              <a:t>.</a:t>
            </a:r>
          </a:p>
        </p:txBody>
      </p:sp>
      <p:sp>
        <p:nvSpPr>
          <p:cNvPr id="6" name="Rectangle 5"/>
          <p:cNvSpPr/>
          <p:nvPr/>
        </p:nvSpPr>
        <p:spPr>
          <a:xfrm>
            <a:off x="3793079" y="4519716"/>
            <a:ext cx="6107762" cy="707886"/>
          </a:xfrm>
          <a:prstGeom prst="rect">
            <a:avLst/>
          </a:prstGeom>
        </p:spPr>
        <p:txBody>
          <a:bodyPr wrap="none">
            <a:spAutoFit/>
          </a:bodyPr>
          <a:lstStyle/>
          <a:p>
            <a:r>
              <a:rPr lang="nl-NL" sz="4000" b="1" i="1" dirty="0">
                <a:solidFill>
                  <a:srgbClr val="C00000"/>
                </a:solidFill>
              </a:rPr>
              <a:t> </a:t>
            </a:r>
            <a:r>
              <a:rPr lang="nl-NL" sz="4000" i="1" dirty="0"/>
              <a:t>Cây nấm trông như chiếc ô.</a:t>
            </a:r>
            <a:endParaRPr lang="en-US" sz="4000" dirty="0"/>
          </a:p>
        </p:txBody>
      </p:sp>
      <p:sp>
        <p:nvSpPr>
          <p:cNvPr id="7" name="Right Arrow 6"/>
          <p:cNvSpPr/>
          <p:nvPr/>
        </p:nvSpPr>
        <p:spPr>
          <a:xfrm>
            <a:off x="2468935" y="4657635"/>
            <a:ext cx="648072" cy="43204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30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64" presetClass="path" presetSubtype="0" accel="50000" decel="50000" fill="hold" nodeType="withEffect">
                                  <p:stCondLst>
                                    <p:cond delay="0"/>
                                  </p:stCondLst>
                                  <p:childTnLst>
                                    <p:animMotion origin="layout" path="M -3.27982E-6 -2.72169E-6 L -0.22116 -0.22585 " pathEditMode="relative" rAng="0" ptsTypes="AA">
                                      <p:cBhvr>
                                        <p:cTn id="8" dur="2000" fill="hold"/>
                                        <p:tgtEl>
                                          <p:spTgt spid="3"/>
                                        </p:tgtEl>
                                        <p:attrNameLst>
                                          <p:attrName>ppt_x</p:attrName>
                                          <p:attrName>ppt_y</p:attrName>
                                        </p:attrNameLst>
                                      </p:cBhvr>
                                      <p:rCtr x="-11064" y="-11304"/>
                                    </p:animMotion>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Custom</PresentationFormat>
  <Paragraphs>62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UTM Avo</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2026-01-23T15:03:39Z</dcterms:modified>
  <cp:category>www.33ppt.com</cp:category>
</cp:coreProperties>
</file>