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12"/>
  </p:notesMasterIdLst>
  <p:handoutMasterIdLst>
    <p:handoutMasterId r:id="rId13"/>
  </p:handoutMasterIdLst>
  <p:sldIdLst>
    <p:sldId id="4492" r:id="rId2"/>
    <p:sldId id="3240" r:id="rId3"/>
    <p:sldId id="3255" r:id="rId4"/>
    <p:sldId id="3257" r:id="rId5"/>
    <p:sldId id="3258" r:id="rId6"/>
    <p:sldId id="3259" r:id="rId7"/>
    <p:sldId id="3260" r:id="rId8"/>
    <p:sldId id="3261" r:id="rId9"/>
    <p:sldId id="3262" r:id="rId10"/>
    <p:sldId id="3256" r:id="rId11"/>
  </p:sldIdLst>
  <p:sldSz cx="12858750" cy="7232650"/>
  <p:notesSz cx="6858000" cy="9144000"/>
  <p:custDataLst>
    <p:tags r:id="rId1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B"/>
    <a:srgbClr val="0099FF"/>
    <a:srgbClr val="33CCFF"/>
    <a:srgbClr val="BD8769"/>
    <a:srgbClr val="F16904"/>
    <a:srgbClr val="223D5E"/>
    <a:srgbClr val="EC206C"/>
    <a:srgbClr val="BC148E"/>
    <a:srgbClr val="CE000D"/>
    <a:srgbClr val="FE6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66" autoAdjust="0"/>
    <p:restoredTop sz="92986" autoAdjust="0"/>
  </p:normalViewPr>
  <p:slideViewPr>
    <p:cSldViewPr>
      <p:cViewPr varScale="1">
        <p:scale>
          <a:sx n="73" d="100"/>
          <a:sy n="73" d="100"/>
        </p:scale>
        <p:origin x="720" y="6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2026/1/23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2026/1/23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773450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fld id="{603395C6-8E53-46E5-AC3C-60082576D5DD}"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1540071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233ABE5B-D107-4870-84B0-07085A150ACA}"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74878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09F8459F-9C12-43E6-BEBC-D62F03F1A77A}"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1441921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92A175CD-49EE-4D6F-98ED-BCF7E28E17CB}"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672755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94062118-105C-45D5-A1E0-F6B5E5B344D0}"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01242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424887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0671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1012500" y="759333"/>
            <a:ext cx="10833750" cy="80531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1012500" y="2355902"/>
            <a:ext cx="10833750" cy="41172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p:txBody>
          <a:bodyPr/>
          <a:lstStyle/>
          <a:p>
            <a:fld id="{D119E34F-6D4D-44FA-9068-21642AD9CE05}" type="datetimeFigureOut">
              <a:rPr lang="en-US" smtClean="0"/>
              <a:t>1/23/2026</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04696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2" name="图片 32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pic>
        <p:nvPicPr>
          <p:cNvPr id="3"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Tree>
    <p:extLst>
      <p:ext uri="{BB962C8B-B14F-4D97-AF65-F5344CB8AC3E}">
        <p14:creationId xmlns:p14="http://schemas.microsoft.com/office/powerpoint/2010/main" val="1034238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 y="4048372"/>
            <a:ext cx="12858750" cy="323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4258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7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44E5CC29-D4C1-43AF-92DE-EAC9F1236EA8}"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0070" y="173632"/>
            <a:ext cx="1058168" cy="70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992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7093F466-4605-4A4F-B0AC-603452C1E21D}"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550647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4DEA88E6-BDD8-4DB5-B2C6-C275153AB3E5}"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34852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642938" y="6703596"/>
            <a:ext cx="3000375" cy="385072"/>
          </a:xfrm>
          <a:prstGeom prst="rect">
            <a:avLst/>
          </a:prstGeom>
        </p:spPr>
        <p:txBody>
          <a:bodyPr/>
          <a:lstStyle/>
          <a:p>
            <a:fld id="{8115AA7B-1762-4F64-867E-A62A0D51D324}"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8" name="页脚占位符 7"/>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326708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42938" y="6703596"/>
            <a:ext cx="3000375" cy="385072"/>
          </a:xfrm>
          <a:prstGeom prst="rect">
            <a:avLst/>
          </a:prstGeom>
        </p:spPr>
        <p:txBody>
          <a:bodyPr/>
          <a:lstStyle/>
          <a:p>
            <a:fld id="{EA9D4AF0-7703-437A-B20F-E0BB415885CC}"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4" name="页脚占位符 3"/>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6987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3531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97"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83" r:id="rId16"/>
    <p:sldLayoutId id="2147483998" r:id="rId17"/>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1285829" rtl="0" eaLnBrk="1" latinLnBrk="0" hangingPunct="1">
        <a:spcBef>
          <a:spcPct val="0"/>
        </a:spcBef>
        <a:buNone/>
        <a:defRPr sz="6200" kern="1200">
          <a:solidFill>
            <a:schemeClr val="tx1"/>
          </a:solidFill>
          <a:latin typeface="+mj-lt"/>
          <a:ea typeface="+mj-ea"/>
          <a:cs typeface="+mj-cs"/>
        </a:defRPr>
      </a:lvl1pPr>
    </p:titleStyle>
    <p:bodyStyle>
      <a:lvl1pPr marL="482186" indent="-482186" algn="l" defTabSz="1285829"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4736" indent="-401822" algn="l" defTabSz="1285829"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7287" indent="-321457" algn="l" defTabSz="1285829"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50201"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93116"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36031"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8945"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21860"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4774"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85829" rtl="0" eaLnBrk="1" latinLnBrk="0" hangingPunct="1">
        <a:defRPr sz="2500" kern="1200">
          <a:solidFill>
            <a:schemeClr val="tx1"/>
          </a:solidFill>
          <a:latin typeface="+mn-lt"/>
          <a:ea typeface="+mn-ea"/>
          <a:cs typeface="+mn-cs"/>
        </a:defRPr>
      </a:lvl1pPr>
      <a:lvl2pPr marL="642915" algn="l" defTabSz="1285829" rtl="0" eaLnBrk="1" latinLnBrk="0" hangingPunct="1">
        <a:defRPr sz="2500" kern="1200">
          <a:solidFill>
            <a:schemeClr val="tx1"/>
          </a:solidFill>
          <a:latin typeface="+mn-lt"/>
          <a:ea typeface="+mn-ea"/>
          <a:cs typeface="+mn-cs"/>
        </a:defRPr>
      </a:lvl2pPr>
      <a:lvl3pPr marL="1285829" algn="l" defTabSz="1285829" rtl="0" eaLnBrk="1" latinLnBrk="0" hangingPunct="1">
        <a:defRPr sz="2500" kern="1200">
          <a:solidFill>
            <a:schemeClr val="tx1"/>
          </a:solidFill>
          <a:latin typeface="+mn-lt"/>
          <a:ea typeface="+mn-ea"/>
          <a:cs typeface="+mn-cs"/>
        </a:defRPr>
      </a:lvl3pPr>
      <a:lvl4pPr marL="1928744" algn="l" defTabSz="1285829" rtl="0" eaLnBrk="1" latinLnBrk="0" hangingPunct="1">
        <a:defRPr sz="2500" kern="1200">
          <a:solidFill>
            <a:schemeClr val="tx1"/>
          </a:solidFill>
          <a:latin typeface="+mn-lt"/>
          <a:ea typeface="+mn-ea"/>
          <a:cs typeface="+mn-cs"/>
        </a:defRPr>
      </a:lvl4pPr>
      <a:lvl5pPr marL="2571659" algn="l" defTabSz="1285829" rtl="0" eaLnBrk="1" latinLnBrk="0" hangingPunct="1">
        <a:defRPr sz="2500" kern="1200">
          <a:solidFill>
            <a:schemeClr val="tx1"/>
          </a:solidFill>
          <a:latin typeface="+mn-lt"/>
          <a:ea typeface="+mn-ea"/>
          <a:cs typeface="+mn-cs"/>
        </a:defRPr>
      </a:lvl5pPr>
      <a:lvl6pPr marL="3214573" algn="l" defTabSz="1285829" rtl="0" eaLnBrk="1" latinLnBrk="0" hangingPunct="1">
        <a:defRPr sz="2500" kern="1200">
          <a:solidFill>
            <a:schemeClr val="tx1"/>
          </a:solidFill>
          <a:latin typeface="+mn-lt"/>
          <a:ea typeface="+mn-ea"/>
          <a:cs typeface="+mn-cs"/>
        </a:defRPr>
      </a:lvl6pPr>
      <a:lvl7pPr marL="3857488" algn="l" defTabSz="1285829" rtl="0" eaLnBrk="1" latinLnBrk="0" hangingPunct="1">
        <a:defRPr sz="2500" kern="1200">
          <a:solidFill>
            <a:schemeClr val="tx1"/>
          </a:solidFill>
          <a:latin typeface="+mn-lt"/>
          <a:ea typeface="+mn-ea"/>
          <a:cs typeface="+mn-cs"/>
        </a:defRPr>
      </a:lvl7pPr>
      <a:lvl8pPr marL="4500402" algn="l" defTabSz="1285829" rtl="0" eaLnBrk="1" latinLnBrk="0" hangingPunct="1">
        <a:defRPr sz="2500" kern="1200">
          <a:solidFill>
            <a:schemeClr val="tx1"/>
          </a:solidFill>
          <a:latin typeface="+mn-lt"/>
          <a:ea typeface="+mn-ea"/>
          <a:cs typeface="+mn-cs"/>
        </a:defRPr>
      </a:lvl8pPr>
      <a:lvl9pPr marL="5143317" algn="l" defTabSz="1285829"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 y="0"/>
            <a:ext cx="12858044"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619490" y="478898"/>
            <a:ext cx="11619771" cy="6090315"/>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6370" tIns="48216" rIns="96370" bIns="48216" numCol="1">
            <a:prstTxWarp prst="textArchUp">
              <a:avLst>
                <a:gd name="adj" fmla="val 10779026"/>
              </a:avLst>
            </a:prstTxWarp>
            <a:spAutoFit/>
            <a:sp3d/>
          </a:bodyPr>
          <a:lstStyle/>
          <a:p>
            <a:pPr algn="ctr" defTabSz="722719" fontAlgn="auto">
              <a:spcBef>
                <a:spcPts val="0"/>
              </a:spcBef>
              <a:spcAft>
                <a:spcPts val="0"/>
              </a:spcAft>
              <a:defRPr/>
            </a:pPr>
            <a:r>
              <a:rPr lang="en-US" sz="464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363871" y="1414721"/>
            <a:ext cx="5586887" cy="935891"/>
          </a:xfrm>
          <a:prstGeom prst="rect">
            <a:avLst/>
          </a:prstGeom>
        </p:spPr>
        <p:txBody>
          <a:bodyPr wrap="none" fromWordArt="1">
            <a:prstTxWarp prst="textPlain">
              <a:avLst>
                <a:gd name="adj" fmla="val 50000"/>
              </a:avLst>
            </a:prstTxWarp>
          </a:bodyPr>
          <a:lstStyle/>
          <a:p>
            <a:pPr algn="ctr"/>
            <a:r>
              <a:rPr lang="en-US" sz="2847"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a:t>
            </a:r>
            <a:r>
              <a:rPr lang="en-US" sz="2847" b="1" kern="1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TIẾNG VIỆT</a:t>
            </a:r>
            <a:endParaRPr lang="en-US" sz="2847"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8" name="TextBox 13"/>
          <p:cNvSpPr txBox="1">
            <a:spLocks noChangeArrowheads="1"/>
          </p:cNvSpPr>
          <p:nvPr/>
        </p:nvSpPr>
        <p:spPr bwMode="auto">
          <a:xfrm>
            <a:off x="1220862" y="2960541"/>
            <a:ext cx="10582773" cy="185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0" tIns="48216" rIns="96370" bIns="48216">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797" b="1" dirty="0" err="1">
                <a:solidFill>
                  <a:srgbClr val="FF0000"/>
                </a:solidFill>
                <a:latin typeface="Times New Roman" panose="02020603050405020304" pitchFamily="18" charset="0"/>
                <a:ea typeface="Arial-Rounded"/>
                <a:cs typeface="Arial-Rounded"/>
              </a:rPr>
              <a:t>Giáo</a:t>
            </a:r>
            <a:r>
              <a:rPr lang="en-GB" altLang="en-US" sz="3797" b="1" dirty="0">
                <a:solidFill>
                  <a:srgbClr val="FF0000"/>
                </a:solidFill>
                <a:latin typeface="Times New Roman" panose="02020603050405020304" pitchFamily="18" charset="0"/>
                <a:ea typeface="Arial-Rounded"/>
                <a:cs typeface="Arial-Rounded"/>
              </a:rPr>
              <a:t> </a:t>
            </a:r>
            <a:r>
              <a:rPr lang="en-GB" altLang="en-US" sz="3797" b="1" dirty="0" err="1">
                <a:solidFill>
                  <a:srgbClr val="FF0000"/>
                </a:solidFill>
                <a:latin typeface="Times New Roman" panose="02020603050405020304" pitchFamily="18" charset="0"/>
                <a:ea typeface="Arial-Rounded"/>
                <a:cs typeface="Arial-Rounded"/>
              </a:rPr>
              <a:t>viên:NGUYỄN</a:t>
            </a:r>
            <a:r>
              <a:rPr lang="en-GB" altLang="en-US" sz="3797" b="1" dirty="0">
                <a:solidFill>
                  <a:srgbClr val="FF0000"/>
                </a:solidFill>
                <a:latin typeface="Times New Roman" panose="02020603050405020304" pitchFamily="18" charset="0"/>
                <a:ea typeface="Arial-Rounded"/>
                <a:cs typeface="Arial-Rounded"/>
              </a:rPr>
              <a:t> THÚY HÀ                      Trường   : </a:t>
            </a:r>
            <a:r>
              <a:rPr lang="en-GB" altLang="en-US" sz="3797" b="1" dirty="0" err="1">
                <a:solidFill>
                  <a:srgbClr val="FF0000"/>
                </a:solidFill>
                <a:latin typeface="Times New Roman" panose="02020603050405020304" pitchFamily="18" charset="0"/>
                <a:ea typeface="Arial-Rounded"/>
                <a:cs typeface="Arial-Rounded"/>
              </a:rPr>
              <a:t>Tiểu</a:t>
            </a:r>
            <a:r>
              <a:rPr lang="en-GB" altLang="en-US" sz="3797" b="1" dirty="0">
                <a:solidFill>
                  <a:srgbClr val="FF0000"/>
                </a:solidFill>
                <a:latin typeface="Times New Roman" panose="02020603050405020304" pitchFamily="18" charset="0"/>
                <a:ea typeface="Arial-Rounded"/>
                <a:cs typeface="Arial-Rounded"/>
              </a:rPr>
              <a:t> </a:t>
            </a:r>
            <a:r>
              <a:rPr lang="en-GB" altLang="en-US" sz="3797" b="1" dirty="0" err="1">
                <a:solidFill>
                  <a:srgbClr val="FF0000"/>
                </a:solidFill>
                <a:latin typeface="Times New Roman" panose="02020603050405020304" pitchFamily="18" charset="0"/>
                <a:ea typeface="Arial-Rounded"/>
                <a:cs typeface="Arial-Rounded"/>
              </a:rPr>
              <a:t>học</a:t>
            </a:r>
            <a:r>
              <a:rPr lang="en-GB" altLang="en-US" sz="3797"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797" b="1" dirty="0">
                <a:solidFill>
                  <a:srgbClr val="FF0000"/>
                </a:solidFill>
                <a:latin typeface="Times New Roman" panose="02020603050405020304" pitchFamily="18" charset="0"/>
                <a:ea typeface="Arial-Rounded"/>
                <a:cs typeface="Arial-Rounded"/>
              </a:rPr>
              <a:t>                      </a:t>
            </a:r>
            <a:r>
              <a:rPr lang="en-GB" altLang="en-US" sz="3797" b="1" dirty="0" err="1">
                <a:solidFill>
                  <a:srgbClr val="FF0000"/>
                </a:solidFill>
                <a:latin typeface="Times New Roman" panose="02020603050405020304" pitchFamily="18" charset="0"/>
                <a:ea typeface="Arial-Rounded"/>
                <a:cs typeface="Arial-Rounded"/>
              </a:rPr>
              <a:t>Lớp</a:t>
            </a:r>
            <a:r>
              <a:rPr lang="en-GB" altLang="en-US" sz="3797" b="1" dirty="0">
                <a:solidFill>
                  <a:srgbClr val="FF0000"/>
                </a:solidFill>
                <a:latin typeface="Times New Roman" panose="02020603050405020304" pitchFamily="18" charset="0"/>
                <a:ea typeface="Arial-Rounded"/>
                <a:cs typeface="Arial-Rounded"/>
              </a:rPr>
              <a:t>         : 3A</a:t>
            </a:r>
            <a:endParaRPr lang="en-US" altLang="en-US" sz="3797"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589537" y="140696"/>
            <a:ext cx="9628426" cy="955349"/>
            <a:chOff x="1889996" y="378898"/>
            <a:chExt cx="9272078" cy="774494"/>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420199"/>
              <a:ext cx="8550608" cy="671218"/>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a:p>
              <a:pPr marL="642882" lvl="1" indent="0" defTabSz="1285763" fontAlgn="auto">
                <a:spcBef>
                  <a:spcPts val="0"/>
                </a:spcBef>
                <a:spcAft>
                  <a:spcPts val="0"/>
                </a:spcAft>
              </a:pP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Ghi</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kết</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quả</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bài</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tập</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1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vào</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vở</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theo</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mẫu</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sau</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p>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6" y="378898"/>
              <a:ext cx="953784" cy="774494"/>
              <a:chOff x="4292117" y="769678"/>
              <a:chExt cx="644279" cy="523169"/>
            </a:xfrm>
          </p:grpSpPr>
          <p:sp>
            <p:nvSpPr>
              <p:cNvPr id="6" name="Oval 5">
                <a:extLst>
                  <a:ext uri="{FF2B5EF4-FFF2-40B4-BE49-F238E27FC236}">
                    <a16:creationId xmlns:a16="http://schemas.microsoft.com/office/drawing/2014/main" id="{F1D70973-92BB-710B-39C2-4B52960DCD0B}"/>
                  </a:ext>
                </a:extLst>
              </p:cNvPr>
              <p:cNvSpPr/>
              <p:nvPr/>
            </p:nvSpPr>
            <p:spPr>
              <a:xfrm>
                <a:off x="4292117" y="769678"/>
                <a:ext cx="644279" cy="52316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28788" y="833916"/>
                <a:ext cx="580690" cy="41028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3400" b="1" dirty="0">
                    <a:solidFill>
                      <a:srgbClr val="FFFF00"/>
                    </a:solidFill>
                    <a:latin typeface="UTM Avo" panose="02040603050506020204" pitchFamily="18" charset="0"/>
                    <a:ea typeface="AvantGarde" panose="00000400000000000000" pitchFamily="2" charset="0"/>
                    <a:cs typeface="AvantGarde" panose="00000400000000000000" pitchFamily="2" charset="0"/>
                  </a:rPr>
                  <a:t>2</a:t>
                </a:r>
              </a:p>
            </p:txBody>
          </p:sp>
        </p:grpSp>
      </p:grpSp>
      <p:graphicFrame>
        <p:nvGraphicFramePr>
          <p:cNvPr id="2" name="Table 1"/>
          <p:cNvGraphicFramePr>
            <a:graphicFrameLocks noGrp="1"/>
          </p:cNvGraphicFramePr>
          <p:nvPr>
            <p:extLst>
              <p:ext uri="{D42A27DB-BD31-4B8C-83A1-F6EECF244321}">
                <p14:modId xmlns:p14="http://schemas.microsoft.com/office/powerpoint/2010/main" val="1853249414"/>
              </p:ext>
            </p:extLst>
          </p:nvPr>
        </p:nvGraphicFramePr>
        <p:xfrm>
          <a:off x="866202" y="1240061"/>
          <a:ext cx="11251806" cy="3240360"/>
        </p:xfrm>
        <a:graphic>
          <a:graphicData uri="http://schemas.openxmlformats.org/drawingml/2006/table">
            <a:tbl>
              <a:tblPr firstRow="1" bandRow="1">
                <a:tableStyleId>{912C8C85-51F0-491E-9774-3900AFEF0FD7}</a:tableStyleId>
              </a:tblPr>
              <a:tblGrid>
                <a:gridCol w="3234896">
                  <a:extLst>
                    <a:ext uri="{9D8B030D-6E8A-4147-A177-3AD203B41FA5}">
                      <a16:colId xmlns:a16="http://schemas.microsoft.com/office/drawing/2014/main" val="20000"/>
                    </a:ext>
                  </a:extLst>
                </a:gridCol>
                <a:gridCol w="3516189">
                  <a:extLst>
                    <a:ext uri="{9D8B030D-6E8A-4147-A177-3AD203B41FA5}">
                      <a16:colId xmlns:a16="http://schemas.microsoft.com/office/drawing/2014/main" val="20001"/>
                    </a:ext>
                  </a:extLst>
                </a:gridCol>
                <a:gridCol w="4500721">
                  <a:extLst>
                    <a:ext uri="{9D8B030D-6E8A-4147-A177-3AD203B41FA5}">
                      <a16:colId xmlns:a16="http://schemas.microsoft.com/office/drawing/2014/main" val="20002"/>
                    </a:ext>
                  </a:extLst>
                </a:gridCol>
              </a:tblGrid>
              <a:tr h="576064">
                <a:tc>
                  <a:txBody>
                    <a:bodyPr/>
                    <a:lstStyle/>
                    <a:p>
                      <a:pPr algn="ctr"/>
                      <a:r>
                        <a:rPr lang="en-US" sz="2800" dirty="0" err="1"/>
                        <a:t>Sự</a:t>
                      </a:r>
                      <a:r>
                        <a:rPr lang="en-US" sz="2800" baseline="0" dirty="0"/>
                        <a:t>  </a:t>
                      </a:r>
                      <a:r>
                        <a:rPr lang="en-US" sz="2800" baseline="0" dirty="0" err="1"/>
                        <a:t>vật</a:t>
                      </a:r>
                      <a:r>
                        <a:rPr lang="en-US" sz="2800" baseline="0" dirty="0"/>
                        <a:t> 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t>Từ</a:t>
                      </a:r>
                      <a:r>
                        <a:rPr lang="en-US" sz="2800" baseline="0" dirty="0"/>
                        <a:t> so </a:t>
                      </a:r>
                      <a:r>
                        <a:rPr lang="en-US" sz="2800" baseline="0" dirty="0" err="1"/>
                        <a:t>sánh</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t>Sự</a:t>
                      </a:r>
                      <a:r>
                        <a:rPr lang="en-US" sz="2800" baseline="0" dirty="0"/>
                        <a:t> </a:t>
                      </a:r>
                      <a:r>
                        <a:rPr lang="en-US" sz="2800" baseline="0" dirty="0" err="1"/>
                        <a:t>vật</a:t>
                      </a:r>
                      <a:r>
                        <a:rPr lang="en-US" sz="2800" baseline="0" dirty="0"/>
                        <a:t> 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8072">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81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angle 12"/>
          <p:cNvSpPr/>
          <p:nvPr/>
        </p:nvSpPr>
        <p:spPr>
          <a:xfrm>
            <a:off x="956767" y="4552429"/>
            <a:ext cx="10729192" cy="1015663"/>
          </a:xfrm>
          <a:prstGeom prst="rect">
            <a:avLst/>
          </a:prstGeom>
        </p:spPr>
        <p:txBody>
          <a:bodyPr wrap="square">
            <a:spAutoFit/>
          </a:bodyPr>
          <a:lstStyle/>
          <a:p>
            <a:pPr algn="ctr"/>
            <a:r>
              <a:rPr lang="nl-NL" sz="2800" i="1" dirty="0"/>
              <a:t>Câu văn 1: </a:t>
            </a:r>
          </a:p>
          <a:p>
            <a:pPr algn="ctr"/>
            <a:r>
              <a:rPr lang="nl-NL" sz="3200" i="1" dirty="0"/>
              <a:t>“Từ xa nhìn lại,               sừng sững         một                                  .”</a:t>
            </a:r>
            <a:endParaRPr lang="en-US" sz="3200" dirty="0"/>
          </a:p>
        </p:txBody>
      </p:sp>
      <p:sp>
        <p:nvSpPr>
          <p:cNvPr id="16" name="Rectangle 15"/>
          <p:cNvSpPr/>
          <p:nvPr/>
        </p:nvSpPr>
        <p:spPr>
          <a:xfrm>
            <a:off x="3117007" y="4978158"/>
            <a:ext cx="2300761" cy="584775"/>
          </a:xfrm>
          <a:prstGeom prst="rect">
            <a:avLst/>
          </a:prstGeom>
        </p:spPr>
        <p:txBody>
          <a:bodyPr wrap="square">
            <a:spAutoFit/>
          </a:bodyPr>
          <a:lstStyle/>
          <a:p>
            <a:pPr algn="ctr"/>
            <a:r>
              <a:rPr lang="nl-NL" sz="3200" i="1" dirty="0"/>
              <a:t>cây gạo</a:t>
            </a:r>
            <a:endParaRPr lang="en-US" sz="3200" dirty="0"/>
          </a:p>
        </p:txBody>
      </p:sp>
      <p:sp>
        <p:nvSpPr>
          <p:cNvPr id="17" name="Rectangle 16"/>
          <p:cNvSpPr/>
          <p:nvPr/>
        </p:nvSpPr>
        <p:spPr>
          <a:xfrm>
            <a:off x="6069335" y="4984477"/>
            <a:ext cx="2059650" cy="584775"/>
          </a:xfrm>
          <a:prstGeom prst="rect">
            <a:avLst/>
          </a:prstGeom>
        </p:spPr>
        <p:txBody>
          <a:bodyPr wrap="square">
            <a:spAutoFit/>
          </a:bodyPr>
          <a:lstStyle/>
          <a:p>
            <a:pPr algn="ctr"/>
            <a:r>
              <a:rPr lang="nl-NL" sz="3200" i="1" dirty="0"/>
              <a:t>như</a:t>
            </a:r>
            <a:r>
              <a:rPr lang="nl-NL" sz="3200" i="1" dirty="0">
                <a:solidFill>
                  <a:schemeClr val="bg1"/>
                </a:solidFill>
              </a:rPr>
              <a:t> </a:t>
            </a:r>
            <a:endParaRPr lang="en-US" sz="3200" dirty="0">
              <a:solidFill>
                <a:schemeClr val="bg1"/>
              </a:solidFill>
            </a:endParaRPr>
          </a:p>
        </p:txBody>
      </p:sp>
      <p:sp>
        <p:nvSpPr>
          <p:cNvPr id="18" name="Rectangle 17"/>
          <p:cNvSpPr/>
          <p:nvPr/>
        </p:nvSpPr>
        <p:spPr>
          <a:xfrm>
            <a:off x="7653511" y="4983317"/>
            <a:ext cx="4176464" cy="584775"/>
          </a:xfrm>
          <a:prstGeom prst="rect">
            <a:avLst/>
          </a:prstGeom>
        </p:spPr>
        <p:txBody>
          <a:bodyPr wrap="square">
            <a:spAutoFit/>
          </a:bodyPr>
          <a:lstStyle/>
          <a:p>
            <a:pPr algn="ctr"/>
            <a:r>
              <a:rPr lang="nl-NL" sz="3200" i="1" dirty="0"/>
              <a:t>tháp đèn khổng lồ  </a:t>
            </a:r>
            <a:endParaRPr lang="en-US" sz="3200" dirty="0"/>
          </a:p>
        </p:txBody>
      </p:sp>
      <p:sp>
        <p:nvSpPr>
          <p:cNvPr id="19" name="Rectangle 18"/>
          <p:cNvSpPr/>
          <p:nvPr/>
        </p:nvSpPr>
        <p:spPr>
          <a:xfrm>
            <a:off x="1188354" y="1888133"/>
            <a:ext cx="2300761" cy="584775"/>
          </a:xfrm>
          <a:prstGeom prst="rect">
            <a:avLst/>
          </a:prstGeom>
        </p:spPr>
        <p:txBody>
          <a:bodyPr wrap="square">
            <a:spAutoFit/>
          </a:bodyPr>
          <a:lstStyle/>
          <a:p>
            <a:pPr algn="ctr"/>
            <a:r>
              <a:rPr lang="nl-NL" sz="3200" i="1" dirty="0"/>
              <a:t>cây gạo</a:t>
            </a:r>
            <a:endParaRPr lang="en-US" sz="3200" dirty="0"/>
          </a:p>
        </p:txBody>
      </p:sp>
      <p:sp>
        <p:nvSpPr>
          <p:cNvPr id="20" name="Rectangle 19"/>
          <p:cNvSpPr/>
          <p:nvPr/>
        </p:nvSpPr>
        <p:spPr>
          <a:xfrm>
            <a:off x="7797527" y="1888133"/>
            <a:ext cx="4176464" cy="584775"/>
          </a:xfrm>
          <a:prstGeom prst="rect">
            <a:avLst/>
          </a:prstGeom>
        </p:spPr>
        <p:txBody>
          <a:bodyPr wrap="square">
            <a:spAutoFit/>
          </a:bodyPr>
          <a:lstStyle/>
          <a:p>
            <a:pPr algn="ctr"/>
            <a:r>
              <a:rPr lang="nl-NL" sz="3200" i="1" dirty="0"/>
              <a:t>tháp đèn khổng lồ  </a:t>
            </a:r>
            <a:endParaRPr lang="en-US" sz="3200" dirty="0"/>
          </a:p>
        </p:txBody>
      </p:sp>
      <p:sp>
        <p:nvSpPr>
          <p:cNvPr id="21" name="Rectangle 20"/>
          <p:cNvSpPr/>
          <p:nvPr/>
        </p:nvSpPr>
        <p:spPr>
          <a:xfrm>
            <a:off x="4768702" y="1888133"/>
            <a:ext cx="2059650" cy="584775"/>
          </a:xfrm>
          <a:prstGeom prst="rect">
            <a:avLst/>
          </a:prstGeom>
        </p:spPr>
        <p:txBody>
          <a:bodyPr wrap="square">
            <a:spAutoFit/>
          </a:bodyPr>
          <a:lstStyle/>
          <a:p>
            <a:pPr algn="ctr"/>
            <a:r>
              <a:rPr lang="nl-NL" sz="3200" i="1" dirty="0"/>
              <a:t>như</a:t>
            </a:r>
            <a:r>
              <a:rPr lang="nl-NL" sz="3200" i="1" dirty="0">
                <a:solidFill>
                  <a:schemeClr val="bg1"/>
                </a:solidFill>
              </a:rPr>
              <a:t> </a:t>
            </a:r>
            <a:endParaRPr lang="en-US" sz="3200" dirty="0">
              <a:solidFill>
                <a:schemeClr val="bg1"/>
              </a:solidFill>
            </a:endParaRPr>
          </a:p>
        </p:txBody>
      </p:sp>
      <p:sp>
        <p:nvSpPr>
          <p:cNvPr id="22" name="Rectangle 21"/>
          <p:cNvSpPr/>
          <p:nvPr/>
        </p:nvSpPr>
        <p:spPr>
          <a:xfrm>
            <a:off x="997681" y="4552429"/>
            <a:ext cx="10729192" cy="1015663"/>
          </a:xfrm>
          <a:prstGeom prst="rect">
            <a:avLst/>
          </a:prstGeom>
        </p:spPr>
        <p:txBody>
          <a:bodyPr wrap="square">
            <a:spAutoFit/>
          </a:bodyPr>
          <a:lstStyle/>
          <a:p>
            <a:pPr algn="ctr"/>
            <a:r>
              <a:rPr lang="nl-NL" sz="2800" i="1" dirty="0"/>
              <a:t>Câu văn 2: </a:t>
            </a:r>
          </a:p>
          <a:p>
            <a:pPr algn="ctr"/>
            <a:r>
              <a:rPr lang="nl-NL" sz="3200" i="1" dirty="0"/>
              <a:t>“                                                                                                   .”</a:t>
            </a:r>
            <a:endParaRPr lang="en-US" sz="3200" dirty="0"/>
          </a:p>
        </p:txBody>
      </p:sp>
      <p:sp>
        <p:nvSpPr>
          <p:cNvPr id="23" name="Rectangle 22"/>
          <p:cNvSpPr/>
          <p:nvPr/>
        </p:nvSpPr>
        <p:spPr>
          <a:xfrm>
            <a:off x="1496770" y="4983317"/>
            <a:ext cx="3970605" cy="584775"/>
          </a:xfrm>
          <a:prstGeom prst="rect">
            <a:avLst/>
          </a:prstGeom>
        </p:spPr>
        <p:txBody>
          <a:bodyPr wrap="square">
            <a:spAutoFit/>
          </a:bodyPr>
          <a:lstStyle/>
          <a:p>
            <a:pPr algn="ctr"/>
            <a:r>
              <a:rPr lang="en-US" sz="3200" i="1" dirty="0" err="1"/>
              <a:t>Hàng</a:t>
            </a:r>
            <a:r>
              <a:rPr lang="en-US" sz="3200" i="1" dirty="0"/>
              <a:t> </a:t>
            </a:r>
            <a:r>
              <a:rPr lang="en-US" sz="3200" i="1" dirty="0" err="1"/>
              <a:t>ngàn</a:t>
            </a:r>
            <a:r>
              <a:rPr lang="en-US" sz="3200" i="1" dirty="0"/>
              <a:t> </a:t>
            </a:r>
            <a:r>
              <a:rPr lang="en-US" sz="3200" i="1" dirty="0" err="1"/>
              <a:t>bông</a:t>
            </a:r>
            <a:r>
              <a:rPr lang="en-US" sz="3200" i="1" dirty="0"/>
              <a:t> </a:t>
            </a:r>
            <a:r>
              <a:rPr lang="en-US" sz="3200" i="1" dirty="0" err="1"/>
              <a:t>hoa</a:t>
            </a:r>
            <a:endParaRPr lang="en-US" sz="3200" i="1" dirty="0"/>
          </a:p>
        </p:txBody>
      </p:sp>
      <p:sp>
        <p:nvSpPr>
          <p:cNvPr id="24" name="Rectangle 23"/>
          <p:cNvSpPr/>
          <p:nvPr/>
        </p:nvSpPr>
        <p:spPr>
          <a:xfrm>
            <a:off x="4449098" y="4983316"/>
            <a:ext cx="2059650" cy="584775"/>
          </a:xfrm>
          <a:prstGeom prst="rect">
            <a:avLst/>
          </a:prstGeom>
        </p:spPr>
        <p:txBody>
          <a:bodyPr wrap="square">
            <a:spAutoFit/>
          </a:bodyPr>
          <a:lstStyle/>
          <a:p>
            <a:pPr algn="ctr"/>
            <a:r>
              <a:rPr lang="nl-NL" sz="3200" i="1" dirty="0"/>
              <a:t>là </a:t>
            </a:r>
            <a:endParaRPr lang="en-US" sz="3200" dirty="0"/>
          </a:p>
        </p:txBody>
      </p:sp>
      <p:sp>
        <p:nvSpPr>
          <p:cNvPr id="25" name="Rectangle 24"/>
          <p:cNvSpPr/>
          <p:nvPr/>
        </p:nvSpPr>
        <p:spPr>
          <a:xfrm>
            <a:off x="5632540" y="4983315"/>
            <a:ext cx="5353054" cy="584775"/>
          </a:xfrm>
          <a:prstGeom prst="rect">
            <a:avLst/>
          </a:prstGeom>
        </p:spPr>
        <p:txBody>
          <a:bodyPr wrap="square">
            <a:spAutoFit/>
          </a:bodyPr>
          <a:lstStyle/>
          <a:p>
            <a:pPr algn="ctr"/>
            <a:r>
              <a:rPr lang="nl-NL" sz="3200" i="1" dirty="0"/>
              <a:t>hàng ngàn ngọn lửa hồng tươi</a:t>
            </a:r>
            <a:endParaRPr lang="en-US" sz="3200" dirty="0"/>
          </a:p>
        </p:txBody>
      </p:sp>
      <p:sp>
        <p:nvSpPr>
          <p:cNvPr id="26" name="Rectangle 25"/>
          <p:cNvSpPr/>
          <p:nvPr/>
        </p:nvSpPr>
        <p:spPr>
          <a:xfrm>
            <a:off x="956767" y="4553589"/>
            <a:ext cx="10729192" cy="1015663"/>
          </a:xfrm>
          <a:prstGeom prst="rect">
            <a:avLst/>
          </a:prstGeom>
        </p:spPr>
        <p:txBody>
          <a:bodyPr wrap="square">
            <a:spAutoFit/>
          </a:bodyPr>
          <a:lstStyle/>
          <a:p>
            <a:pPr algn="ctr"/>
            <a:r>
              <a:rPr lang="nl-NL" sz="2800" i="1" dirty="0"/>
              <a:t>Câu văn 3: </a:t>
            </a:r>
          </a:p>
          <a:p>
            <a:pPr algn="ctr"/>
            <a:r>
              <a:rPr lang="nl-NL" sz="3200" i="1" dirty="0"/>
              <a:t>“                                                                                                   .”</a:t>
            </a:r>
            <a:endParaRPr lang="en-US" sz="3200" dirty="0"/>
          </a:p>
        </p:txBody>
      </p:sp>
      <p:sp>
        <p:nvSpPr>
          <p:cNvPr id="27" name="Rectangle 26"/>
          <p:cNvSpPr/>
          <p:nvPr/>
        </p:nvSpPr>
        <p:spPr>
          <a:xfrm>
            <a:off x="1455856" y="4984477"/>
            <a:ext cx="3970605" cy="584775"/>
          </a:xfrm>
          <a:prstGeom prst="rect">
            <a:avLst/>
          </a:prstGeom>
        </p:spPr>
        <p:txBody>
          <a:bodyPr wrap="square">
            <a:spAutoFit/>
          </a:bodyPr>
          <a:lstStyle/>
          <a:p>
            <a:pPr algn="ctr"/>
            <a:r>
              <a:rPr lang="en-US" sz="3200" i="1" dirty="0" err="1"/>
              <a:t>Hàng</a:t>
            </a:r>
            <a:r>
              <a:rPr lang="en-US" sz="3200" i="1" dirty="0"/>
              <a:t> </a:t>
            </a:r>
            <a:r>
              <a:rPr lang="en-US" sz="3200" i="1" dirty="0" err="1"/>
              <a:t>ngàn</a:t>
            </a:r>
            <a:r>
              <a:rPr lang="en-US" sz="3200" i="1" dirty="0"/>
              <a:t> </a:t>
            </a:r>
            <a:r>
              <a:rPr lang="en-US" sz="3200" i="1" dirty="0" err="1"/>
              <a:t>búp</a:t>
            </a:r>
            <a:r>
              <a:rPr lang="en-US" sz="3200" i="1" dirty="0"/>
              <a:t> </a:t>
            </a:r>
            <a:r>
              <a:rPr lang="en-US" sz="3200" i="1" dirty="0" err="1"/>
              <a:t>nõn</a:t>
            </a:r>
            <a:endParaRPr lang="en-US" sz="3200" i="1" dirty="0"/>
          </a:p>
        </p:txBody>
      </p:sp>
      <p:sp>
        <p:nvSpPr>
          <p:cNvPr id="28" name="Rectangle 27"/>
          <p:cNvSpPr/>
          <p:nvPr/>
        </p:nvSpPr>
        <p:spPr>
          <a:xfrm>
            <a:off x="4408184" y="4984476"/>
            <a:ext cx="2059650" cy="584775"/>
          </a:xfrm>
          <a:prstGeom prst="rect">
            <a:avLst/>
          </a:prstGeom>
        </p:spPr>
        <p:txBody>
          <a:bodyPr wrap="square">
            <a:spAutoFit/>
          </a:bodyPr>
          <a:lstStyle/>
          <a:p>
            <a:pPr algn="ctr"/>
            <a:r>
              <a:rPr lang="nl-NL" sz="3200" i="1" dirty="0"/>
              <a:t>là </a:t>
            </a:r>
            <a:endParaRPr lang="en-US" sz="3200" dirty="0"/>
          </a:p>
        </p:txBody>
      </p:sp>
      <p:sp>
        <p:nvSpPr>
          <p:cNvPr id="29" name="Rectangle 28"/>
          <p:cNvSpPr/>
          <p:nvPr/>
        </p:nvSpPr>
        <p:spPr>
          <a:xfrm>
            <a:off x="5591626" y="4984475"/>
            <a:ext cx="5353054" cy="584775"/>
          </a:xfrm>
          <a:prstGeom prst="rect">
            <a:avLst/>
          </a:prstGeom>
        </p:spPr>
        <p:txBody>
          <a:bodyPr wrap="square">
            <a:spAutoFit/>
          </a:bodyPr>
          <a:lstStyle/>
          <a:p>
            <a:pPr algn="ctr"/>
            <a:r>
              <a:rPr lang="nl-NL" sz="3200" i="1" dirty="0"/>
              <a:t>hàng ngàn ánh nến trong xanh</a:t>
            </a:r>
            <a:endParaRPr lang="en-US" sz="3200" dirty="0"/>
          </a:p>
        </p:txBody>
      </p:sp>
      <p:sp>
        <p:nvSpPr>
          <p:cNvPr id="34" name="Rectangle 33"/>
          <p:cNvSpPr/>
          <p:nvPr/>
        </p:nvSpPr>
        <p:spPr>
          <a:xfrm>
            <a:off x="1203828" y="2464197"/>
            <a:ext cx="2300761" cy="1077218"/>
          </a:xfrm>
          <a:prstGeom prst="rect">
            <a:avLst/>
          </a:prstGeom>
        </p:spPr>
        <p:txBody>
          <a:bodyPr wrap="square">
            <a:spAutoFit/>
          </a:bodyPr>
          <a:lstStyle/>
          <a:p>
            <a:pPr algn="ctr"/>
            <a:r>
              <a:rPr lang="nl-NL" sz="3200" i="1" dirty="0"/>
              <a:t>Hàng ngàn  bông hoa</a:t>
            </a:r>
            <a:endParaRPr lang="en-US" sz="3200" dirty="0"/>
          </a:p>
        </p:txBody>
      </p:sp>
      <p:sp>
        <p:nvSpPr>
          <p:cNvPr id="35" name="Rectangle 34"/>
          <p:cNvSpPr/>
          <p:nvPr/>
        </p:nvSpPr>
        <p:spPr>
          <a:xfrm>
            <a:off x="4768702" y="2743518"/>
            <a:ext cx="2059650" cy="584775"/>
          </a:xfrm>
          <a:prstGeom prst="rect">
            <a:avLst/>
          </a:prstGeom>
        </p:spPr>
        <p:txBody>
          <a:bodyPr wrap="square">
            <a:spAutoFit/>
          </a:bodyPr>
          <a:lstStyle/>
          <a:p>
            <a:pPr algn="ctr"/>
            <a:r>
              <a:rPr lang="nl-NL" sz="3200" i="1" dirty="0"/>
              <a:t>là</a:t>
            </a:r>
            <a:endParaRPr lang="en-US" sz="3200" dirty="0">
              <a:solidFill>
                <a:schemeClr val="bg1"/>
              </a:solidFill>
            </a:endParaRPr>
          </a:p>
        </p:txBody>
      </p:sp>
      <p:sp>
        <p:nvSpPr>
          <p:cNvPr id="36" name="Rectangle 35"/>
          <p:cNvSpPr/>
          <p:nvPr/>
        </p:nvSpPr>
        <p:spPr>
          <a:xfrm>
            <a:off x="7797527" y="2464197"/>
            <a:ext cx="4176464" cy="1077218"/>
          </a:xfrm>
          <a:prstGeom prst="rect">
            <a:avLst/>
          </a:prstGeom>
        </p:spPr>
        <p:txBody>
          <a:bodyPr wrap="square">
            <a:spAutoFit/>
          </a:bodyPr>
          <a:lstStyle/>
          <a:p>
            <a:pPr algn="ctr"/>
            <a:r>
              <a:rPr lang="nl-NL" sz="3200" i="1" dirty="0"/>
              <a:t>hàng ngàn ngọn lửa hồng tươi</a:t>
            </a:r>
            <a:endParaRPr lang="en-US" sz="3200" dirty="0"/>
          </a:p>
        </p:txBody>
      </p:sp>
      <p:sp>
        <p:nvSpPr>
          <p:cNvPr id="40" name="Rectangle 39"/>
          <p:cNvSpPr/>
          <p:nvPr/>
        </p:nvSpPr>
        <p:spPr>
          <a:xfrm>
            <a:off x="1210649" y="3472309"/>
            <a:ext cx="2300761" cy="1077218"/>
          </a:xfrm>
          <a:prstGeom prst="rect">
            <a:avLst/>
          </a:prstGeom>
        </p:spPr>
        <p:txBody>
          <a:bodyPr wrap="square">
            <a:spAutoFit/>
          </a:bodyPr>
          <a:lstStyle/>
          <a:p>
            <a:pPr algn="ctr"/>
            <a:r>
              <a:rPr lang="nl-NL" sz="3200" i="1" dirty="0"/>
              <a:t>Hàng ngàn  búp nõn</a:t>
            </a:r>
            <a:endParaRPr lang="en-US" sz="3200" dirty="0"/>
          </a:p>
        </p:txBody>
      </p:sp>
      <p:sp>
        <p:nvSpPr>
          <p:cNvPr id="41" name="Rectangle 40"/>
          <p:cNvSpPr/>
          <p:nvPr/>
        </p:nvSpPr>
        <p:spPr>
          <a:xfrm>
            <a:off x="4775523" y="3688333"/>
            <a:ext cx="2059650" cy="584775"/>
          </a:xfrm>
          <a:prstGeom prst="rect">
            <a:avLst/>
          </a:prstGeom>
        </p:spPr>
        <p:txBody>
          <a:bodyPr wrap="square">
            <a:spAutoFit/>
          </a:bodyPr>
          <a:lstStyle/>
          <a:p>
            <a:pPr algn="ctr"/>
            <a:r>
              <a:rPr lang="nl-NL" sz="3200" i="1" dirty="0"/>
              <a:t>là</a:t>
            </a:r>
            <a:endParaRPr lang="en-US" sz="3200" dirty="0">
              <a:solidFill>
                <a:schemeClr val="bg1"/>
              </a:solidFill>
            </a:endParaRPr>
          </a:p>
        </p:txBody>
      </p:sp>
      <p:sp>
        <p:nvSpPr>
          <p:cNvPr id="42" name="Rectangle 41"/>
          <p:cNvSpPr/>
          <p:nvPr/>
        </p:nvSpPr>
        <p:spPr>
          <a:xfrm>
            <a:off x="7804348" y="3400301"/>
            <a:ext cx="4176464" cy="1077218"/>
          </a:xfrm>
          <a:prstGeom prst="rect">
            <a:avLst/>
          </a:prstGeom>
        </p:spPr>
        <p:txBody>
          <a:bodyPr wrap="square">
            <a:spAutoFit/>
          </a:bodyPr>
          <a:lstStyle/>
          <a:p>
            <a:pPr algn="ctr"/>
            <a:r>
              <a:rPr lang="nl-NL" sz="3200" i="1" dirty="0"/>
              <a:t>hàng ngàn ánh nến trong xanh</a:t>
            </a:r>
            <a:endParaRPr lang="en-US" sz="3200" dirty="0"/>
          </a:p>
        </p:txBody>
      </p:sp>
    </p:spTree>
    <p:extLst>
      <p:ext uri="{BB962C8B-B14F-4D97-AF65-F5344CB8AC3E}">
        <p14:creationId xmlns:p14="http://schemas.microsoft.com/office/powerpoint/2010/main" val="16023744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10" fill="hold" grpId="1" nodeType="clickEffect">
                                  <p:stCondLst>
                                    <p:cond delay="0"/>
                                  </p:stCondLst>
                                  <p:childTnLst>
                                    <p:animClr clrSpc="hsl" dir="ccw">
                                      <p:cBhvr override="childStyle">
                                        <p:cTn id="33" dur="1000" fill="hold"/>
                                        <p:tgtEl>
                                          <p:spTgt spid="16"/>
                                        </p:tgtEl>
                                        <p:attrNameLst>
                                          <p:attrName>style.color</p:attrName>
                                        </p:attrNameLst>
                                      </p:cBhvr>
                                      <p:to>
                                        <a:srgbClr val="FA1414"/>
                                      </p:to>
                                    </p:animClr>
                                  </p:childTnLst>
                                </p:cTn>
                              </p:par>
                            </p:childTnLst>
                          </p:cTn>
                        </p:par>
                        <p:par>
                          <p:cTn id="34" fill="hold">
                            <p:stCondLst>
                              <p:cond delay="1000"/>
                            </p:stCondLst>
                            <p:childTnLst>
                              <p:par>
                                <p:cTn id="35" presetID="3" presetClass="emph" presetSubtype="10" fill="hold" grpId="1" nodeType="afterEffect">
                                  <p:stCondLst>
                                    <p:cond delay="0"/>
                                  </p:stCondLst>
                                  <p:childTnLst>
                                    <p:animClr clrSpc="hsl" dir="ccw">
                                      <p:cBhvr override="childStyle">
                                        <p:cTn id="36" dur="1000" fill="hold"/>
                                        <p:tgtEl>
                                          <p:spTgt spid="18"/>
                                        </p:tgtEl>
                                        <p:attrNameLst>
                                          <p:attrName>style.color</p:attrName>
                                        </p:attrNameLst>
                                      </p:cBhvr>
                                      <p:to>
                                        <a:srgbClr val="FA1414"/>
                                      </p:to>
                                    </p:animClr>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childTnLst>
                                    <p:animClr clrSpc="rgb" dir="cw">
                                      <p:cBhvr override="childStyle">
                                        <p:cTn id="54" dur="1000" fill="hold"/>
                                        <p:tgtEl>
                                          <p:spTgt spid="17"/>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 presetClass="emph" presetSubtype="10" fill="hold" grpId="1" nodeType="clickEffect">
                                  <p:stCondLst>
                                    <p:cond delay="0"/>
                                  </p:stCondLst>
                                  <p:childTnLst>
                                    <p:animClr clrSpc="hsl" dir="ccw">
                                      <p:cBhvr override="childStyle">
                                        <p:cTn id="96" dur="1000" fill="hold"/>
                                        <p:tgtEl>
                                          <p:spTgt spid="23"/>
                                        </p:tgtEl>
                                        <p:attrNameLst>
                                          <p:attrName>style.color</p:attrName>
                                        </p:attrNameLst>
                                      </p:cBhvr>
                                      <p:to>
                                        <a:srgbClr val="FA1414"/>
                                      </p:to>
                                    </p:animClr>
                                  </p:childTnLst>
                                </p:cTn>
                              </p:par>
                            </p:childTnLst>
                          </p:cTn>
                        </p:par>
                        <p:par>
                          <p:cTn id="97" fill="hold">
                            <p:stCondLst>
                              <p:cond delay="1000"/>
                            </p:stCondLst>
                            <p:childTnLst>
                              <p:par>
                                <p:cTn id="98" presetID="3" presetClass="emph" presetSubtype="10" fill="hold" grpId="1" nodeType="afterEffect">
                                  <p:stCondLst>
                                    <p:cond delay="0"/>
                                  </p:stCondLst>
                                  <p:childTnLst>
                                    <p:animClr clrSpc="hsl" dir="ccw">
                                      <p:cBhvr override="childStyle">
                                        <p:cTn id="99" dur="1000" fill="hold"/>
                                        <p:tgtEl>
                                          <p:spTgt spid="25"/>
                                        </p:tgtEl>
                                        <p:attrNameLst>
                                          <p:attrName>style.color</p:attrName>
                                        </p:attrNameLst>
                                      </p:cBhvr>
                                      <p:to>
                                        <a:srgbClr val="FA1414"/>
                                      </p:to>
                                    </p:animClr>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1000"/>
                                        <p:tgtEl>
                                          <p:spTgt spid="34"/>
                                        </p:tgtEl>
                                      </p:cBhvr>
                                    </p:animEffect>
                                    <p:anim calcmode="lin" valueType="num">
                                      <p:cBhvr>
                                        <p:cTn id="105" dur="1000" fill="hold"/>
                                        <p:tgtEl>
                                          <p:spTgt spid="34"/>
                                        </p:tgtEl>
                                        <p:attrNameLst>
                                          <p:attrName>ppt_x</p:attrName>
                                        </p:attrNameLst>
                                      </p:cBhvr>
                                      <p:tavLst>
                                        <p:tav tm="0">
                                          <p:val>
                                            <p:strVal val="#ppt_x"/>
                                          </p:val>
                                        </p:tav>
                                        <p:tav tm="100000">
                                          <p:val>
                                            <p:strVal val="#ppt_x"/>
                                          </p:val>
                                        </p:tav>
                                      </p:tavLst>
                                    </p:anim>
                                    <p:anim calcmode="lin" valueType="num">
                                      <p:cBhvr>
                                        <p:cTn id="106" dur="1000" fill="hold"/>
                                        <p:tgtEl>
                                          <p:spTgt spid="34"/>
                                        </p:tgtEl>
                                        <p:attrNameLst>
                                          <p:attrName>ppt_y</p:attrName>
                                        </p:attrNameLst>
                                      </p:cBhvr>
                                      <p:tavLst>
                                        <p:tav tm="0">
                                          <p:val>
                                            <p:strVal val="#ppt_y+.1"/>
                                          </p:val>
                                        </p:tav>
                                        <p:tav tm="100000">
                                          <p:val>
                                            <p:strVal val="#ppt_y"/>
                                          </p:val>
                                        </p:tav>
                                      </p:tavLst>
                                    </p:anim>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1000"/>
                                        <p:tgtEl>
                                          <p:spTgt spid="36"/>
                                        </p:tgtEl>
                                      </p:cBhvr>
                                    </p:animEffect>
                                    <p:anim calcmode="lin" valueType="num">
                                      <p:cBhvr>
                                        <p:cTn id="111" dur="1000" fill="hold"/>
                                        <p:tgtEl>
                                          <p:spTgt spid="36"/>
                                        </p:tgtEl>
                                        <p:attrNameLst>
                                          <p:attrName>ppt_x</p:attrName>
                                        </p:attrNameLst>
                                      </p:cBhvr>
                                      <p:tavLst>
                                        <p:tav tm="0">
                                          <p:val>
                                            <p:strVal val="#ppt_x"/>
                                          </p:val>
                                        </p:tav>
                                        <p:tav tm="100000">
                                          <p:val>
                                            <p:strVal val="#ppt_x"/>
                                          </p:val>
                                        </p:tav>
                                      </p:tavLst>
                                    </p:anim>
                                    <p:anim calcmode="lin" valueType="num">
                                      <p:cBhvr>
                                        <p:cTn id="11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grpId="1" nodeType="clickEffect">
                                  <p:stCondLst>
                                    <p:cond delay="0"/>
                                  </p:stCondLst>
                                  <p:childTnLst>
                                    <p:animClr clrSpc="rgb" dir="cw">
                                      <p:cBhvr override="childStyle">
                                        <p:cTn id="116" dur="1000" fill="hold"/>
                                        <p:tgtEl>
                                          <p:spTgt spid="24"/>
                                        </p:tgtEl>
                                        <p:attrNameLst>
                                          <p:attrName>style.color</p:attrName>
                                        </p:attrNameLst>
                                      </p:cBhvr>
                                      <p:to>
                                        <a:schemeClr val="hlink"/>
                                      </p:to>
                                    </p:animClr>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1000"/>
                                        <p:tgtEl>
                                          <p:spTgt spid="35"/>
                                        </p:tgtEl>
                                      </p:cBhvr>
                                    </p:animEffect>
                                    <p:anim calcmode="lin" valueType="num">
                                      <p:cBhvr>
                                        <p:cTn id="122" dur="1000" fill="hold"/>
                                        <p:tgtEl>
                                          <p:spTgt spid="35"/>
                                        </p:tgtEl>
                                        <p:attrNameLst>
                                          <p:attrName>ppt_x</p:attrName>
                                        </p:attrNameLst>
                                      </p:cBhvr>
                                      <p:tavLst>
                                        <p:tav tm="0">
                                          <p:val>
                                            <p:strVal val="#ppt_x"/>
                                          </p:val>
                                        </p:tav>
                                        <p:tav tm="100000">
                                          <p:val>
                                            <p:strVal val="#ppt_x"/>
                                          </p:val>
                                        </p:tav>
                                      </p:tavLst>
                                    </p:anim>
                                    <p:anim calcmode="lin" valueType="num">
                                      <p:cBhvr>
                                        <p:cTn id="1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22"/>
                                        </p:tgtEl>
                                      </p:cBhvr>
                                    </p:animEffect>
                                    <p:set>
                                      <p:cBhvr>
                                        <p:cTn id="128" dur="1" fill="hold">
                                          <p:stCondLst>
                                            <p:cond delay="499"/>
                                          </p:stCondLst>
                                        </p:cTn>
                                        <p:tgtEl>
                                          <p:spTgt spid="22"/>
                                        </p:tgtEl>
                                        <p:attrNameLst>
                                          <p:attrName>style.visibility</p:attrName>
                                        </p:attrNameLst>
                                      </p:cBhvr>
                                      <p:to>
                                        <p:strVal val="hidden"/>
                                      </p:to>
                                    </p:set>
                                  </p:childTnLst>
                                </p:cTn>
                              </p:par>
                              <p:par>
                                <p:cTn id="129" presetID="10" presetClass="exit" presetSubtype="0" fill="hold" grpId="2" nodeType="withEffect">
                                  <p:stCondLst>
                                    <p:cond delay="0"/>
                                  </p:stCondLst>
                                  <p:childTnLst>
                                    <p:animEffect transition="out" filter="fade">
                                      <p:cBhvr>
                                        <p:cTn id="130" dur="500"/>
                                        <p:tgtEl>
                                          <p:spTgt spid="23"/>
                                        </p:tgtEl>
                                      </p:cBhvr>
                                    </p:animEffect>
                                    <p:set>
                                      <p:cBhvr>
                                        <p:cTn id="131" dur="1" fill="hold">
                                          <p:stCondLst>
                                            <p:cond delay="499"/>
                                          </p:stCondLst>
                                        </p:cTn>
                                        <p:tgtEl>
                                          <p:spTgt spid="23"/>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500"/>
                                        <p:tgtEl>
                                          <p:spTgt spid="24"/>
                                        </p:tgtEl>
                                      </p:cBhvr>
                                    </p:animEffect>
                                    <p:set>
                                      <p:cBhvr>
                                        <p:cTn id="134" dur="1" fill="hold">
                                          <p:stCondLst>
                                            <p:cond delay="499"/>
                                          </p:stCondLst>
                                        </p:cTn>
                                        <p:tgtEl>
                                          <p:spTgt spid="24"/>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25"/>
                                        </p:tgtEl>
                                      </p:cBhvr>
                                    </p:animEffect>
                                    <p:set>
                                      <p:cBhvr>
                                        <p:cTn id="137" dur="1" fill="hold">
                                          <p:stCondLst>
                                            <p:cond delay="499"/>
                                          </p:stCondLst>
                                        </p:cTn>
                                        <p:tgtEl>
                                          <p:spTgt spid="25"/>
                                        </p:tgtEl>
                                        <p:attrNameLst>
                                          <p:attrName>style.visibility</p:attrName>
                                        </p:attrNameLst>
                                      </p:cBhvr>
                                      <p:to>
                                        <p:strVal val="hidden"/>
                                      </p:to>
                                    </p:set>
                                  </p:childTnLst>
                                </p:cTn>
                              </p:par>
                            </p:childTnLst>
                          </p:cTn>
                        </p:par>
                        <p:par>
                          <p:cTn id="138" fill="hold">
                            <p:stCondLst>
                              <p:cond delay="500"/>
                            </p:stCondLst>
                            <p:childTnLst>
                              <p:par>
                                <p:cTn id="139" presetID="2" presetClass="entr" presetSubtype="4"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additive="base">
                                        <p:cTn id="141" dur="500" fill="hold"/>
                                        <p:tgtEl>
                                          <p:spTgt spid="26"/>
                                        </p:tgtEl>
                                        <p:attrNameLst>
                                          <p:attrName>ppt_x</p:attrName>
                                        </p:attrNameLst>
                                      </p:cBhvr>
                                      <p:tavLst>
                                        <p:tav tm="0">
                                          <p:val>
                                            <p:strVal val="#ppt_x"/>
                                          </p:val>
                                        </p:tav>
                                        <p:tav tm="100000">
                                          <p:val>
                                            <p:strVal val="#ppt_x"/>
                                          </p:val>
                                        </p:tav>
                                      </p:tavLst>
                                    </p:anim>
                                    <p:anim calcmode="lin" valueType="num">
                                      <p:cBhvr additive="base">
                                        <p:cTn id="142" dur="500" fill="hold"/>
                                        <p:tgtEl>
                                          <p:spTgt spid="26"/>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additive="base">
                                        <p:cTn id="145" dur="500" fill="hold"/>
                                        <p:tgtEl>
                                          <p:spTgt spid="27"/>
                                        </p:tgtEl>
                                        <p:attrNameLst>
                                          <p:attrName>ppt_x</p:attrName>
                                        </p:attrNameLst>
                                      </p:cBhvr>
                                      <p:tavLst>
                                        <p:tav tm="0">
                                          <p:val>
                                            <p:strVal val="#ppt_x"/>
                                          </p:val>
                                        </p:tav>
                                        <p:tav tm="100000">
                                          <p:val>
                                            <p:strVal val="#ppt_x"/>
                                          </p:val>
                                        </p:tav>
                                      </p:tavLst>
                                    </p:anim>
                                    <p:anim calcmode="lin" valueType="num">
                                      <p:cBhvr additive="base">
                                        <p:cTn id="146" dur="500" fill="hold"/>
                                        <p:tgtEl>
                                          <p:spTgt spid="27"/>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additive="base">
                                        <p:cTn id="149" dur="500" fill="hold"/>
                                        <p:tgtEl>
                                          <p:spTgt spid="28"/>
                                        </p:tgtEl>
                                        <p:attrNameLst>
                                          <p:attrName>ppt_x</p:attrName>
                                        </p:attrNameLst>
                                      </p:cBhvr>
                                      <p:tavLst>
                                        <p:tav tm="0">
                                          <p:val>
                                            <p:strVal val="#ppt_x"/>
                                          </p:val>
                                        </p:tav>
                                        <p:tav tm="100000">
                                          <p:val>
                                            <p:strVal val="#ppt_x"/>
                                          </p:val>
                                        </p:tav>
                                      </p:tavLst>
                                    </p:anim>
                                    <p:anim calcmode="lin" valueType="num">
                                      <p:cBhvr additive="base">
                                        <p:cTn id="150" dur="500" fill="hold"/>
                                        <p:tgtEl>
                                          <p:spTgt spid="28"/>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29"/>
                                        </p:tgtEl>
                                        <p:attrNameLst>
                                          <p:attrName>style.visibility</p:attrName>
                                        </p:attrNameLst>
                                      </p:cBhvr>
                                      <p:to>
                                        <p:strVal val="visible"/>
                                      </p:to>
                                    </p:set>
                                    <p:anim calcmode="lin" valueType="num">
                                      <p:cBhvr additive="base">
                                        <p:cTn id="153" dur="500" fill="hold"/>
                                        <p:tgtEl>
                                          <p:spTgt spid="29"/>
                                        </p:tgtEl>
                                        <p:attrNameLst>
                                          <p:attrName>ppt_x</p:attrName>
                                        </p:attrNameLst>
                                      </p:cBhvr>
                                      <p:tavLst>
                                        <p:tav tm="0">
                                          <p:val>
                                            <p:strVal val="#ppt_x"/>
                                          </p:val>
                                        </p:tav>
                                        <p:tav tm="100000">
                                          <p:val>
                                            <p:strVal val="#ppt_x"/>
                                          </p:val>
                                        </p:tav>
                                      </p:tavLst>
                                    </p:anim>
                                    <p:anim calcmode="lin" valueType="num">
                                      <p:cBhvr additive="base">
                                        <p:cTn id="1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 presetClass="emph" presetSubtype="10" fill="hold" grpId="1" nodeType="clickEffect">
                                  <p:stCondLst>
                                    <p:cond delay="0"/>
                                  </p:stCondLst>
                                  <p:childTnLst>
                                    <p:animClr clrSpc="hsl" dir="ccw">
                                      <p:cBhvr override="childStyle">
                                        <p:cTn id="158" dur="1000" fill="hold"/>
                                        <p:tgtEl>
                                          <p:spTgt spid="27"/>
                                        </p:tgtEl>
                                        <p:attrNameLst>
                                          <p:attrName>style.color</p:attrName>
                                        </p:attrNameLst>
                                      </p:cBhvr>
                                      <p:to>
                                        <a:srgbClr val="FA1414"/>
                                      </p:to>
                                    </p:animClr>
                                  </p:childTnLst>
                                </p:cTn>
                              </p:par>
                            </p:childTnLst>
                          </p:cTn>
                        </p:par>
                        <p:par>
                          <p:cTn id="159" fill="hold">
                            <p:stCondLst>
                              <p:cond delay="1000"/>
                            </p:stCondLst>
                            <p:childTnLst>
                              <p:par>
                                <p:cTn id="160" presetID="3" presetClass="emph" presetSubtype="10" fill="hold" grpId="1" nodeType="afterEffect">
                                  <p:stCondLst>
                                    <p:cond delay="0"/>
                                  </p:stCondLst>
                                  <p:childTnLst>
                                    <p:animClr clrSpc="hsl" dir="ccw">
                                      <p:cBhvr override="childStyle">
                                        <p:cTn id="161" dur="1000" fill="hold"/>
                                        <p:tgtEl>
                                          <p:spTgt spid="29"/>
                                        </p:tgtEl>
                                        <p:attrNameLst>
                                          <p:attrName>style.color</p:attrName>
                                        </p:attrNameLst>
                                      </p:cBhvr>
                                      <p:to>
                                        <a:srgbClr val="FA1414"/>
                                      </p:to>
                                    </p:animClr>
                                  </p:childTnLst>
                                </p:cTn>
                              </p:par>
                            </p:childTnLst>
                          </p:cTn>
                        </p:par>
                      </p:childTnLst>
                    </p:cTn>
                  </p:par>
                  <p:par>
                    <p:cTn id="162" fill="hold">
                      <p:stCondLst>
                        <p:cond delay="indefinite"/>
                      </p:stCondLst>
                      <p:childTnLst>
                        <p:par>
                          <p:cTn id="163" fill="hold">
                            <p:stCondLst>
                              <p:cond delay="0"/>
                            </p:stCondLst>
                            <p:childTnLst>
                              <p:par>
                                <p:cTn id="164" presetID="3" presetClass="emph" presetSubtype="2" fill="hold" grpId="1" nodeType="clickEffect">
                                  <p:stCondLst>
                                    <p:cond delay="0"/>
                                  </p:stCondLst>
                                  <p:childTnLst>
                                    <p:animClr clrSpc="rgb" dir="cw">
                                      <p:cBhvr override="childStyle">
                                        <p:cTn id="165" dur="1000" fill="hold"/>
                                        <p:tgtEl>
                                          <p:spTgt spid="28"/>
                                        </p:tgtEl>
                                        <p:attrNameLst>
                                          <p:attrName>style.color</p:attrName>
                                        </p:attrNameLst>
                                      </p:cBhvr>
                                      <p:to>
                                        <a:schemeClr val="hlink"/>
                                      </p:to>
                                    </p:animClr>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1000"/>
                                        <p:tgtEl>
                                          <p:spTgt spid="41"/>
                                        </p:tgtEl>
                                      </p:cBhvr>
                                    </p:animEffect>
                                    <p:anim calcmode="lin" valueType="num">
                                      <p:cBhvr>
                                        <p:cTn id="178" dur="1000" fill="hold"/>
                                        <p:tgtEl>
                                          <p:spTgt spid="41"/>
                                        </p:tgtEl>
                                        <p:attrNameLst>
                                          <p:attrName>ppt_x</p:attrName>
                                        </p:attrNameLst>
                                      </p:cBhvr>
                                      <p:tavLst>
                                        <p:tav tm="0">
                                          <p:val>
                                            <p:strVal val="#ppt_x"/>
                                          </p:val>
                                        </p:tav>
                                        <p:tav tm="100000">
                                          <p:val>
                                            <p:strVal val="#ppt_x"/>
                                          </p:val>
                                        </p:tav>
                                      </p:tavLst>
                                    </p:anim>
                                    <p:anim calcmode="lin" valueType="num">
                                      <p:cBhvr>
                                        <p:cTn id="1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42"/>
                                        </p:tgtEl>
                                        <p:attrNameLst>
                                          <p:attrName>style.visibility</p:attrName>
                                        </p:attrNameLst>
                                      </p:cBhvr>
                                      <p:to>
                                        <p:strVal val="visible"/>
                                      </p:to>
                                    </p:set>
                                    <p:animEffect transition="in" filter="fade">
                                      <p:cBhvr>
                                        <p:cTn id="184" dur="1000"/>
                                        <p:tgtEl>
                                          <p:spTgt spid="42"/>
                                        </p:tgtEl>
                                      </p:cBhvr>
                                    </p:animEffect>
                                    <p:anim calcmode="lin" valueType="num">
                                      <p:cBhvr>
                                        <p:cTn id="185" dur="1000" fill="hold"/>
                                        <p:tgtEl>
                                          <p:spTgt spid="42"/>
                                        </p:tgtEl>
                                        <p:attrNameLst>
                                          <p:attrName>ppt_x</p:attrName>
                                        </p:attrNameLst>
                                      </p:cBhvr>
                                      <p:tavLst>
                                        <p:tav tm="0">
                                          <p:val>
                                            <p:strVal val="#ppt_x"/>
                                          </p:val>
                                        </p:tav>
                                        <p:tav tm="100000">
                                          <p:val>
                                            <p:strVal val="#ppt_x"/>
                                          </p:val>
                                        </p:tav>
                                      </p:tavLst>
                                    </p:anim>
                                    <p:anim calcmode="lin" valueType="num">
                                      <p:cBhvr>
                                        <p:cTn id="1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16" grpId="2"/>
      <p:bldP spid="17" grpId="0"/>
      <p:bldP spid="17" grpId="1"/>
      <p:bldP spid="17" grpId="2"/>
      <p:bldP spid="18" grpId="0"/>
      <p:bldP spid="18" grpId="1"/>
      <p:bldP spid="18" grpId="2"/>
      <p:bldP spid="19" grpId="0"/>
      <p:bldP spid="20" grpId="0"/>
      <p:bldP spid="21" grpId="0"/>
      <p:bldP spid="22" grpId="0"/>
      <p:bldP spid="22" grpId="1"/>
      <p:bldP spid="23" grpId="0"/>
      <p:bldP spid="23" grpId="1"/>
      <p:bldP spid="23" grpId="2"/>
      <p:bldP spid="24" grpId="0"/>
      <p:bldP spid="24" grpId="1"/>
      <p:bldP spid="24" grpId="2"/>
      <p:bldP spid="25" grpId="0"/>
      <p:bldP spid="25" grpId="1"/>
      <p:bldP spid="25" grpId="2"/>
      <p:bldP spid="26" grpId="0"/>
      <p:bldP spid="27" grpId="0"/>
      <p:bldP spid="27" grpId="1"/>
      <p:bldP spid="28" grpId="0"/>
      <p:bldP spid="28" grpId="1"/>
      <p:bldP spid="29" grpId="0"/>
      <p:bldP spid="29" grpId="1"/>
      <p:bldP spid="34" grpId="0"/>
      <p:bldP spid="35" grpId="0"/>
      <p:bldP spid="36"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A5A4CE-80C5-6EB4-7BCF-35E81A01FFDC}"/>
              </a:ext>
            </a:extLst>
          </p:cNvPr>
          <p:cNvSpPr txBox="1"/>
          <p:nvPr/>
        </p:nvSpPr>
        <p:spPr>
          <a:xfrm>
            <a:off x="2540943" y="2104157"/>
            <a:ext cx="8741394" cy="2161163"/>
          </a:xfrm>
          <a:prstGeom prst="rect">
            <a:avLst/>
          </a:prstGeom>
          <a:noFill/>
        </p:spPr>
        <p:txBody>
          <a:bodyPr wrap="square" lIns="128583" tIns="64291" rIns="128583" bIns="64291" rtlCol="0">
            <a:spAutoFit/>
          </a:bodyPr>
          <a:lstStyle/>
          <a:p>
            <a:pPr algn="ctr"/>
            <a:r>
              <a:rPr lang="en-US" sz="4400" dirty="0" err="1">
                <a:solidFill>
                  <a:srgbClr val="00B050"/>
                </a:solidFill>
                <a:latin typeface="UTM Avo" panose="02040603050506020204" pitchFamily="18" charset="0"/>
                <a:cs typeface="#9Slide03 Cousine Bold" panose="02070709020205020404" pitchFamily="49" charset="0"/>
              </a:rPr>
              <a:t>Tiết</a:t>
            </a:r>
            <a:r>
              <a:rPr lang="en-US" sz="4400" dirty="0">
                <a:solidFill>
                  <a:srgbClr val="00B050"/>
                </a:solidFill>
                <a:latin typeface="UTM Avo" panose="02040603050506020204" pitchFamily="18" charset="0"/>
                <a:cs typeface="#9Slide03 Cousine Bold" panose="02070709020205020404" pitchFamily="49" charset="0"/>
              </a:rPr>
              <a:t> 3: </a:t>
            </a:r>
            <a:r>
              <a:rPr lang="en-US" sz="4400" dirty="0" err="1">
                <a:solidFill>
                  <a:srgbClr val="00B050"/>
                </a:solidFill>
                <a:latin typeface="UTM Avo" panose="02040603050506020204" pitchFamily="18" charset="0"/>
                <a:cs typeface="#9Slide03 Cousine Bold" panose="02070709020205020404" pitchFamily="49" charset="0"/>
              </a:rPr>
              <a:t>Luyện</a:t>
            </a:r>
            <a:r>
              <a:rPr lang="en-US" sz="4400" dirty="0">
                <a:solidFill>
                  <a:srgbClr val="00B050"/>
                </a:solidFill>
                <a:latin typeface="UTM Avo" panose="02040603050506020204" pitchFamily="18" charset="0"/>
                <a:cs typeface="#9Slide03 Cousine Bold" panose="02070709020205020404" pitchFamily="49" charset="0"/>
              </a:rPr>
              <a:t> </a:t>
            </a:r>
            <a:r>
              <a:rPr lang="en-US" sz="4400" dirty="0" err="1">
                <a:solidFill>
                  <a:srgbClr val="00B050"/>
                </a:solidFill>
                <a:latin typeface="UTM Avo" panose="02040603050506020204" pitchFamily="18" charset="0"/>
                <a:cs typeface="#9Slide03 Cousine Bold" panose="02070709020205020404" pitchFamily="49" charset="0"/>
              </a:rPr>
              <a:t>tập</a:t>
            </a:r>
            <a:r>
              <a:rPr lang="en-US" sz="4400" dirty="0">
                <a:solidFill>
                  <a:srgbClr val="00B050"/>
                </a:solidFill>
                <a:latin typeface="UTM Avo" panose="02040603050506020204" pitchFamily="18" charset="0"/>
                <a:cs typeface="#9Slide03 Cousine Bold" panose="02070709020205020404" pitchFamily="49" charset="0"/>
              </a:rPr>
              <a:t>: </a:t>
            </a:r>
            <a:r>
              <a:rPr lang="nl-NL" sz="4400" dirty="0">
                <a:solidFill>
                  <a:srgbClr val="00B050"/>
                </a:solidFill>
                <a:latin typeface="UTM Avo" panose="02040603050506020204" pitchFamily="18" charset="0"/>
                <a:cs typeface="#9Slide03 Cousine Bold" panose="02070709020205020404" pitchFamily="49" charset="0"/>
              </a:rPr>
              <a:t>Biện pháp so sánh; </a:t>
            </a:r>
          </a:p>
          <a:p>
            <a:pPr algn="ctr"/>
            <a:r>
              <a:rPr lang="nl-NL" sz="4400" dirty="0">
                <a:solidFill>
                  <a:srgbClr val="00B050"/>
                </a:solidFill>
                <a:latin typeface="UTM Avo" panose="02040603050506020204" pitchFamily="18" charset="0"/>
                <a:cs typeface="#9Slide03 Cousine Bold" panose="02070709020205020404" pitchFamily="49" charset="0"/>
              </a:rPr>
              <a:t>Đặt và trả lời câu hỏi ở đâu?</a:t>
            </a:r>
            <a:endParaRPr lang="en-US" sz="4400" dirty="0">
              <a:solidFill>
                <a:srgbClr val="00B050"/>
              </a:solidFill>
              <a:latin typeface="UTM Avo" panose="02040603050506020204" pitchFamily="18" charset="0"/>
              <a:cs typeface="#9Slide03 Cousine Bold" panose="02070709020205020404" pitchFamily="49" charset="0"/>
            </a:endParaRPr>
          </a:p>
          <a:p>
            <a:pPr algn="ctr"/>
            <a:endParaRPr lang="en-US" sz="4400" dirty="0">
              <a:solidFill>
                <a:srgbClr val="00B050"/>
              </a:solidFill>
              <a:latin typeface="UTM Avo" panose="02040603050506020204" pitchFamily="18" charset="0"/>
              <a:cs typeface="#9Slide03 Cousine Bold" panose="02070709020205020404" pitchFamily="49" charset="0"/>
            </a:endParaRPr>
          </a:p>
        </p:txBody>
      </p:sp>
      <p:pic>
        <p:nvPicPr>
          <p:cNvPr id="12"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839" y="406276"/>
            <a:ext cx="1458573" cy="145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0E660-BA51-6D51-3CFA-4B96AB362084}"/>
              </a:ext>
            </a:extLst>
          </p:cNvPr>
          <p:cNvSpPr txBox="1"/>
          <p:nvPr/>
        </p:nvSpPr>
        <p:spPr>
          <a:xfrm>
            <a:off x="1568835" y="1894979"/>
            <a:ext cx="9790185" cy="1484055"/>
          </a:xfrm>
          <a:prstGeom prst="rect">
            <a:avLst/>
          </a:prstGeom>
          <a:noFill/>
        </p:spPr>
        <p:txBody>
          <a:bodyPr wrap="square" lIns="128583" tIns="64291" rIns="128583" bIns="64291" rtlCol="0">
            <a:spAutoFit/>
          </a:bodyPr>
          <a:lstStyle/>
          <a:p>
            <a:pPr algn="ctr"/>
            <a:r>
              <a:rPr lang="en-US" sz="8800" b="1" dirty="0">
                <a:solidFill>
                  <a:srgbClr val="00B050"/>
                </a:solidFill>
                <a:latin typeface="UTM Cookies" panose="02040603050506020204" pitchFamily="18" charset="0"/>
              </a:rPr>
              <a:t>KHỞI ĐỘNG</a:t>
            </a:r>
          </a:p>
        </p:txBody>
      </p:sp>
    </p:spTree>
    <p:extLst>
      <p:ext uri="{BB962C8B-B14F-4D97-AF65-F5344CB8AC3E}">
        <p14:creationId xmlns:p14="http://schemas.microsoft.com/office/powerpoint/2010/main" val="2503646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713180" y="173632"/>
            <a:ext cx="9936831" cy="1089072"/>
            <a:chOff x="1889996" y="378898"/>
            <a:chExt cx="9272078" cy="774494"/>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420199"/>
              <a:ext cx="8550608" cy="671218"/>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a:p>
              <a:pPr marL="642882" lvl="1" indent="0" defTabSz="1285763" fontAlgn="auto">
                <a:spcBef>
                  <a:spcPts val="0"/>
                </a:spcBef>
                <a:spcAft>
                  <a:spcPts val="0"/>
                </a:spcAft>
              </a:pP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đoạn</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văn</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dưới</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đây</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và</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trả</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lời</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câu</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hỏi</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p>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6" y="378898"/>
              <a:ext cx="953784" cy="774494"/>
              <a:chOff x="4292117" y="769678"/>
              <a:chExt cx="644279" cy="523169"/>
            </a:xfrm>
          </p:grpSpPr>
          <p:sp>
            <p:nvSpPr>
              <p:cNvPr id="6" name="Oval 5">
                <a:extLst>
                  <a:ext uri="{FF2B5EF4-FFF2-40B4-BE49-F238E27FC236}">
                    <a16:creationId xmlns:a16="http://schemas.microsoft.com/office/drawing/2014/main" id="{F1D70973-92BB-710B-39C2-4B52960DCD0B}"/>
                  </a:ext>
                </a:extLst>
              </p:cNvPr>
              <p:cNvSpPr/>
              <p:nvPr/>
            </p:nvSpPr>
            <p:spPr>
              <a:xfrm>
                <a:off x="4292117" y="769678"/>
                <a:ext cx="644279" cy="52316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28788" y="833916"/>
                <a:ext cx="580690" cy="41028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3400" b="1" dirty="0">
                    <a:solidFill>
                      <a:srgbClr val="FFFF00"/>
                    </a:solidFill>
                    <a:latin typeface="UTM Avo" panose="02040603050506020204" pitchFamily="18" charset="0"/>
                    <a:ea typeface="AvantGarde" panose="00000400000000000000" pitchFamily="2" charset="0"/>
                    <a:cs typeface="AvantGarde" panose="00000400000000000000" pitchFamily="2" charset="0"/>
                  </a:rPr>
                  <a:t>1</a:t>
                </a:r>
              </a:p>
            </p:txBody>
          </p:sp>
        </p:grpSp>
      </p:grpSp>
      <p:sp>
        <p:nvSpPr>
          <p:cNvPr id="10" name="TextBox 9">
            <a:extLst>
              <a:ext uri="{FF2B5EF4-FFF2-40B4-BE49-F238E27FC236}">
                <a16:creationId xmlns:a16="http://schemas.microsoft.com/office/drawing/2014/main" id="{A2DEF114-CD87-581F-F5A3-B0326E3A7000}"/>
              </a:ext>
            </a:extLst>
          </p:cNvPr>
          <p:cNvSpPr txBox="1"/>
          <p:nvPr/>
        </p:nvSpPr>
        <p:spPr>
          <a:xfrm>
            <a:off x="961267" y="3211302"/>
            <a:ext cx="9113513"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a.</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Những sự vật nào được so sánh với nhau?</a:t>
            </a:r>
          </a:p>
        </p:txBody>
      </p:sp>
      <p:sp>
        <p:nvSpPr>
          <p:cNvPr id="11" name="TextBox 10">
            <a:extLst>
              <a:ext uri="{FF2B5EF4-FFF2-40B4-BE49-F238E27FC236}">
                <a16:creationId xmlns:a16="http://schemas.microsoft.com/office/drawing/2014/main" id="{A2DEF114-CD87-581F-F5A3-B0326E3A7000}"/>
              </a:ext>
            </a:extLst>
          </p:cNvPr>
          <p:cNvSpPr txBox="1"/>
          <p:nvPr/>
        </p:nvSpPr>
        <p:spPr>
          <a:xfrm>
            <a:off x="961269" y="3920092"/>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sp>
        <p:nvSpPr>
          <p:cNvPr id="12" name="TextBox 11">
            <a:extLst>
              <a:ext uri="{FF2B5EF4-FFF2-40B4-BE49-F238E27FC236}">
                <a16:creationId xmlns:a16="http://schemas.microsoft.com/office/drawing/2014/main" id="{A2DEF114-CD87-581F-F5A3-B0326E3A7000}"/>
              </a:ext>
            </a:extLst>
          </p:cNvPr>
          <p:cNvSpPr txBox="1"/>
          <p:nvPr/>
        </p:nvSpPr>
        <p:spPr>
          <a:xfrm>
            <a:off x="961267" y="4628882"/>
            <a:ext cx="11138738"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c.</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Theo em, câu văn chứa hình ảnh so sánh có gì hay?</a:t>
            </a:r>
          </a:p>
        </p:txBody>
      </p:sp>
      <p:sp>
        <p:nvSpPr>
          <p:cNvPr id="8" name="TextBox 7">
            <a:extLst>
              <a:ext uri="{FF2B5EF4-FFF2-40B4-BE49-F238E27FC236}">
                <a16:creationId xmlns:a16="http://schemas.microsoft.com/office/drawing/2014/main" id="{A2DEF114-CD87-581F-F5A3-B0326E3A7000}"/>
              </a:ext>
            </a:extLst>
          </p:cNvPr>
          <p:cNvSpPr txBox="1"/>
          <p:nvPr/>
        </p:nvSpPr>
        <p:spPr>
          <a:xfrm>
            <a:off x="353700" y="1262704"/>
            <a:ext cx="12151350" cy="1892826"/>
          </a:xfrm>
          <a:prstGeom prst="rect">
            <a:avLst/>
          </a:prstGeom>
          <a:noFill/>
        </p:spPr>
        <p:txBody>
          <a:bodyPr wrap="square" rtlCol="0">
            <a:spAutoFit/>
          </a:bodyPr>
          <a:lstStyle/>
          <a:p>
            <a:pPr defTabSz="1285763" fontAlgn="auto">
              <a:spcBef>
                <a:spcPts val="0"/>
              </a:spcBef>
              <a:spcAft>
                <a:spcPts val="0"/>
              </a:spcAft>
            </a:pP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Từ xa nhìn lại,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sừng sững như một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khổng lồ. 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là 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hồng tươi. 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là 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trong xanh.</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3" name="TextBox 12">
            <a:extLst>
              <a:ext uri="{FF2B5EF4-FFF2-40B4-BE49-F238E27FC236}">
                <a16:creationId xmlns:a16="http://schemas.microsoft.com/office/drawing/2014/main" id="{A2DEF114-CD87-581F-F5A3-B0326E3A7000}"/>
              </a:ext>
            </a:extLst>
          </p:cNvPr>
          <p:cNvSpPr txBox="1"/>
          <p:nvPr/>
        </p:nvSpPr>
        <p:spPr>
          <a:xfrm>
            <a:off x="4145237" y="1262704"/>
            <a:ext cx="2184666" cy="692496"/>
          </a:xfrm>
          <a:prstGeom prst="rect">
            <a:avLst/>
          </a:prstGeom>
          <a:noFill/>
        </p:spPr>
        <p:txBody>
          <a:bodyPr wrap="square" rtlCol="0">
            <a:spAutoFit/>
          </a:bodyPr>
          <a:lstStyle/>
          <a:p>
            <a:pPr algn="just" defTabSz="1285763" fontAlgn="auto">
              <a:spcBef>
                <a:spcPts val="0"/>
              </a:spcBef>
              <a:spcAft>
                <a:spcPts val="0"/>
              </a:spcAft>
            </a:pPr>
            <a:r>
              <a:rPr lang="vi-VN" sz="3900" dirty="0">
                <a:solidFill>
                  <a:srgbClr val="FF0000"/>
                </a:solidFill>
                <a:latin typeface="UTM Avo" panose="02040603050506020204" pitchFamily="18" charset="0"/>
                <a:ea typeface="AvantGarde" panose="00000400000000000000" charset="0"/>
                <a:cs typeface="AvantGarde" panose="00000400000000000000" charset="0"/>
              </a:rPr>
              <a:t>cây gạo</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4" name="TextBox 13">
            <a:extLst>
              <a:ext uri="{FF2B5EF4-FFF2-40B4-BE49-F238E27FC236}">
                <a16:creationId xmlns:a16="http://schemas.microsoft.com/office/drawing/2014/main" id="{A2DEF114-CD87-581F-F5A3-B0326E3A7000}"/>
              </a:ext>
            </a:extLst>
          </p:cNvPr>
          <p:cNvSpPr txBox="1"/>
          <p:nvPr/>
        </p:nvSpPr>
        <p:spPr>
          <a:xfrm>
            <a:off x="9770996" y="1262704"/>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tháp</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đèn</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5" name="TextBox 14">
            <a:extLst>
              <a:ext uri="{FF2B5EF4-FFF2-40B4-BE49-F238E27FC236}">
                <a16:creationId xmlns:a16="http://schemas.microsoft.com/office/drawing/2014/main" id="{A2DEF114-CD87-581F-F5A3-B0326E3A7000}"/>
              </a:ext>
            </a:extLst>
          </p:cNvPr>
          <p:cNvSpPr txBox="1"/>
          <p:nvPr/>
        </p:nvSpPr>
        <p:spPr>
          <a:xfrm>
            <a:off x="4707934" y="1866164"/>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bông</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hoa</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6" name="TextBox 15">
            <a:extLst>
              <a:ext uri="{FF2B5EF4-FFF2-40B4-BE49-F238E27FC236}">
                <a16:creationId xmlns:a16="http://schemas.microsoft.com/office/drawing/2014/main" id="{A2DEF114-CD87-581F-F5A3-B0326E3A7000}"/>
              </a:ext>
            </a:extLst>
          </p:cNvPr>
          <p:cNvSpPr txBox="1"/>
          <p:nvPr/>
        </p:nvSpPr>
        <p:spPr>
          <a:xfrm>
            <a:off x="9311103" y="1870452"/>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ngọn</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lửa</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7" name="TextBox 16">
            <a:extLst>
              <a:ext uri="{FF2B5EF4-FFF2-40B4-BE49-F238E27FC236}">
                <a16:creationId xmlns:a16="http://schemas.microsoft.com/office/drawing/2014/main" id="{A2DEF114-CD87-581F-F5A3-B0326E3A7000}"/>
              </a:ext>
            </a:extLst>
          </p:cNvPr>
          <p:cNvSpPr txBox="1"/>
          <p:nvPr/>
        </p:nvSpPr>
        <p:spPr>
          <a:xfrm>
            <a:off x="3695321" y="2464197"/>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búp</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nõn</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8" name="TextBox 17">
            <a:extLst>
              <a:ext uri="{FF2B5EF4-FFF2-40B4-BE49-F238E27FC236}">
                <a16:creationId xmlns:a16="http://schemas.microsoft.com/office/drawing/2014/main" id="{A2DEF114-CD87-581F-F5A3-B0326E3A7000}"/>
              </a:ext>
            </a:extLst>
          </p:cNvPr>
          <p:cNvSpPr txBox="1"/>
          <p:nvPr/>
        </p:nvSpPr>
        <p:spPr>
          <a:xfrm>
            <a:off x="8150816" y="2446751"/>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ánh</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nến</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Tree>
    <p:extLst>
      <p:ext uri="{BB962C8B-B14F-4D97-AF65-F5344CB8AC3E}">
        <p14:creationId xmlns:p14="http://schemas.microsoft.com/office/powerpoint/2010/main" val="3419367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1" nodeType="withEffect">
                                  <p:stCondLst>
                                    <p:cond delay="25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1" nodeType="clickEffect">
                                  <p:stCondLst>
                                    <p:cond delay="0"/>
                                  </p:stCondLst>
                                  <p:iterate type="lt">
                                    <p:tmAbs val="25"/>
                                  </p:iterate>
                                  <p:childTnLst>
                                    <p:set>
                                      <p:cBhvr override="childStyle">
                                        <p:cTn id="14" dur="indefinite"/>
                                        <p:tgtEl>
                                          <p:spTgt spid="13"/>
                                        </p:tgtEl>
                                        <p:attrNameLst>
                                          <p:attrName>style.fontWeight</p:attrName>
                                        </p:attrNameLst>
                                      </p:cBhvr>
                                      <p:to>
                                        <p:strVal val="bold"/>
                                      </p:to>
                                    </p:set>
                                  </p:childTnLst>
                                </p:cTn>
                              </p:par>
                              <p:par>
                                <p:cTn id="15" presetID="3" presetClass="emph" presetSubtype="2" fill="hold" grpId="2" nodeType="withEffect">
                                  <p:stCondLst>
                                    <p:cond delay="0"/>
                                  </p:stCondLst>
                                  <p:iterate type="lt">
                                    <p:tmPct val="0"/>
                                  </p:iterate>
                                  <p:childTnLst>
                                    <p:animClr clrSpc="rgb" dir="cw">
                                      <p:cBhvr override="childStyle">
                                        <p:cTn id="16" dur="2000" fill="hold"/>
                                        <p:tgtEl>
                                          <p:spTgt spid="13"/>
                                        </p:tgtEl>
                                        <p:attrNameLst>
                                          <p:attrName>style.color</p:attrName>
                                        </p:attrNameLst>
                                      </p:cBhvr>
                                      <p:to>
                                        <a:srgbClr val="4EC945"/>
                                      </p:to>
                                    </p:animClr>
                                  </p:childTnLst>
                                </p:cTn>
                              </p:par>
                              <p:par>
                                <p:cTn id="17" presetID="15" presetClass="emph" presetSubtype="0" grpId="1" nodeType="withEffect">
                                  <p:stCondLst>
                                    <p:cond delay="0"/>
                                  </p:stCondLst>
                                  <p:iterate type="lt">
                                    <p:tmAbs val="25"/>
                                  </p:iterate>
                                  <p:childTnLst>
                                    <p:set>
                                      <p:cBhvr override="childStyle">
                                        <p:cTn id="18" dur="indefinite"/>
                                        <p:tgtEl>
                                          <p:spTgt spid="14"/>
                                        </p:tgtEl>
                                        <p:attrNameLst>
                                          <p:attrName>style.fontWeight</p:attrName>
                                        </p:attrNameLst>
                                      </p:cBhvr>
                                      <p:to>
                                        <p:strVal val="bold"/>
                                      </p:to>
                                    </p:set>
                                  </p:childTnLst>
                                </p:cTn>
                              </p:par>
                              <p:par>
                                <p:cTn id="19" presetID="3" presetClass="emph" presetSubtype="2" fill="hold" grpId="2" nodeType="withEffect">
                                  <p:stCondLst>
                                    <p:cond delay="0"/>
                                  </p:stCondLst>
                                  <p:iterate type="lt">
                                    <p:tmPct val="0"/>
                                  </p:iterate>
                                  <p:childTnLst>
                                    <p:animClr clrSpc="rgb" dir="cw">
                                      <p:cBhvr override="childStyle">
                                        <p:cTn id="20" dur="2000" fill="hold"/>
                                        <p:tgtEl>
                                          <p:spTgt spid="14"/>
                                        </p:tgtEl>
                                        <p:attrNameLst>
                                          <p:attrName>style.color</p:attrName>
                                        </p:attrNameLst>
                                      </p:cBhvr>
                                      <p:to>
                                        <a:srgbClr val="4EC945"/>
                                      </p:to>
                                    </p:animClr>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1" nodeType="clickEffect">
                                  <p:stCondLst>
                                    <p:cond delay="0"/>
                                  </p:stCondLst>
                                  <p:iterate type="lt">
                                    <p:tmAbs val="25"/>
                                  </p:iterate>
                                  <p:childTnLst>
                                    <p:set>
                                      <p:cBhvr override="childStyle">
                                        <p:cTn id="24" dur="indefinite"/>
                                        <p:tgtEl>
                                          <p:spTgt spid="15"/>
                                        </p:tgtEl>
                                        <p:attrNameLst>
                                          <p:attrName>style.fontWeight</p:attrName>
                                        </p:attrNameLst>
                                      </p:cBhvr>
                                      <p:to>
                                        <p:strVal val="bold"/>
                                      </p:to>
                                    </p:set>
                                  </p:childTnLst>
                                </p:cTn>
                              </p:par>
                              <p:par>
                                <p:cTn id="25" presetID="3" presetClass="emph" presetSubtype="2" fill="hold" grpId="2" nodeType="withEffect">
                                  <p:stCondLst>
                                    <p:cond delay="0"/>
                                  </p:stCondLst>
                                  <p:iterate type="lt">
                                    <p:tmPct val="0"/>
                                  </p:iterate>
                                  <p:childTnLst>
                                    <p:animClr clrSpc="rgb" dir="cw">
                                      <p:cBhvr override="childStyle">
                                        <p:cTn id="26" dur="2000" fill="hold"/>
                                        <p:tgtEl>
                                          <p:spTgt spid="15"/>
                                        </p:tgtEl>
                                        <p:attrNameLst>
                                          <p:attrName>style.color</p:attrName>
                                        </p:attrNameLst>
                                      </p:cBhvr>
                                      <p:to>
                                        <a:srgbClr val="D054B5"/>
                                      </p:to>
                                    </p:animClr>
                                  </p:childTnLst>
                                </p:cTn>
                              </p:par>
                              <p:par>
                                <p:cTn id="27" presetID="15" presetClass="emph" presetSubtype="0" grpId="1" nodeType="withEffect">
                                  <p:stCondLst>
                                    <p:cond delay="0"/>
                                  </p:stCondLst>
                                  <p:iterate type="lt">
                                    <p:tmAbs val="25"/>
                                  </p:iterate>
                                  <p:childTnLst>
                                    <p:set>
                                      <p:cBhvr override="childStyle">
                                        <p:cTn id="28" dur="indefinite"/>
                                        <p:tgtEl>
                                          <p:spTgt spid="16"/>
                                        </p:tgtEl>
                                        <p:attrNameLst>
                                          <p:attrName>style.fontWeight</p:attrName>
                                        </p:attrNameLst>
                                      </p:cBhvr>
                                      <p:to>
                                        <p:strVal val="bold"/>
                                      </p:to>
                                    </p:set>
                                  </p:childTnLst>
                                </p:cTn>
                              </p:par>
                              <p:par>
                                <p:cTn id="29" presetID="3" presetClass="emph" presetSubtype="2" fill="hold" grpId="2" nodeType="withEffect">
                                  <p:stCondLst>
                                    <p:cond delay="0"/>
                                  </p:stCondLst>
                                  <p:iterate type="lt">
                                    <p:tmPct val="0"/>
                                  </p:iterate>
                                  <p:childTnLst>
                                    <p:animClr clrSpc="rgb" dir="cw">
                                      <p:cBhvr override="childStyle">
                                        <p:cTn id="30" dur="2000" fill="hold"/>
                                        <p:tgtEl>
                                          <p:spTgt spid="16"/>
                                        </p:tgtEl>
                                        <p:attrNameLst>
                                          <p:attrName>style.color</p:attrName>
                                        </p:attrNameLst>
                                      </p:cBhvr>
                                      <p:to>
                                        <a:srgbClr val="D054B5"/>
                                      </p:to>
                                    </p:animClr>
                                  </p:childTnLst>
                                </p:cTn>
                              </p:par>
                            </p:childTnLst>
                          </p:cTn>
                        </p:par>
                      </p:childTnLst>
                    </p:cTn>
                  </p:par>
                  <p:par>
                    <p:cTn id="31" fill="hold">
                      <p:stCondLst>
                        <p:cond delay="indefinite"/>
                      </p:stCondLst>
                      <p:childTnLst>
                        <p:par>
                          <p:cTn id="32" fill="hold">
                            <p:stCondLst>
                              <p:cond delay="0"/>
                            </p:stCondLst>
                            <p:childTnLst>
                              <p:par>
                                <p:cTn id="33" presetID="15" presetClass="emph" presetSubtype="0" grpId="1" nodeType="clickEffect">
                                  <p:stCondLst>
                                    <p:cond delay="0"/>
                                  </p:stCondLst>
                                  <p:iterate type="lt">
                                    <p:tmAbs val="25"/>
                                  </p:iterate>
                                  <p:childTnLst>
                                    <p:set>
                                      <p:cBhvr override="childStyle">
                                        <p:cTn id="34" dur="indefinite"/>
                                        <p:tgtEl>
                                          <p:spTgt spid="17"/>
                                        </p:tgtEl>
                                        <p:attrNameLst>
                                          <p:attrName>style.fontWeight</p:attrName>
                                        </p:attrNameLst>
                                      </p:cBhvr>
                                      <p:to>
                                        <p:strVal val="bold"/>
                                      </p:to>
                                    </p:set>
                                  </p:childTnLst>
                                </p:cTn>
                              </p:par>
                              <p:par>
                                <p:cTn id="35" presetID="3" presetClass="emph" presetSubtype="2" fill="hold" grpId="2" nodeType="withEffect">
                                  <p:stCondLst>
                                    <p:cond delay="0"/>
                                  </p:stCondLst>
                                  <p:iterate type="lt">
                                    <p:tmPct val="0"/>
                                  </p:iterate>
                                  <p:childTnLst>
                                    <p:animClr clrSpc="rgb" dir="cw">
                                      <p:cBhvr override="childStyle">
                                        <p:cTn id="36" dur="2000" fill="hold"/>
                                        <p:tgtEl>
                                          <p:spTgt spid="17"/>
                                        </p:tgtEl>
                                        <p:attrNameLst>
                                          <p:attrName>style.color</p:attrName>
                                        </p:attrNameLst>
                                      </p:cBhvr>
                                      <p:to>
                                        <a:srgbClr val="4514FA"/>
                                      </p:to>
                                    </p:animClr>
                                  </p:childTnLst>
                                </p:cTn>
                              </p:par>
                              <p:par>
                                <p:cTn id="37" presetID="15" presetClass="emph" presetSubtype="0" grpId="1" nodeType="withEffect">
                                  <p:stCondLst>
                                    <p:cond delay="0"/>
                                  </p:stCondLst>
                                  <p:iterate type="lt">
                                    <p:tmAbs val="25"/>
                                  </p:iterate>
                                  <p:childTnLst>
                                    <p:set>
                                      <p:cBhvr override="childStyle">
                                        <p:cTn id="38" dur="indefinite"/>
                                        <p:tgtEl>
                                          <p:spTgt spid="18"/>
                                        </p:tgtEl>
                                        <p:attrNameLst>
                                          <p:attrName>style.fontWeight</p:attrName>
                                        </p:attrNameLst>
                                      </p:cBhvr>
                                      <p:to>
                                        <p:strVal val="bold"/>
                                      </p:to>
                                    </p:set>
                                  </p:childTnLst>
                                </p:cTn>
                              </p:par>
                              <p:par>
                                <p:cTn id="39" presetID="3" presetClass="emph" presetSubtype="2" fill="hold" grpId="2" nodeType="withEffect">
                                  <p:stCondLst>
                                    <p:cond delay="0"/>
                                  </p:stCondLst>
                                  <p:iterate type="lt">
                                    <p:tmPct val="0"/>
                                  </p:iterate>
                                  <p:childTnLst>
                                    <p:animClr clrSpc="rgb" dir="cw">
                                      <p:cBhvr override="childStyle">
                                        <p:cTn id="40" dur="2000" fill="hold"/>
                                        <p:tgtEl>
                                          <p:spTgt spid="18"/>
                                        </p:tgtEl>
                                        <p:attrNameLst>
                                          <p:attrName>style.color</p:attrName>
                                        </p:attrNameLst>
                                      </p:cBhvr>
                                      <p:to>
                                        <a:srgbClr val="4514FA"/>
                                      </p:to>
                                    </p:animClr>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42" presetClass="entr" presetSubtype="0" fill="hold" grpId="2"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64" presetClass="path" presetSubtype="0" accel="50000" decel="50000" fill="hold" grpId="3" nodeType="withEffect">
                                  <p:stCondLst>
                                    <p:cond delay="0"/>
                                  </p:stCondLst>
                                  <p:childTnLst>
                                    <p:animMotion origin="layout" path="M 5.48284E-7 -4.60053E-6 L 5.48284E-7 -0.09284 " pathEditMode="relative" rAng="0" ptsTypes="AA">
                                      <p:cBhvr>
                                        <p:cTn id="52" dur="2000" fill="hold"/>
                                        <p:tgtEl>
                                          <p:spTgt spid="11"/>
                                        </p:tgtEl>
                                        <p:attrNameLst>
                                          <p:attrName>ppt_x</p:attrName>
                                          <p:attrName>ppt_y</p:attrName>
                                        </p:attrNameLst>
                                      </p:cBhvr>
                                      <p:rCtr x="0"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1" grpId="2"/>
      <p:bldP spid="11" grpId="3"/>
      <p:bldP spid="12" grpId="1"/>
      <p:bldP spid="13" grpId="1"/>
      <p:bldP spid="13" grpId="2"/>
      <p:bldP spid="14" grpId="1"/>
      <p:bldP spid="14" grpId="2"/>
      <p:bldP spid="15" grpId="1"/>
      <p:bldP spid="15" grpId="2"/>
      <p:bldP spid="16" grpId="1"/>
      <p:bldP spid="16" grpId="2"/>
      <p:bldP spid="17" grpId="1"/>
      <p:bldP spid="17" grpId="2"/>
      <p:bldP spid="18" grpId="1"/>
      <p:bldP spid="1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EF114-CD87-581F-F5A3-B0326E3A7000}"/>
              </a:ext>
            </a:extLst>
          </p:cNvPr>
          <p:cNvSpPr txBox="1"/>
          <p:nvPr/>
        </p:nvSpPr>
        <p:spPr>
          <a:xfrm>
            <a:off x="2252911" y="5332442"/>
            <a:ext cx="2184666" cy="707886"/>
          </a:xfrm>
          <a:prstGeom prst="rect">
            <a:avLst/>
          </a:prstGeom>
          <a:noFill/>
        </p:spPr>
        <p:txBody>
          <a:bodyPr wrap="square" rtlCol="0">
            <a:spAutoFit/>
          </a:bodyPr>
          <a:lstStyle/>
          <a:p>
            <a:pPr algn="ctr" defTabSz="1285763" fontAlgn="auto">
              <a:spcBef>
                <a:spcPts val="0"/>
              </a:spcBef>
              <a:spcAft>
                <a:spcPts val="0"/>
              </a:spcAft>
            </a:pPr>
            <a:r>
              <a:rPr lang="vi-VN" sz="4000" b="1" dirty="0">
                <a:solidFill>
                  <a:srgbClr val="FF0000"/>
                </a:solidFill>
                <a:latin typeface="UTM Avo" panose="02040603050506020204" pitchFamily="18" charset="0"/>
                <a:ea typeface="AvantGarde" panose="00000400000000000000" charset="0"/>
                <a:cs typeface="AvantGarde" panose="00000400000000000000" charset="0"/>
              </a:rPr>
              <a:t>cây gạo</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4" name="TextBox 3">
            <a:extLst>
              <a:ext uri="{FF2B5EF4-FFF2-40B4-BE49-F238E27FC236}">
                <a16:creationId xmlns:a16="http://schemas.microsoft.com/office/drawing/2014/main" id="{A2DEF114-CD87-581F-F5A3-B0326E3A7000}"/>
              </a:ext>
            </a:extLst>
          </p:cNvPr>
          <p:cNvSpPr txBox="1"/>
          <p:nvPr/>
        </p:nvSpPr>
        <p:spPr>
          <a:xfrm>
            <a:off x="8397382" y="5332442"/>
            <a:ext cx="2184666" cy="707886"/>
          </a:xfrm>
          <a:prstGeom prst="rect">
            <a:avLst/>
          </a:prstGeom>
          <a:noFill/>
        </p:spPr>
        <p:txBody>
          <a:bodyPr wrap="square" rtlCol="0">
            <a:spAutoFit/>
          </a:bodyPr>
          <a:lstStyle/>
          <a:p>
            <a:pPr algn="just" defTabSz="1285763" fontAlgn="auto">
              <a:spcBef>
                <a:spcPts val="0"/>
              </a:spcBef>
              <a:spcAft>
                <a:spcPts val="0"/>
              </a:spcAft>
            </a:pP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tháp</a:t>
            </a:r>
            <a:r>
              <a:rPr lang="en-US" sz="4000" b="1" dirty="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đèn</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455" y="1024037"/>
            <a:ext cx="4464496" cy="4078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000" y="1024037"/>
            <a:ext cx="4392488" cy="4092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A2DEF114-CD87-581F-F5A3-B0326E3A7000}"/>
              </a:ext>
            </a:extLst>
          </p:cNvPr>
          <p:cNvSpPr txBox="1"/>
          <p:nvPr/>
        </p:nvSpPr>
        <p:spPr>
          <a:xfrm>
            <a:off x="3189014" y="6064597"/>
            <a:ext cx="6192689" cy="735738"/>
          </a:xfrm>
          <a:prstGeom prst="rect">
            <a:avLst/>
          </a:prstGeom>
          <a:noFill/>
        </p:spPr>
        <p:txBody>
          <a:bodyPr wrap="square" lIns="128576" tIns="64287" rIns="128576" bIns="64287" rtlCol="0">
            <a:spAutoFit/>
          </a:bodyPr>
          <a:lstStyle/>
          <a:p>
            <a:pPr algn="ctr" defTabSz="1285763" fontAlgn="auto">
              <a:spcBef>
                <a:spcPts val="0"/>
              </a:spcBef>
              <a:spcAft>
                <a:spcPts val="0"/>
              </a:spcAft>
            </a:pPr>
            <a:r>
              <a:rPr lang="en-US" sz="3900" dirty="0" err="1">
                <a:solidFill>
                  <a:prstClr val="black"/>
                </a:solidFill>
                <a:latin typeface="UTM Avo" panose="02040603050506020204" pitchFamily="18" charset="0"/>
                <a:ea typeface="AvantGarde" panose="00000400000000000000" charset="0"/>
                <a:cs typeface="AvantGarde" panose="00000400000000000000" charset="0"/>
              </a:rPr>
              <a:t>Giống</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nhau</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về</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hình</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dạng</a:t>
            </a:r>
            <a:endParaRPr lang="vi-VN" sz="39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9" name="TextBox 8">
            <a:extLst>
              <a:ext uri="{FF2B5EF4-FFF2-40B4-BE49-F238E27FC236}">
                <a16:creationId xmlns:a16="http://schemas.microsoft.com/office/drawing/2014/main" id="{A2DEF114-CD87-581F-F5A3-B0326E3A7000}"/>
              </a:ext>
            </a:extLst>
          </p:cNvPr>
          <p:cNvSpPr txBox="1"/>
          <p:nvPr/>
        </p:nvSpPr>
        <p:spPr>
          <a:xfrm>
            <a:off x="1964879" y="72275"/>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spTree>
    <p:extLst>
      <p:ext uri="{BB962C8B-B14F-4D97-AF65-F5344CB8AC3E}">
        <p14:creationId xmlns:p14="http://schemas.microsoft.com/office/powerpoint/2010/main" val="40359972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ircle(in)">
                                      <p:cBhvr>
                                        <p:cTn id="14" dur="2000"/>
                                        <p:tgtEl>
                                          <p:spTgt spid="1028"/>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in)">
                                      <p:cBhvr>
                                        <p:cTn id="23" dur="2000"/>
                                        <p:tgtEl>
                                          <p:spTgt spid="1026"/>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EF114-CD87-581F-F5A3-B0326E3A7000}"/>
              </a:ext>
            </a:extLst>
          </p:cNvPr>
          <p:cNvSpPr txBox="1"/>
          <p:nvPr/>
        </p:nvSpPr>
        <p:spPr>
          <a:xfrm>
            <a:off x="2252911" y="5332442"/>
            <a:ext cx="2184666" cy="707886"/>
          </a:xfrm>
          <a:prstGeom prst="rect">
            <a:avLst/>
          </a:prstGeom>
          <a:noFill/>
        </p:spPr>
        <p:txBody>
          <a:bodyPr wrap="square" rtlCol="0">
            <a:spAutoFit/>
          </a:bodyPr>
          <a:lstStyle/>
          <a:p>
            <a:pPr algn="ctr" defTabSz="1285763" fontAlgn="auto">
              <a:spcBef>
                <a:spcPts val="0"/>
              </a:spcBef>
              <a:spcAft>
                <a:spcPts val="0"/>
              </a:spcAft>
            </a:pP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bông</a:t>
            </a:r>
            <a:r>
              <a:rPr lang="en-US" sz="4000" b="1" dirty="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hoa</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4" name="TextBox 3">
            <a:extLst>
              <a:ext uri="{FF2B5EF4-FFF2-40B4-BE49-F238E27FC236}">
                <a16:creationId xmlns:a16="http://schemas.microsoft.com/office/drawing/2014/main" id="{A2DEF114-CD87-581F-F5A3-B0326E3A7000}"/>
              </a:ext>
            </a:extLst>
          </p:cNvPr>
          <p:cNvSpPr txBox="1"/>
          <p:nvPr/>
        </p:nvSpPr>
        <p:spPr>
          <a:xfrm>
            <a:off x="8397382" y="5332442"/>
            <a:ext cx="2184666" cy="707886"/>
          </a:xfrm>
          <a:prstGeom prst="rect">
            <a:avLst/>
          </a:prstGeom>
          <a:noFill/>
        </p:spPr>
        <p:txBody>
          <a:bodyPr wrap="square" rtlCol="0">
            <a:spAutoFit/>
          </a:bodyPr>
          <a:lstStyle/>
          <a:p>
            <a:pPr algn="just" defTabSz="1285763" fontAlgn="auto">
              <a:spcBef>
                <a:spcPts val="0"/>
              </a:spcBef>
              <a:spcAft>
                <a:spcPts val="0"/>
              </a:spcAft>
            </a:pP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ngọn</a:t>
            </a:r>
            <a:r>
              <a:rPr lang="en-US" sz="4000" b="1" dirty="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lửa</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8" name="TextBox 7">
            <a:extLst>
              <a:ext uri="{FF2B5EF4-FFF2-40B4-BE49-F238E27FC236}">
                <a16:creationId xmlns:a16="http://schemas.microsoft.com/office/drawing/2014/main" id="{A2DEF114-CD87-581F-F5A3-B0326E3A7000}"/>
              </a:ext>
            </a:extLst>
          </p:cNvPr>
          <p:cNvSpPr txBox="1"/>
          <p:nvPr/>
        </p:nvSpPr>
        <p:spPr>
          <a:xfrm>
            <a:off x="3189014" y="6064597"/>
            <a:ext cx="6192689" cy="735738"/>
          </a:xfrm>
          <a:prstGeom prst="rect">
            <a:avLst/>
          </a:prstGeom>
          <a:noFill/>
        </p:spPr>
        <p:txBody>
          <a:bodyPr wrap="square" lIns="128576" tIns="64287" rIns="128576" bIns="64287" rtlCol="0">
            <a:spAutoFit/>
          </a:bodyPr>
          <a:lstStyle/>
          <a:p>
            <a:pPr algn="ctr" defTabSz="1285763" fontAlgn="auto">
              <a:spcBef>
                <a:spcPts val="0"/>
              </a:spcBef>
              <a:spcAft>
                <a:spcPts val="0"/>
              </a:spcAft>
            </a:pPr>
            <a:r>
              <a:rPr lang="en-US" sz="3900" dirty="0" err="1">
                <a:solidFill>
                  <a:prstClr val="black"/>
                </a:solidFill>
                <a:latin typeface="UTM Avo" panose="02040603050506020204" pitchFamily="18" charset="0"/>
                <a:ea typeface="AvantGarde" panose="00000400000000000000" charset="0"/>
                <a:cs typeface="AvantGarde" panose="00000400000000000000" charset="0"/>
              </a:rPr>
              <a:t>Giống</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nhau</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về</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màu</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sắc</a:t>
            </a:r>
            <a:endParaRPr lang="vi-VN" sz="39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9" name="TextBox 8">
            <a:extLst>
              <a:ext uri="{FF2B5EF4-FFF2-40B4-BE49-F238E27FC236}">
                <a16:creationId xmlns:a16="http://schemas.microsoft.com/office/drawing/2014/main" id="{A2DEF114-CD87-581F-F5A3-B0326E3A7000}"/>
              </a:ext>
            </a:extLst>
          </p:cNvPr>
          <p:cNvSpPr txBox="1"/>
          <p:nvPr/>
        </p:nvSpPr>
        <p:spPr>
          <a:xfrm>
            <a:off x="1964879" y="72275"/>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807" y="1096045"/>
            <a:ext cx="4392488" cy="409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71" y="1082583"/>
            <a:ext cx="4392488" cy="410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609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ircle(in)">
                                      <p:cBhvr>
                                        <p:cTn id="17" dur="2000"/>
                                        <p:tgtEl>
                                          <p:spTgt spid="205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EF114-CD87-581F-F5A3-B0326E3A7000}"/>
              </a:ext>
            </a:extLst>
          </p:cNvPr>
          <p:cNvSpPr txBox="1"/>
          <p:nvPr/>
        </p:nvSpPr>
        <p:spPr>
          <a:xfrm>
            <a:off x="2252911" y="5195158"/>
            <a:ext cx="2184666" cy="707886"/>
          </a:xfrm>
          <a:prstGeom prst="rect">
            <a:avLst/>
          </a:prstGeom>
          <a:noFill/>
        </p:spPr>
        <p:txBody>
          <a:bodyPr wrap="square" rtlCol="0">
            <a:spAutoFit/>
          </a:bodyPr>
          <a:lstStyle/>
          <a:p>
            <a:pPr algn="ctr" defTabSz="1285763" fontAlgn="auto">
              <a:spcBef>
                <a:spcPts val="0"/>
              </a:spcBef>
              <a:spcAft>
                <a:spcPts val="0"/>
              </a:spcAft>
            </a:pP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búp</a:t>
            </a:r>
            <a:r>
              <a:rPr lang="en-US" sz="4000" b="1" dirty="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nõn</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3" name="TextBox 2">
            <a:extLst>
              <a:ext uri="{FF2B5EF4-FFF2-40B4-BE49-F238E27FC236}">
                <a16:creationId xmlns:a16="http://schemas.microsoft.com/office/drawing/2014/main" id="{A2DEF114-CD87-581F-F5A3-B0326E3A7000}"/>
              </a:ext>
            </a:extLst>
          </p:cNvPr>
          <p:cNvSpPr txBox="1"/>
          <p:nvPr/>
        </p:nvSpPr>
        <p:spPr>
          <a:xfrm>
            <a:off x="8157567" y="5195158"/>
            <a:ext cx="2184666" cy="707886"/>
          </a:xfrm>
          <a:prstGeom prst="rect">
            <a:avLst/>
          </a:prstGeom>
          <a:noFill/>
        </p:spPr>
        <p:txBody>
          <a:bodyPr wrap="square" rtlCol="0">
            <a:spAutoFit/>
          </a:bodyPr>
          <a:lstStyle/>
          <a:p>
            <a:pPr algn="just" defTabSz="1285763" fontAlgn="auto">
              <a:spcBef>
                <a:spcPts val="0"/>
              </a:spcBef>
              <a:spcAft>
                <a:spcPts val="0"/>
              </a:spcAft>
            </a:pP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ánh</a:t>
            </a:r>
            <a:r>
              <a:rPr lang="en-US" sz="4000" b="1" dirty="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nến</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4" name="TextBox 3">
            <a:extLst>
              <a:ext uri="{FF2B5EF4-FFF2-40B4-BE49-F238E27FC236}">
                <a16:creationId xmlns:a16="http://schemas.microsoft.com/office/drawing/2014/main" id="{A2DEF114-CD87-581F-F5A3-B0326E3A7000}"/>
              </a:ext>
            </a:extLst>
          </p:cNvPr>
          <p:cNvSpPr txBox="1"/>
          <p:nvPr/>
        </p:nvSpPr>
        <p:spPr>
          <a:xfrm>
            <a:off x="3189014" y="5814559"/>
            <a:ext cx="6192689" cy="1330158"/>
          </a:xfrm>
          <a:prstGeom prst="rect">
            <a:avLst/>
          </a:prstGeom>
          <a:noFill/>
        </p:spPr>
        <p:txBody>
          <a:bodyPr wrap="square" lIns="128576" tIns="64287" rIns="128576" bIns="64287" rtlCol="0">
            <a:spAutoFit/>
          </a:bodyPr>
          <a:lstStyle/>
          <a:p>
            <a:pPr algn="ctr" defTabSz="1285763" fontAlgn="auto">
              <a:spcBef>
                <a:spcPts val="0"/>
              </a:spcBef>
              <a:spcAft>
                <a:spcPts val="0"/>
              </a:spcAft>
            </a:pPr>
            <a:r>
              <a:rPr lang="en-US" sz="3900" dirty="0" err="1">
                <a:solidFill>
                  <a:prstClr val="black"/>
                </a:solidFill>
                <a:latin typeface="UTM Avo" panose="02040603050506020204" pitchFamily="18" charset="0"/>
                <a:ea typeface="AvantGarde" panose="00000400000000000000" charset="0"/>
                <a:cs typeface="AvantGarde" panose="00000400000000000000" charset="0"/>
              </a:rPr>
              <a:t>Giống</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nhau</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về</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cả</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p>
          <a:p>
            <a:pPr algn="ctr" defTabSz="1285763" fontAlgn="auto">
              <a:spcBef>
                <a:spcPts val="0"/>
              </a:spcBef>
              <a:spcAft>
                <a:spcPts val="0"/>
              </a:spcAft>
            </a:pPr>
            <a:r>
              <a:rPr lang="en-US" sz="3900" dirty="0" err="1">
                <a:solidFill>
                  <a:prstClr val="black"/>
                </a:solidFill>
                <a:latin typeface="UTM Avo" panose="02040603050506020204" pitchFamily="18" charset="0"/>
                <a:ea typeface="AvantGarde" panose="00000400000000000000" charset="0"/>
                <a:cs typeface="AvantGarde" panose="00000400000000000000" charset="0"/>
              </a:rPr>
              <a:t>hình</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dạng</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và</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màu</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a:solidFill>
                  <a:prstClr val="black"/>
                </a:solidFill>
                <a:latin typeface="UTM Avo" panose="02040603050506020204" pitchFamily="18" charset="0"/>
                <a:ea typeface="AvantGarde" panose="00000400000000000000" charset="0"/>
                <a:cs typeface="AvantGarde" panose="00000400000000000000" charset="0"/>
              </a:rPr>
              <a:t>sắc</a:t>
            </a:r>
            <a:endParaRPr lang="vi-VN" sz="39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5" name="TextBox 4">
            <a:extLst>
              <a:ext uri="{FF2B5EF4-FFF2-40B4-BE49-F238E27FC236}">
                <a16:creationId xmlns:a16="http://schemas.microsoft.com/office/drawing/2014/main" id="{A2DEF114-CD87-581F-F5A3-B0326E3A7000}"/>
              </a:ext>
            </a:extLst>
          </p:cNvPr>
          <p:cNvSpPr txBox="1"/>
          <p:nvPr/>
        </p:nvSpPr>
        <p:spPr>
          <a:xfrm>
            <a:off x="1964879" y="15925"/>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640" y="952029"/>
            <a:ext cx="4464496" cy="41058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7070" r="30547"/>
          <a:stretch/>
        </p:blipFill>
        <p:spPr bwMode="auto">
          <a:xfrm>
            <a:off x="981193" y="952029"/>
            <a:ext cx="4248472" cy="4105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109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EF114-CD87-581F-F5A3-B0326E3A7000}"/>
              </a:ext>
            </a:extLst>
          </p:cNvPr>
          <p:cNvSpPr txBox="1"/>
          <p:nvPr/>
        </p:nvSpPr>
        <p:spPr>
          <a:xfrm>
            <a:off x="1100783" y="736005"/>
            <a:ext cx="11138738"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c.</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Theo em, câu văn chứa hình ảnh so sánh có gì hay?</a:t>
            </a:r>
          </a:p>
        </p:txBody>
      </p:sp>
      <p:sp>
        <p:nvSpPr>
          <p:cNvPr id="3" name="Pentagon 2"/>
          <p:cNvSpPr/>
          <p:nvPr/>
        </p:nvSpPr>
        <p:spPr>
          <a:xfrm>
            <a:off x="1964879" y="2032149"/>
            <a:ext cx="8928992" cy="2939266"/>
          </a:xfrm>
          <a:prstGeom prst="homePlate">
            <a:avLst>
              <a:gd name="adj" fmla="val 50987"/>
            </a:avLst>
          </a:prstGeom>
          <a:solidFill>
            <a:schemeClr val="accent3">
              <a:lumMod val="75000"/>
            </a:scheme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endParaRPr lang="nl-NL" sz="1400" i="1" dirty="0">
              <a:solidFill>
                <a:schemeClr val="bg1"/>
              </a:solidFill>
            </a:endParaRPr>
          </a:p>
          <a:p>
            <a:pPr algn="ctr"/>
            <a:endParaRPr lang="nl-NL" sz="3200" i="1" dirty="0">
              <a:solidFill>
                <a:schemeClr val="bg1"/>
              </a:solidFill>
            </a:endParaRPr>
          </a:p>
          <a:p>
            <a:pPr algn="ctr"/>
            <a:r>
              <a:rPr lang="nl-NL" sz="3200" i="1" dirty="0">
                <a:solidFill>
                  <a:schemeClr val="bg1"/>
                </a:solidFill>
              </a:rPr>
              <a:t>Câu văn chứa hình ảnh so sánh đem tới sự nhận thức mới mẻ về sự vật, giúp sự vật cụ thể hơn, sinh động hơn, giàu sức gợi hình, gợi cảm hơn.</a:t>
            </a:r>
          </a:p>
          <a:p>
            <a:pPr algn="ctr"/>
            <a:endParaRPr lang="nl-NL" sz="3200" i="1" dirty="0">
              <a:solidFill>
                <a:schemeClr val="bg1"/>
              </a:solidFill>
            </a:endParaRPr>
          </a:p>
          <a:p>
            <a:pPr algn="ctr"/>
            <a:endParaRPr lang="en-US" sz="1100" dirty="0">
              <a:solidFill>
                <a:schemeClr val="bg1"/>
              </a:solidFill>
            </a:endParaRPr>
          </a:p>
        </p:txBody>
      </p:sp>
    </p:spTree>
    <p:extLst>
      <p:ext uri="{BB962C8B-B14F-4D97-AF65-F5344CB8AC3E}">
        <p14:creationId xmlns:p14="http://schemas.microsoft.com/office/powerpoint/2010/main" val="326667846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0021" y="1025778"/>
            <a:ext cx="10818708" cy="646331"/>
          </a:xfrm>
          <a:prstGeom prst="rect">
            <a:avLst/>
          </a:prstGeom>
        </p:spPr>
        <p:txBody>
          <a:bodyPr wrap="square">
            <a:spAutoFit/>
          </a:bodyPr>
          <a:lstStyle/>
          <a:p>
            <a:pPr algn="ctr"/>
            <a:r>
              <a:rPr lang="nl-NL" sz="3600" dirty="0"/>
              <a:t>Biện pháp so sánh có tác dụng gì trong câu văn?</a:t>
            </a:r>
            <a:endParaRPr lang="en-US" sz="3600" dirty="0"/>
          </a:p>
        </p:txBody>
      </p:sp>
      <p:sp>
        <p:nvSpPr>
          <p:cNvPr id="4" name="Rectangle 3"/>
          <p:cNvSpPr/>
          <p:nvPr/>
        </p:nvSpPr>
        <p:spPr>
          <a:xfrm>
            <a:off x="1568835" y="2392189"/>
            <a:ext cx="9721080" cy="2739211"/>
          </a:xfrm>
          <a:prstGeom prst="rect">
            <a:avLst/>
          </a:prstGeom>
          <a:solidFill>
            <a:schemeClr val="bg1"/>
          </a:solidFill>
          <a:ln w="57150">
            <a:solidFill>
              <a:srgbClr val="0070C0"/>
            </a:solidFill>
            <a:prstDash val="dash"/>
          </a:ln>
        </p:spPr>
        <p:txBody>
          <a:bodyPr wrap="square">
            <a:spAutoFit/>
          </a:bodyPr>
          <a:lstStyle/>
          <a:p>
            <a:pPr algn="ctr"/>
            <a:endParaRPr lang="nl-NL" sz="2000" i="1" dirty="0"/>
          </a:p>
          <a:p>
            <a:pPr algn="ctr"/>
            <a:r>
              <a:rPr lang="nl-NL" sz="3200" i="1" dirty="0"/>
              <a:t>    Biện pháp so sánh là một biện pháp tu từ sử dụng nhằm đối chiếu các sự vật, sự việc này với các sự vật, sự việc  khác để tìm ra sự tương đồng với mục đích tăng sứ gợi hình và gợi cảm khi diễn đạt.</a:t>
            </a:r>
          </a:p>
          <a:p>
            <a:pPr algn="ctr"/>
            <a:endParaRPr lang="en-US" sz="2400" dirty="0"/>
          </a:p>
        </p:txBody>
      </p:sp>
    </p:spTree>
    <p:extLst>
      <p:ext uri="{BB962C8B-B14F-4D97-AF65-F5344CB8AC3E}">
        <p14:creationId xmlns:p14="http://schemas.microsoft.com/office/powerpoint/2010/main" val="3879171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3"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3)">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439</Words>
  <Application>Microsoft Office PowerPoint</Application>
  <PresentationFormat>Custom</PresentationFormat>
  <Paragraphs>72</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UTM Avo</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2026-01-23T15:00:00Z</dcterms:modified>
  <cp:category>www.33ppt.com</cp:category>
</cp:coreProperties>
</file>