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 id="2147483676" r:id="rId3"/>
  </p:sldMasterIdLst>
  <p:notesMasterIdLst>
    <p:notesMasterId r:id="rId23"/>
  </p:notesMasterIdLst>
  <p:handoutMasterIdLst>
    <p:handoutMasterId r:id="rId24"/>
  </p:handoutMasterIdLst>
  <p:sldIdLst>
    <p:sldId id="4492" r:id="rId4"/>
    <p:sldId id="372" r:id="rId5"/>
    <p:sldId id="377" r:id="rId6"/>
    <p:sldId id="378" r:id="rId7"/>
    <p:sldId id="379" r:id="rId8"/>
    <p:sldId id="380" r:id="rId9"/>
    <p:sldId id="381" r:id="rId10"/>
    <p:sldId id="382" r:id="rId11"/>
    <p:sldId id="383" r:id="rId12"/>
    <p:sldId id="384" r:id="rId13"/>
    <p:sldId id="385" r:id="rId14"/>
    <p:sldId id="400" r:id="rId15"/>
    <p:sldId id="387" r:id="rId16"/>
    <p:sldId id="402" r:id="rId17"/>
    <p:sldId id="388" r:id="rId18"/>
    <p:sldId id="389" r:id="rId19"/>
    <p:sldId id="390" r:id="rId20"/>
    <p:sldId id="391" r:id="rId21"/>
    <p:sldId id="397" r:id="rId22"/>
  </p:sldIdLst>
  <p:sldSz cx="9144000" cy="5143500" type="screen16x9"/>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31ADB9"/>
    <a:srgbClr val="FF9900"/>
    <a:srgbClr val="EC3730"/>
    <a:srgbClr val="29304A"/>
    <a:srgbClr val="FF0066"/>
    <a:srgbClr val="227780"/>
    <a:srgbClr val="8D130D"/>
    <a:srgbClr val="C07200"/>
    <a:srgbClr val="C81B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9" autoAdjust="0"/>
    <p:restoredTop sz="94660"/>
  </p:normalViewPr>
  <p:slideViewPr>
    <p:cSldViewPr>
      <p:cViewPr varScale="1">
        <p:scale>
          <a:sx n="101" d="100"/>
          <a:sy n="101" d="100"/>
        </p:scale>
        <p:origin x="300" y="102"/>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8F2A2B-EE3B-4C4C-954F-5DDD8C922B77}" type="datetimeFigureOut">
              <a:rPr lang="zh-CN" altLang="en-US" smtClean="0"/>
              <a:t>2026/1/23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415933-6C17-4BF6-B779-79D9A909E59D}" type="slidenum">
              <a:rPr lang="zh-CN" altLang="en-US" smtClean="0"/>
              <a:t>‹#›</a:t>
            </a:fld>
            <a:endParaRPr lang="zh-CN" altLang="en-US"/>
          </a:p>
        </p:txBody>
      </p:sp>
    </p:spTree>
    <p:extLst>
      <p:ext uri="{BB962C8B-B14F-4D97-AF65-F5344CB8AC3E}">
        <p14:creationId xmlns:p14="http://schemas.microsoft.com/office/powerpoint/2010/main" val="2772344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E8068-5D1A-4EAE-A19E-8369CDE58039}" type="datetimeFigureOut">
              <a:rPr lang="zh-CN" altLang="en-US" smtClean="0"/>
              <a:t>2026/1/23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8E5DE-3264-4330-84DB-16D0AE5DCE31}" type="slidenum">
              <a:rPr lang="zh-CN" altLang="en-US" smtClean="0"/>
              <a:t>‹#›</a:t>
            </a:fld>
            <a:endParaRPr lang="zh-CN" altLang="en-US"/>
          </a:p>
        </p:txBody>
      </p:sp>
    </p:spTree>
    <p:extLst>
      <p:ext uri="{BB962C8B-B14F-4D97-AF65-F5344CB8AC3E}">
        <p14:creationId xmlns:p14="http://schemas.microsoft.com/office/powerpoint/2010/main" val="49806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DF112D-69B8-4361-9789-07A712087632}" type="slidenum">
              <a:rPr lang="en-US" smtClean="0"/>
              <a:t>1</a:t>
            </a:fld>
            <a:endParaRPr lang="en-US"/>
          </a:p>
        </p:txBody>
      </p:sp>
    </p:spTree>
    <p:extLst>
      <p:ext uri="{BB962C8B-B14F-4D97-AF65-F5344CB8AC3E}">
        <p14:creationId xmlns:p14="http://schemas.microsoft.com/office/powerpoint/2010/main" val="3706765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3691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6124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9742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BCE8BDF3-3884-49AB-BB8E-3CEE22B30B72}" type="datetime1">
              <a:rPr lang="zh-CN" altLang="en-US" smtClean="0"/>
              <a:t>2026/1/23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2536258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2A175CD-49EE-4D6F-98ED-BCF7E28E17CB}" type="datetime1">
              <a:rPr lang="zh-CN" altLang="en-US" smtClean="0"/>
              <a:t>2026/1/23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5257439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4062118-105C-45D5-A1E0-F6B5E5B344D0}" type="datetime1">
              <a:rPr lang="zh-CN" altLang="en-US" smtClean="0"/>
              <a:t>2026/1/23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873662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17395-449C-AE2B-3C04-FE03097FA1C6}"/>
              </a:ext>
            </a:extLst>
          </p:cNvPr>
          <p:cNvSpPr>
            <a:spLocks noGrp="1"/>
          </p:cNvSpPr>
          <p:nvPr>
            <p:ph type="title"/>
          </p:nvPr>
        </p:nvSpPr>
        <p:spPr>
          <a:xfrm>
            <a:off x="720000" y="540000"/>
            <a:ext cx="7704000" cy="57270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AA82B7F-F5AF-D015-52DF-D118B11A82AC}"/>
              </a:ext>
            </a:extLst>
          </p:cNvPr>
          <p:cNvSpPr>
            <a:spLocks noGrp="1"/>
          </p:cNvSpPr>
          <p:nvPr>
            <p:ph idx="1"/>
          </p:nvPr>
        </p:nvSpPr>
        <p:spPr>
          <a:xfrm>
            <a:off x="720000" y="1675400"/>
            <a:ext cx="7704000" cy="2928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FBA66-602B-E153-AD89-41408370A72D}"/>
              </a:ext>
            </a:extLst>
          </p:cNvPr>
          <p:cNvSpPr>
            <a:spLocks noGrp="1"/>
          </p:cNvSpPr>
          <p:nvPr>
            <p:ph type="dt" sz="half" idx="10"/>
          </p:nvPr>
        </p:nvSpPr>
        <p:spPr/>
        <p:txBody>
          <a:bodyPr/>
          <a:lstStyle/>
          <a:p>
            <a:fld id="{D119E34F-6D4D-44FA-9068-21642AD9CE05}" type="datetimeFigureOut">
              <a:rPr lang="en-US" smtClean="0"/>
              <a:t>1/23/2026</a:t>
            </a:fld>
            <a:endParaRPr lang="en-US"/>
          </a:p>
        </p:txBody>
      </p:sp>
      <p:sp>
        <p:nvSpPr>
          <p:cNvPr id="5" name="Footer Placeholder 4">
            <a:extLst>
              <a:ext uri="{FF2B5EF4-FFF2-40B4-BE49-F238E27FC236}">
                <a16:creationId xmlns:a16="http://schemas.microsoft.com/office/drawing/2014/main" id="{2B7F80F3-BA66-C2BC-7609-64F42073C3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A8CC1-07B6-2A97-1A62-9BBB92F6DDB3}"/>
              </a:ext>
            </a:extLst>
          </p:cNvPr>
          <p:cNvSpPr>
            <a:spLocks noGrp="1"/>
          </p:cNvSpPr>
          <p:nvPr>
            <p:ph type="sldNum" sz="quarter" idx="12"/>
          </p:nvPr>
        </p:nvSpPr>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8016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E8BDF3-3884-49AB-BB8E-3CEE22B30B72}"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6732240" y="233462"/>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265249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E5CC29-D4C1-43AF-92DE-EAC9F1236EA8}"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6732240" y="233462"/>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653293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93F466-4605-4A4F-B0AC-603452C1E21D}"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6732240" y="233462"/>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633710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A88E6-BDD8-4DB5-B2C6-C275153AB3E5}"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a:xfrm>
            <a:off x="6732240" y="233462"/>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709494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15AA7B-1762-4F64-867E-A62A0D51D324}"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a:xfrm>
            <a:off x="6732240" y="233462"/>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99617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9D4AF0-7703-437A-B20F-E0BB415885CC}"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a:xfrm>
            <a:off x="6732240" y="233462"/>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546247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3395C6-8E53-46E5-AC3C-60082576D5DD}"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a:xfrm>
            <a:off x="6732240" y="233462"/>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508261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2026/1/23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5918758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3ABE5B-D107-4870-84B0-07085A150ACA}"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a:xfrm>
            <a:off x="6732240" y="233462"/>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746447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F8459F-9C12-43E6-BEBC-D62F03F1A77A}"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a:xfrm>
            <a:off x="6732240" y="233462"/>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516264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A175CD-49EE-4D6F-98ED-BCF7E28E17CB}"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6732240" y="233462"/>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446767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062118-105C-45D5-A1E0-F6B5E5B344D0}"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6732240" y="233462"/>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613536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userDrawn="1">
  <p:cSld name="Title only 1">
    <p:spTree>
      <p:nvGrpSpPr>
        <p:cNvPr id="1" name="Shape 288"/>
        <p:cNvGrpSpPr/>
        <p:nvPr/>
      </p:nvGrpSpPr>
      <p:grpSpPr>
        <a:xfrm>
          <a:off x="0" y="0"/>
          <a:ext cx="0" cy="0"/>
          <a:chOff x="0" y="0"/>
          <a:chExt cx="0" cy="0"/>
        </a:xfrm>
      </p:grpSpPr>
    </p:spTree>
    <p:extLst>
      <p:ext uri="{BB962C8B-B14F-4D97-AF65-F5344CB8AC3E}">
        <p14:creationId xmlns:p14="http://schemas.microsoft.com/office/powerpoint/2010/main" val="604532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1173D-D4D9-4278-B7C8-0CC0E77DC35D}"/>
              </a:ext>
            </a:extLst>
          </p:cNvPr>
          <p:cNvPicPr>
            <a:picLocks noChangeAspect="1"/>
          </p:cNvPicPr>
          <p:nvPr userDrawn="1"/>
        </p:nvPicPr>
        <p:blipFill>
          <a:blip r:embed="rId2"/>
          <a:stretch>
            <a:fillRect/>
          </a:stretch>
        </p:blipFill>
        <p:spPr>
          <a:xfrm>
            <a:off x="964707" y="0"/>
            <a:ext cx="8179293" cy="4600853"/>
          </a:xfrm>
          <a:prstGeom prst="rect">
            <a:avLst/>
          </a:prstGeom>
        </p:spPr>
      </p:pic>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95864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91915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88"/>
        <p:cNvGrpSpPr/>
        <p:nvPr/>
      </p:nvGrpSpPr>
      <p:grpSpPr>
        <a:xfrm>
          <a:off x="0" y="0"/>
          <a:ext cx="0" cy="0"/>
          <a:chOff x="0" y="0"/>
          <a:chExt cx="0" cy="0"/>
        </a:xfrm>
      </p:grpSpPr>
      <p:sp>
        <p:nvSpPr>
          <p:cNvPr id="289" name="Google Shape;289;p18"/>
          <p:cNvSpPr/>
          <p:nvPr/>
        </p:nvSpPr>
        <p:spPr>
          <a:xfrm>
            <a:off x="321151" y="274950"/>
            <a:ext cx="8501700" cy="4593600"/>
          </a:xfrm>
          <a:prstGeom prst="roundRect">
            <a:avLst>
              <a:gd name="adj" fmla="val 3448"/>
            </a:avLst>
          </a:prstGeom>
          <a:solidFill>
            <a:schemeClr val="lt2"/>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290" name="Google Shape;290;p18"/>
          <p:cNvSpPr txBox="1">
            <a:spLocks noGrp="1"/>
          </p:cNvSpPr>
          <p:nvPr>
            <p:ph type="title"/>
          </p:nvPr>
        </p:nvSpPr>
        <p:spPr>
          <a:xfrm>
            <a:off x="720000" y="539400"/>
            <a:ext cx="7710900" cy="5331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576197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093F466-4605-4A4F-B0AC-603452C1E21D}" type="datetime1">
              <a:rPr lang="zh-CN" altLang="en-US" smtClean="0"/>
              <a:t>2026/1/23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1270137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4DEA88E6-BDD8-4DB5-B2C6-C275153AB3E5}" type="datetime1">
              <a:rPr lang="zh-CN" altLang="en-US" smtClean="0"/>
              <a:t>2026/1/23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1415677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fld id="{8115AA7B-1762-4F64-867E-A62A0D51D324}" type="datetime1">
              <a:rPr lang="zh-CN" altLang="en-US" smtClean="0"/>
              <a:t>2026/1/23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6561081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A9D4AF0-7703-437A-B20F-E0BB415885CC}" type="datetime1">
              <a:rPr lang="zh-CN" altLang="en-US" smtClean="0"/>
              <a:t>2026/1/23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387989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03395C6-8E53-46E5-AC3C-60082576D5DD}" type="datetime1">
              <a:rPr lang="zh-CN" altLang="en-US" smtClean="0"/>
              <a:t>2026/1/23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7918397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233ABE5B-D107-4870-84B0-07085A150ACA}" type="datetime1">
              <a:rPr lang="zh-CN" altLang="en-US" smtClean="0"/>
              <a:t>2026/1/23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8018742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09F8459F-9C12-43E6-BEBC-D62F03F1A77A}" type="datetime1">
              <a:rPr lang="zh-CN" altLang="en-US" smtClean="0"/>
              <a:t>2026/1/23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225185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userDrawn="1"/>
        </p:nvSpPr>
        <p:spPr>
          <a:xfrm>
            <a:off x="8460432" y="241759"/>
            <a:ext cx="504056" cy="2880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094BC8-22A0-4C48-90FC-9CC66632C2C8}" type="datetime1">
              <a:rPr lang="zh-CN" altLang="en-US" smtClean="0"/>
              <a:t>2026/1/23</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732240" y="233462"/>
            <a:ext cx="2133600" cy="273844"/>
          </a:xfrm>
          <a:prstGeom prst="rect">
            <a:avLst/>
          </a:prstGeom>
        </p:spPr>
        <p:txBody>
          <a:bodyPr vert="horz" lIns="91440" tIns="45720" rIns="91440" bIns="45720" rtlCol="0" anchor="ctr"/>
          <a:lstStyle>
            <a:lvl1pPr algn="r">
              <a:defRPr sz="1800">
                <a:solidFill>
                  <a:schemeClr val="tx1">
                    <a:lumMod val="85000"/>
                    <a:lumOff val="15000"/>
                  </a:schemeClr>
                </a:solidFill>
                <a:latin typeface="Impact" pitchFamily="34" charset="0"/>
                <a:ea typeface="+mn-ea"/>
              </a:defRPr>
            </a:lvl1p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355730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0" r:id="rId12"/>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094BC8-22A0-4C48-90FC-9CC66632C2C8}"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4871046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76473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7.xml"/><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 y="141"/>
            <a:ext cx="9143498" cy="514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p:nvPr/>
        </p:nvSpPr>
        <p:spPr>
          <a:xfrm>
            <a:off x="440527" y="340691"/>
            <a:ext cx="8262948" cy="4330891"/>
          </a:xfrm>
          <a:custGeom>
            <a:avLst/>
            <a:gdLst>
              <a:gd name="connsiteX0" fmla="*/ 0 w 10448694"/>
              <a:gd name="connsiteY0" fmla="*/ 0 h 707886"/>
              <a:gd name="connsiteX1" fmla="*/ 10448694 w 10448694"/>
              <a:gd name="connsiteY1" fmla="*/ 0 h 707886"/>
              <a:gd name="connsiteX2" fmla="*/ 10448694 w 10448694"/>
              <a:gd name="connsiteY2" fmla="*/ 707886 h 707886"/>
              <a:gd name="connsiteX3" fmla="*/ 0 w 10448694"/>
              <a:gd name="connsiteY3" fmla="*/ 707886 h 707886"/>
              <a:gd name="connsiteX4" fmla="*/ 0 w 10448694"/>
              <a:gd name="connsiteY4" fmla="*/ 0 h 707886"/>
              <a:gd name="connsiteX0" fmla="*/ 0 w 10448694"/>
              <a:gd name="connsiteY0" fmla="*/ 436445 h 1144358"/>
              <a:gd name="connsiteX1" fmla="*/ 10448694 w 10448694"/>
              <a:gd name="connsiteY1" fmla="*/ 436445 h 1144358"/>
              <a:gd name="connsiteX2" fmla="*/ 10448694 w 10448694"/>
              <a:gd name="connsiteY2" fmla="*/ 1144331 h 1144358"/>
              <a:gd name="connsiteX3" fmla="*/ 4708259 w 10448694"/>
              <a:gd name="connsiteY3" fmla="*/ 27 h 1144358"/>
              <a:gd name="connsiteX4" fmla="*/ 0 w 10448694"/>
              <a:gd name="connsiteY4" fmla="*/ 1144331 h 1144358"/>
              <a:gd name="connsiteX5" fmla="*/ 0 w 10448694"/>
              <a:gd name="connsiteY5" fmla="*/ 436445 h 1144358"/>
              <a:gd name="connsiteX0" fmla="*/ 0 w 10448694"/>
              <a:gd name="connsiteY0" fmla="*/ 755094 h 1463001"/>
              <a:gd name="connsiteX1" fmla="*/ 10448694 w 10448694"/>
              <a:gd name="connsiteY1" fmla="*/ 755094 h 1463001"/>
              <a:gd name="connsiteX2" fmla="*/ 10448694 w 10448694"/>
              <a:gd name="connsiteY2" fmla="*/ 1462980 h 1463001"/>
              <a:gd name="connsiteX3" fmla="*/ 4666695 w 10448694"/>
              <a:gd name="connsiteY3" fmla="*/ 21 h 1463001"/>
              <a:gd name="connsiteX4" fmla="*/ 0 w 10448694"/>
              <a:gd name="connsiteY4" fmla="*/ 1462980 h 1463001"/>
              <a:gd name="connsiteX5" fmla="*/ 0 w 10448694"/>
              <a:gd name="connsiteY5" fmla="*/ 755094 h 1463001"/>
              <a:gd name="connsiteX0" fmla="*/ 0 w 10448694"/>
              <a:gd name="connsiteY0" fmla="*/ 0 h 707886"/>
              <a:gd name="connsiteX1" fmla="*/ 10448694 w 10448694"/>
              <a:gd name="connsiteY1" fmla="*/ 0 h 707886"/>
              <a:gd name="connsiteX2" fmla="*/ 10448694 w 10448694"/>
              <a:gd name="connsiteY2" fmla="*/ 707886 h 707886"/>
              <a:gd name="connsiteX3" fmla="*/ 4722113 w 10448694"/>
              <a:gd name="connsiteY3" fmla="*/ 671945 h 707886"/>
              <a:gd name="connsiteX4" fmla="*/ 0 w 10448694"/>
              <a:gd name="connsiteY4" fmla="*/ 707886 h 707886"/>
              <a:gd name="connsiteX5" fmla="*/ 0 w 10448694"/>
              <a:gd name="connsiteY5"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8694" h="707886">
                <a:moveTo>
                  <a:pt x="0" y="0"/>
                </a:moveTo>
                <a:lnTo>
                  <a:pt x="10448694" y="0"/>
                </a:lnTo>
                <a:lnTo>
                  <a:pt x="10448694" y="707886"/>
                </a:lnTo>
                <a:lnTo>
                  <a:pt x="4722113" y="671945"/>
                </a:lnTo>
                <a:lnTo>
                  <a:pt x="0" y="707886"/>
                </a:lnTo>
                <a:lnTo>
                  <a:pt x="0" y="0"/>
                </a:lnTo>
                <a:close/>
              </a:path>
            </a:pathLst>
          </a:custGeom>
          <a:noFill/>
          <a:effectLst>
            <a:outerShdw blurRad="152400" dist="317500" dir="5400000" sx="90000" sy="-19000" rotWithShape="0">
              <a:prstClr val="black">
                <a:alpha val="15000"/>
              </a:prstClr>
            </a:outerShdw>
          </a:effectLst>
          <a:scene3d>
            <a:camera prst="orthographicFront">
              <a:rot lat="0" lon="0" rev="0"/>
            </a:camera>
            <a:lightRig rig="threePt" dir="t"/>
          </a:scene3d>
          <a:sp3d>
            <a:bevelT w="19050"/>
          </a:sp3d>
        </p:spPr>
        <p:txBody>
          <a:bodyPr spcFirstLastPara="1" wrap="none" lIns="68530" tIns="34287" rIns="68530" bIns="34287" numCol="1">
            <a:prstTxWarp prst="textArchUp">
              <a:avLst>
                <a:gd name="adj" fmla="val 10779026"/>
              </a:avLst>
            </a:prstTxWarp>
            <a:spAutoFit/>
            <a:sp3d/>
          </a:bodyPr>
          <a:lstStyle/>
          <a:p>
            <a:pPr algn="ctr" defTabSz="513925">
              <a:defRPr/>
            </a:pPr>
            <a:r>
              <a:rPr lang="en-US" sz="3300" b="1" dirty="0">
                <a:ln w="19050">
                  <a:solidFill>
                    <a:srgbClr val="000000"/>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rPr>
              <a:t>CHÀO MỪNG CÁC THẦY CÔ VỀ DỰ GIỜ</a:t>
            </a:r>
          </a:p>
        </p:txBody>
      </p:sp>
      <p:sp>
        <p:nvSpPr>
          <p:cNvPr id="3076" name="WordArt 11"/>
          <p:cNvSpPr>
            <a:spLocks noChangeArrowheads="1" noChangeShapeType="1" noTextEdit="1"/>
          </p:cNvSpPr>
          <p:nvPr/>
        </p:nvSpPr>
        <p:spPr bwMode="auto">
          <a:xfrm>
            <a:off x="2392087" y="1006166"/>
            <a:ext cx="3972897" cy="665522"/>
          </a:xfrm>
          <a:prstGeom prst="rect">
            <a:avLst/>
          </a:prstGeom>
        </p:spPr>
        <p:txBody>
          <a:bodyPr wrap="none" fromWordArt="1">
            <a:prstTxWarp prst="textPlain">
              <a:avLst>
                <a:gd name="adj" fmla="val 50000"/>
              </a:avLst>
            </a:prstTxWarp>
          </a:bodyPr>
          <a:lstStyle/>
          <a:p>
            <a:pPr algn="ctr"/>
            <a:r>
              <a:rPr lang="en-US" sz="2025" b="1" kern="10" dirty="0">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MÔN</a:t>
            </a:r>
            <a:r>
              <a:rPr lang="en-US" sz="2025" b="1" kern="10">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TIẾNG VIỆT</a:t>
            </a:r>
            <a:endParaRPr lang="en-US" sz="2025" b="1" kern="10" dirty="0">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3078" name="TextBox 13"/>
          <p:cNvSpPr txBox="1">
            <a:spLocks noChangeArrowheads="1"/>
          </p:cNvSpPr>
          <p:nvPr/>
        </p:nvSpPr>
        <p:spPr bwMode="auto">
          <a:xfrm>
            <a:off x="868169" y="2105415"/>
            <a:ext cx="7525527" cy="131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0" tIns="34287" rIns="68530" bIns="34287">
            <a:spAutoFit/>
          </a:bodyPr>
          <a:lstStyle>
            <a:lvl1pPr defTabSz="9128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GB" altLang="en-US" sz="2700" b="1" dirty="0" err="1">
                <a:solidFill>
                  <a:srgbClr val="FF0000"/>
                </a:solidFill>
                <a:latin typeface="Times New Roman" panose="02020603050405020304" pitchFamily="18" charset="0"/>
                <a:ea typeface="Arial-Rounded"/>
                <a:cs typeface="Arial-Rounded"/>
              </a:rPr>
              <a:t>Giáo</a:t>
            </a:r>
            <a:r>
              <a:rPr lang="en-GB" altLang="en-US" sz="2700" b="1" dirty="0">
                <a:solidFill>
                  <a:srgbClr val="FF0000"/>
                </a:solidFill>
                <a:latin typeface="Times New Roman" panose="02020603050405020304" pitchFamily="18" charset="0"/>
                <a:ea typeface="Arial-Rounded"/>
                <a:cs typeface="Arial-Rounded"/>
              </a:rPr>
              <a:t> </a:t>
            </a:r>
            <a:r>
              <a:rPr lang="en-GB" altLang="en-US" sz="2700" b="1" dirty="0" err="1">
                <a:solidFill>
                  <a:srgbClr val="FF0000"/>
                </a:solidFill>
                <a:latin typeface="Times New Roman" panose="02020603050405020304" pitchFamily="18" charset="0"/>
                <a:ea typeface="Arial-Rounded"/>
                <a:cs typeface="Arial-Rounded"/>
              </a:rPr>
              <a:t>viên:NGUYỄN</a:t>
            </a:r>
            <a:r>
              <a:rPr lang="en-GB" altLang="en-US" sz="2700" b="1" dirty="0">
                <a:solidFill>
                  <a:srgbClr val="FF0000"/>
                </a:solidFill>
                <a:latin typeface="Times New Roman" panose="02020603050405020304" pitchFamily="18" charset="0"/>
                <a:ea typeface="Arial-Rounded"/>
                <a:cs typeface="Arial-Rounded"/>
              </a:rPr>
              <a:t> THÚY HÀ                      Trường   : </a:t>
            </a:r>
            <a:r>
              <a:rPr lang="en-GB" altLang="en-US" sz="2700" b="1" dirty="0" err="1">
                <a:solidFill>
                  <a:srgbClr val="FF0000"/>
                </a:solidFill>
                <a:latin typeface="Times New Roman" panose="02020603050405020304" pitchFamily="18" charset="0"/>
                <a:ea typeface="Arial-Rounded"/>
                <a:cs typeface="Arial-Rounded"/>
              </a:rPr>
              <a:t>Tiểu</a:t>
            </a:r>
            <a:r>
              <a:rPr lang="en-GB" altLang="en-US" sz="2700" b="1" dirty="0">
                <a:solidFill>
                  <a:srgbClr val="FF0000"/>
                </a:solidFill>
                <a:latin typeface="Times New Roman" panose="02020603050405020304" pitchFamily="18" charset="0"/>
                <a:ea typeface="Arial-Rounded"/>
                <a:cs typeface="Arial-Rounded"/>
              </a:rPr>
              <a:t> </a:t>
            </a:r>
            <a:r>
              <a:rPr lang="en-GB" altLang="en-US" sz="2700" b="1" dirty="0" err="1">
                <a:solidFill>
                  <a:srgbClr val="FF0000"/>
                </a:solidFill>
                <a:latin typeface="Times New Roman" panose="02020603050405020304" pitchFamily="18" charset="0"/>
                <a:ea typeface="Arial-Rounded"/>
                <a:cs typeface="Arial-Rounded"/>
              </a:rPr>
              <a:t>học</a:t>
            </a:r>
            <a:r>
              <a:rPr lang="en-GB" altLang="en-US" sz="2700" b="1" dirty="0">
                <a:solidFill>
                  <a:srgbClr val="FF0000"/>
                </a:solidFill>
                <a:latin typeface="Times New Roman" panose="02020603050405020304" pitchFamily="18" charset="0"/>
                <a:ea typeface="Arial-Rounded"/>
                <a:cs typeface="Arial-Rounded"/>
              </a:rPr>
              <a:t> An Thắng</a:t>
            </a:r>
          </a:p>
          <a:p>
            <a:pPr eaLnBrk="1" hangingPunct="1">
              <a:lnSpc>
                <a:spcPct val="100000"/>
              </a:lnSpc>
              <a:spcBef>
                <a:spcPct val="0"/>
              </a:spcBef>
              <a:buFontTx/>
              <a:buNone/>
            </a:pPr>
            <a:r>
              <a:rPr lang="en-GB" altLang="en-US" sz="2700" b="1" dirty="0">
                <a:solidFill>
                  <a:srgbClr val="FF0000"/>
                </a:solidFill>
                <a:latin typeface="Times New Roman" panose="02020603050405020304" pitchFamily="18" charset="0"/>
                <a:ea typeface="Arial-Rounded"/>
                <a:cs typeface="Arial-Rounded"/>
              </a:rPr>
              <a:t>                      </a:t>
            </a:r>
            <a:r>
              <a:rPr lang="en-GB" altLang="en-US" sz="2700" b="1" dirty="0" err="1">
                <a:solidFill>
                  <a:srgbClr val="FF0000"/>
                </a:solidFill>
                <a:latin typeface="Times New Roman" panose="02020603050405020304" pitchFamily="18" charset="0"/>
                <a:ea typeface="Arial-Rounded"/>
                <a:cs typeface="Arial-Rounded"/>
              </a:rPr>
              <a:t>Lớp</a:t>
            </a:r>
            <a:r>
              <a:rPr lang="en-GB" altLang="en-US" sz="2700" b="1" dirty="0">
                <a:solidFill>
                  <a:srgbClr val="FF0000"/>
                </a:solidFill>
                <a:latin typeface="Times New Roman" panose="02020603050405020304" pitchFamily="18" charset="0"/>
                <a:ea typeface="Arial-Rounded"/>
                <a:cs typeface="Arial-Rounded"/>
              </a:rPr>
              <a:t>         : 3A</a:t>
            </a:r>
            <a:endParaRPr lang="en-US" altLang="en-US" sz="2700" b="1" dirty="0">
              <a:solidFill>
                <a:srgbClr val="FF0000"/>
              </a:solidFill>
              <a:latin typeface="Times New Roman" panose="02020603050405020304" pitchFamily="18" charset="0"/>
              <a:ea typeface="Arial-Rounded"/>
              <a:cs typeface="Arial-Rounded"/>
            </a:endParaRPr>
          </a:p>
        </p:txBody>
      </p:sp>
    </p:spTree>
    <p:extLst>
      <p:ext uri="{BB962C8B-B14F-4D97-AF65-F5344CB8AC3E}">
        <p14:creationId xmlns:p14="http://schemas.microsoft.com/office/powerpoint/2010/main" val="15950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7D41D0E-8D9D-47FE-82BF-F2067959622B}"/>
              </a:ext>
            </a:extLst>
          </p:cNvPr>
          <p:cNvSpPr txBox="1"/>
          <p:nvPr/>
        </p:nvSpPr>
        <p:spPr>
          <a:xfrm>
            <a:off x="831935" y="144316"/>
            <a:ext cx="8233624" cy="460767"/>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Dựa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tranh</a:t>
            </a:r>
            <a:r>
              <a:rPr kumimoji="0" lang="vi-VN" sz="2400" b="0" i="0" u="none" strike="noStrike" kern="1200" cap="none" spc="0" normalizeH="0" baseline="0" noProof="0" dirty="0">
                <a:ln>
                  <a:noFill/>
                </a:ln>
                <a:solidFill>
                  <a:prstClr val="black"/>
                </a:solidFill>
                <a:effectLst/>
                <a:uLnTx/>
                <a:uFillTx/>
                <a:latin typeface="UTM Avo"/>
                <a:ea typeface="+mn-ea"/>
                <a:cs typeface="+mn-cs"/>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1" name="Oval 10">
            <a:extLst>
              <a:ext uri="{FF2B5EF4-FFF2-40B4-BE49-F238E27FC236}">
                <a16:creationId xmlns:a16="http://schemas.microsoft.com/office/drawing/2014/main" id="{4DFF00E3-5DB1-E897-E16C-7097BE401BC6}"/>
              </a:ext>
            </a:extLst>
          </p:cNvPr>
          <p:cNvSpPr/>
          <p:nvPr/>
        </p:nvSpPr>
        <p:spPr>
          <a:xfrm>
            <a:off x="409668" y="185797"/>
            <a:ext cx="432048" cy="369729"/>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UTM Avo" panose="02040603050506020204" pitchFamily="18" charset="0"/>
                <a:ea typeface="AvantGarde" panose="00000400000000000000" pitchFamily="2" charset="0"/>
                <a:cs typeface="AvantGarde" panose="00000400000000000000" pitchFamily="2" charset="0"/>
              </a:rPr>
              <a:t>2</a:t>
            </a:r>
          </a:p>
        </p:txBody>
      </p:sp>
      <p:cxnSp>
        <p:nvCxnSpPr>
          <p:cNvPr id="16" name="Straight Connector 15"/>
          <p:cNvCxnSpPr/>
          <p:nvPr/>
        </p:nvCxnSpPr>
        <p:spPr>
          <a:xfrm>
            <a:off x="841716" y="555526"/>
            <a:ext cx="2434140"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3779912" y="555526"/>
            <a:ext cx="3744416" cy="0"/>
          </a:xfrm>
          <a:prstGeom prst="line">
            <a:avLst/>
          </a:prstGeom>
          <a:ln w="28575">
            <a:solidFill>
              <a:srgbClr val="00B050"/>
            </a:solidFill>
          </a:ln>
        </p:spPr>
        <p:style>
          <a:lnRef idx="3">
            <a:schemeClr val="dk1"/>
          </a:lnRef>
          <a:fillRef idx="0">
            <a:schemeClr val="dk1"/>
          </a:fillRef>
          <a:effectRef idx="2">
            <a:schemeClr val="dk1"/>
          </a:effectRef>
          <a:fontRef idx="minor">
            <a:schemeClr val="tx1"/>
          </a:fontRef>
        </p:style>
      </p:cxnSp>
      <p:pic>
        <p:nvPicPr>
          <p:cNvPr id="10" name="Picture 9"/>
          <p:cNvPicPr>
            <a:picLocks noChangeAspect="1"/>
          </p:cNvPicPr>
          <p:nvPr/>
        </p:nvPicPr>
        <p:blipFill rotWithShape="1">
          <a:blip r:embed="rId2"/>
          <a:srcRect t="-827" r="50783" b="54108"/>
          <a:stretch/>
        </p:blipFill>
        <p:spPr>
          <a:xfrm>
            <a:off x="611560" y="646564"/>
            <a:ext cx="3617617" cy="2029056"/>
          </a:xfrm>
          <a:prstGeom prst="rect">
            <a:avLst/>
          </a:prstGeom>
        </p:spPr>
      </p:pic>
      <p:pic>
        <p:nvPicPr>
          <p:cNvPr id="12" name="Picture 11"/>
          <p:cNvPicPr>
            <a:picLocks noChangeAspect="1"/>
          </p:cNvPicPr>
          <p:nvPr/>
        </p:nvPicPr>
        <p:blipFill rotWithShape="1">
          <a:blip r:embed="rId2"/>
          <a:srcRect l="49193" t="626" b="51195"/>
          <a:stretch/>
        </p:blipFill>
        <p:spPr>
          <a:xfrm>
            <a:off x="4887146" y="629403"/>
            <a:ext cx="3846410" cy="2129431"/>
          </a:xfrm>
          <a:prstGeom prst="rect">
            <a:avLst/>
          </a:prstGeom>
        </p:spPr>
      </p:pic>
      <p:pic>
        <p:nvPicPr>
          <p:cNvPr id="13" name="Picture 12"/>
          <p:cNvPicPr>
            <a:picLocks noChangeAspect="1"/>
          </p:cNvPicPr>
          <p:nvPr/>
        </p:nvPicPr>
        <p:blipFill rotWithShape="1">
          <a:blip r:embed="rId2"/>
          <a:srcRect l="6" t="46964" r="52755"/>
          <a:stretch/>
        </p:blipFill>
        <p:spPr>
          <a:xfrm>
            <a:off x="577052" y="2831862"/>
            <a:ext cx="3793612" cy="2044144"/>
          </a:xfrm>
          <a:prstGeom prst="rect">
            <a:avLst/>
          </a:prstGeom>
        </p:spPr>
      </p:pic>
      <p:pic>
        <p:nvPicPr>
          <p:cNvPr id="14" name="Picture 13"/>
          <p:cNvPicPr>
            <a:picLocks noChangeAspect="1"/>
          </p:cNvPicPr>
          <p:nvPr/>
        </p:nvPicPr>
        <p:blipFill rotWithShape="1">
          <a:blip r:embed="rId2"/>
          <a:srcRect l="50158" t="49641"/>
          <a:stretch/>
        </p:blipFill>
        <p:spPr>
          <a:xfrm>
            <a:off x="4847993" y="2831862"/>
            <a:ext cx="3885563" cy="2044144"/>
          </a:xfrm>
          <a:prstGeom prst="rect">
            <a:avLst/>
          </a:prstGeom>
        </p:spPr>
      </p:pic>
    </p:spTree>
    <p:extLst>
      <p:ext uri="{BB962C8B-B14F-4D97-AF65-F5344CB8AC3E}">
        <p14:creationId xmlns:p14="http://schemas.microsoft.com/office/powerpoint/2010/main" val="341586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
            <a:extLst>
              <a:ext uri="{FF2B5EF4-FFF2-40B4-BE49-F238E27FC236}">
                <a16:creationId xmlns:a16="http://schemas.microsoft.com/office/drawing/2014/main" id="{A3E69F00-A847-49EA-8CC4-EE78A5F6C015}"/>
              </a:ext>
            </a:extLst>
          </p:cNvPr>
          <p:cNvSpPr txBox="1"/>
          <p:nvPr/>
        </p:nvSpPr>
        <p:spPr>
          <a:xfrm>
            <a:off x="1173462" y="2059549"/>
            <a:ext cx="6726696" cy="714042"/>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449"/>
              </a:spcBef>
              <a:spcAft>
                <a:spcPts val="0"/>
              </a:spcAft>
              <a:buClrTx/>
              <a:buSzTx/>
              <a:buFontTx/>
              <a:buNone/>
              <a:tabLst/>
              <a:defRPr/>
            </a:pPr>
            <a:r>
              <a:rPr kumimoji="0" lang="en-US" sz="4040" b="1" i="0" u="none" strike="noStrike" kern="1200" cap="none" spc="0" normalizeH="0" baseline="0" noProof="0" dirty="0">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NGHE KỂ CHUYỆN LẦN 1</a:t>
            </a:r>
          </a:p>
        </p:txBody>
      </p:sp>
    </p:spTree>
    <p:extLst>
      <p:ext uri="{BB962C8B-B14F-4D97-AF65-F5344CB8AC3E}">
        <p14:creationId xmlns:p14="http://schemas.microsoft.com/office/powerpoint/2010/main" val="2162961814"/>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3528" y="0"/>
            <a:ext cx="8496944" cy="5143500"/>
          </a:xfrm>
          <a:prstGeom prst="rect">
            <a:avLst/>
          </a:prstGeom>
        </p:spPr>
      </p:pic>
    </p:spTree>
    <p:extLst>
      <p:ext uri="{BB962C8B-B14F-4D97-AF65-F5344CB8AC3E}">
        <p14:creationId xmlns:p14="http://schemas.microsoft.com/office/powerpoint/2010/main" val="259936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
            <a:extLst>
              <a:ext uri="{FF2B5EF4-FFF2-40B4-BE49-F238E27FC236}">
                <a16:creationId xmlns:a16="http://schemas.microsoft.com/office/drawing/2014/main" id="{A3E69F00-A847-49EA-8CC4-EE78A5F6C015}"/>
              </a:ext>
            </a:extLst>
          </p:cNvPr>
          <p:cNvSpPr txBox="1"/>
          <p:nvPr/>
        </p:nvSpPr>
        <p:spPr>
          <a:xfrm>
            <a:off x="1291567" y="2001854"/>
            <a:ext cx="6520793" cy="714042"/>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449"/>
              </a:spcBef>
              <a:spcAft>
                <a:spcPts val="0"/>
              </a:spcAft>
              <a:buClrTx/>
              <a:buSzTx/>
              <a:buFontTx/>
              <a:buNone/>
              <a:tabLst/>
              <a:defRPr/>
            </a:pPr>
            <a:r>
              <a:rPr kumimoji="0" lang="en-US" sz="4040" b="1" i="0" u="none" strike="noStrike" kern="1200" cap="none" spc="0" normalizeH="0" baseline="0" noProof="0" dirty="0">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NGHE KỂ CHUYỆN LẦN 2</a:t>
            </a:r>
          </a:p>
        </p:txBody>
      </p:sp>
    </p:spTree>
    <p:extLst>
      <p:ext uri="{BB962C8B-B14F-4D97-AF65-F5344CB8AC3E}">
        <p14:creationId xmlns:p14="http://schemas.microsoft.com/office/powerpoint/2010/main" val="3060838508"/>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
            <a:extLst>
              <a:ext uri="{FF2B5EF4-FFF2-40B4-BE49-F238E27FC236}">
                <a16:creationId xmlns:a16="http://schemas.microsoft.com/office/drawing/2014/main" id="{A3E69F00-A847-49EA-8CC4-EE78A5F6C015}"/>
              </a:ext>
            </a:extLst>
          </p:cNvPr>
          <p:cNvSpPr txBox="1"/>
          <p:nvPr/>
        </p:nvSpPr>
        <p:spPr>
          <a:xfrm>
            <a:off x="1095579" y="1707654"/>
            <a:ext cx="6952841" cy="133575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449"/>
              </a:spcBef>
              <a:spcAft>
                <a:spcPts val="0"/>
              </a:spcAft>
              <a:buClrTx/>
              <a:buSzTx/>
              <a:buFontTx/>
              <a:buNone/>
              <a:tabLst/>
              <a:defRPr/>
            </a:pPr>
            <a:r>
              <a:rPr kumimoji="0" lang="en-US" sz="4040" b="1" i="0" u="none" strike="noStrike" kern="1200" cap="none" spc="0" normalizeH="0" baseline="0" noProof="0" dirty="0">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KỂ LẠI TỪNG ĐOẠN CÂU CHUYỆN THEO TRANH</a:t>
            </a:r>
          </a:p>
        </p:txBody>
      </p:sp>
    </p:spTree>
    <p:extLst>
      <p:ext uri="{BB962C8B-B14F-4D97-AF65-F5344CB8AC3E}">
        <p14:creationId xmlns:p14="http://schemas.microsoft.com/office/powerpoint/2010/main" val="55178974"/>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89D3BE0-C14F-4406-A2DF-B191A37951D5}"/>
              </a:ext>
            </a:extLst>
          </p:cNvPr>
          <p:cNvSpPr txBox="1"/>
          <p:nvPr/>
        </p:nvSpPr>
        <p:spPr>
          <a:xfrm>
            <a:off x="4421810" y="155704"/>
            <a:ext cx="4716016" cy="4832092"/>
          </a:xfrm>
          <a:prstGeom prst="rect">
            <a:avLst/>
          </a:prstGeom>
          <a:solidFill>
            <a:schemeClr val="accent4">
              <a:lumMod val="20000"/>
              <a:lumOff val="80000"/>
            </a:schemeClr>
          </a:solidFill>
        </p:spPr>
        <p:txBody>
          <a:bodyPr wrap="square">
            <a:spAutoFit/>
          </a:bodyPr>
          <a:lstStyle/>
          <a:p>
            <a:pPr lvl="0" fontAlgn="base">
              <a:defRPr/>
            </a:pPr>
            <a:r>
              <a:rPr lang="en-US" sz="2200" b="1" dirty="0">
                <a:solidFill>
                  <a:srgbClr val="002060"/>
                </a:solidFill>
                <a:latin typeface="Times New Roman" panose="02020603050405020304" pitchFamily="18" charset="0"/>
                <a:cs typeface="Times New Roman" panose="02020603050405020304" pitchFamily="18" charset="0"/>
              </a:rPr>
              <a:t> </a:t>
            </a:r>
            <a:r>
              <a:rPr lang="vi-VN" sz="2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Ngày xưa, chú gà nào cũng có một cái mào đỏ rất đẹp như mào các chú gà trống bây giờ. Một buổi sớm, gà Mơ soi mình trong vũng nước và sung sướng thấy cái mào rực rỡ nằm trên đỉnh đầu của mình như một chùm hoa đỏ rực. Gà Mơ khoan khoái đập cánh và hát bài hát quen thuộc của họ nhà gà: “Cục ta cục tác, mào ta đã mọc, cục ta cục tác, mào ta đã mọc”.</a:t>
            </a:r>
          </a:p>
          <a:p>
            <a:pPr lvl="0" fontAlgn="base">
              <a:defRPr/>
            </a:pPr>
            <a:r>
              <a:rPr lang="en-US" sz="2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Mọi vật quay qua nhìn gà Mơ và cùng xuýt xoa: “Chiếc mào mới xinh xắn làm sao, trông Gà Mơ thật đáng yêu”. </a:t>
            </a:r>
            <a:endParaRPr kumimoji="0" lang="vi-VN" sz="2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p:cNvPicPr>
            <a:picLocks noChangeAspect="1"/>
          </p:cNvPicPr>
          <p:nvPr/>
        </p:nvPicPr>
        <p:blipFill rotWithShape="1">
          <a:blip r:embed="rId2"/>
          <a:srcRect t="-827" r="50783" b="54108"/>
          <a:stretch/>
        </p:blipFill>
        <p:spPr>
          <a:xfrm>
            <a:off x="24098" y="0"/>
            <a:ext cx="4139952" cy="4464496"/>
          </a:xfrm>
          <a:prstGeom prst="rect">
            <a:avLst/>
          </a:prstGeom>
        </p:spPr>
      </p:pic>
      <p:sp>
        <p:nvSpPr>
          <p:cNvPr id="7" name="TextBox 6">
            <a:extLst>
              <a:ext uri="{FF2B5EF4-FFF2-40B4-BE49-F238E27FC236}">
                <a16:creationId xmlns:a16="http://schemas.microsoft.com/office/drawing/2014/main" id="{6DA097F4-71A1-487F-A1FC-02F9CE2A46D6}"/>
              </a:ext>
            </a:extLst>
          </p:cNvPr>
          <p:cNvSpPr txBox="1"/>
          <p:nvPr/>
        </p:nvSpPr>
        <p:spPr>
          <a:xfrm>
            <a:off x="30994" y="4296923"/>
            <a:ext cx="4139952" cy="830997"/>
          </a:xfrm>
          <a:prstGeom prst="rect">
            <a:avLst/>
          </a:prstGeom>
          <a:solidFill>
            <a:schemeClr val="accent4">
              <a:lumMod val="20000"/>
              <a:lumOff val="80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24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gà</a:t>
            </a:r>
            <a:r>
              <a:rPr kumimoji="0" lang="en-US" sz="24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xúm</a:t>
            </a:r>
            <a:r>
              <a:rPr kumimoji="0" lang="en-US" sz="24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xít</a:t>
            </a:r>
            <a:r>
              <a:rPr kumimoji="0" lang="en-US" sz="24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quanh</a:t>
            </a:r>
            <a:r>
              <a:rPr kumimoji="0" lang="en-US" sz="24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gà</a:t>
            </a:r>
            <a:r>
              <a:rPr kumimoji="0" lang="en-US" sz="24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mơ</a:t>
            </a:r>
            <a:r>
              <a:rPr kumimoji="0" lang="en-US" sz="24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24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766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1750826-7906-46A7-8DDD-B4EC56F94E96}"/>
              </a:ext>
            </a:extLst>
          </p:cNvPr>
          <p:cNvSpPr txBox="1"/>
          <p:nvPr/>
        </p:nvSpPr>
        <p:spPr>
          <a:xfrm>
            <a:off x="4211960" y="392630"/>
            <a:ext cx="4608512" cy="4154984"/>
          </a:xfrm>
          <a:prstGeom prst="rect">
            <a:avLst/>
          </a:prstGeom>
          <a:solidFill>
            <a:schemeClr val="accent4">
              <a:lumMod val="20000"/>
              <a:lumOff val="80000"/>
            </a:schemeClr>
          </a:solidFill>
        </p:spPr>
        <p:txBody>
          <a:bodyPr wrap="square">
            <a:spAutoFit/>
          </a:bodyPr>
          <a:lstStyle/>
          <a:p>
            <a:pPr lvl="0" fontAlgn="base">
              <a:defRPr/>
            </a:pPr>
            <a:r>
              <a:rPr kumimoji="0" lang="en-US" sz="2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Gà Mơ đi tung tăng khắp nơi kiếm mồi. Nó đến bên bể nước và nghe có tiếng khóc ti tỉ. Nó dừng lại nghiêng đầu, chớp chớp đôi mắt và lắng tai nghe. Thì ra, đó là một cây màu đỏ tía đang tấm tức khóc một mình. Gà Mơ đang vui sướng, thấy bạn buồn, Mơ bỗng bối rối. Nó vội vàng chạy đến khẽ hỏi:</a:t>
            </a:r>
          </a:p>
          <a:p>
            <a:pPr lvl="0" fontAlgn="base">
              <a:defRPr/>
            </a:pP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Bạn sao thế?</a:t>
            </a:r>
          </a:p>
        </p:txBody>
      </p:sp>
      <p:pic>
        <p:nvPicPr>
          <p:cNvPr id="4" name="Picture 3"/>
          <p:cNvPicPr>
            <a:picLocks noChangeAspect="1"/>
          </p:cNvPicPr>
          <p:nvPr/>
        </p:nvPicPr>
        <p:blipFill rotWithShape="1">
          <a:blip r:embed="rId2"/>
          <a:srcRect l="49193" t="626" b="51195"/>
          <a:stretch/>
        </p:blipFill>
        <p:spPr>
          <a:xfrm>
            <a:off x="52669" y="392630"/>
            <a:ext cx="3961852" cy="3957543"/>
          </a:xfrm>
          <a:prstGeom prst="rect">
            <a:avLst/>
          </a:prstGeom>
        </p:spPr>
      </p:pic>
      <p:sp>
        <p:nvSpPr>
          <p:cNvPr id="6" name="TextBox 5">
            <a:extLst>
              <a:ext uri="{FF2B5EF4-FFF2-40B4-BE49-F238E27FC236}">
                <a16:creationId xmlns:a16="http://schemas.microsoft.com/office/drawing/2014/main" id="{1927C0AD-992A-44EF-BC9A-3946100129FB}"/>
              </a:ext>
            </a:extLst>
          </p:cNvPr>
          <p:cNvSpPr txBox="1"/>
          <p:nvPr/>
        </p:nvSpPr>
        <p:spPr>
          <a:xfrm>
            <a:off x="52669" y="4350173"/>
            <a:ext cx="3961852" cy="461665"/>
          </a:xfrm>
          <a:prstGeom prst="rect">
            <a:avLst/>
          </a:prstGeom>
          <a:solidFill>
            <a:schemeClr val="accent4">
              <a:lumMod val="20000"/>
              <a:lumOff val="80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a:t>
            </a:r>
            <a:r>
              <a:rPr kumimoji="0" lang="en-US" sz="24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mơ</a:t>
            </a:r>
            <a:r>
              <a:rPr kumimoji="0" lang="en-US" sz="24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24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24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24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4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4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235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9248B27-CADD-4190-A77A-1F366E848B31}"/>
              </a:ext>
            </a:extLst>
          </p:cNvPr>
          <p:cNvSpPr txBox="1"/>
          <p:nvPr/>
        </p:nvSpPr>
        <p:spPr>
          <a:xfrm>
            <a:off x="4539821" y="124926"/>
            <a:ext cx="4572000" cy="4893647"/>
          </a:xfrm>
          <a:prstGeom prst="rect">
            <a:avLst/>
          </a:prstGeom>
          <a:solidFill>
            <a:schemeClr val="accent4">
              <a:lumMod val="20000"/>
              <a:lumOff val="80000"/>
            </a:schemeClr>
          </a:solidFill>
        </p:spPr>
        <p:txBody>
          <a:bodyPr wrap="square">
            <a:spAutoFit/>
          </a:bodyPr>
          <a:lstStyle/>
          <a:p>
            <a:pPr lvl="0" fontAlgn="base">
              <a:defRPr/>
            </a:pPr>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Cây rơi hạt nước mắt trong suốt như hạt sương xuống gốc và sụt sịt bảo:</a:t>
            </a:r>
          </a:p>
          <a:p>
            <a:pPr lvl="0" fontAlgn="base">
              <a:defRPr/>
            </a:pP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Các cây quanh đây, cây nào cũng có hoa mà chỉ mỗi mình tôi là không có hoa.</a:t>
            </a:r>
          </a:p>
          <a:p>
            <a:pPr lvl="0" fontAlgn="base">
              <a:defRPr/>
            </a:pP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Chưa nói dứt câu, cây lại bật khóc, nước mắt cứ rơi xuống thánh thót. Gà Mơ an ủi bao nhiêu cũng không làm cây nín. Gà Mơ nghĩ một lúc rồi quyết định:</a:t>
            </a:r>
          </a:p>
          <a:p>
            <a:pPr lvl="0" fontAlgn="base">
              <a:defRPr/>
            </a:pP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Tôi cho bạn bông hoa đỏ trên đầu tôi nhé.</a:t>
            </a:r>
          </a:p>
        </p:txBody>
      </p:sp>
      <p:pic>
        <p:nvPicPr>
          <p:cNvPr id="7" name="Picture 6"/>
          <p:cNvPicPr>
            <a:picLocks noChangeAspect="1"/>
          </p:cNvPicPr>
          <p:nvPr/>
        </p:nvPicPr>
        <p:blipFill rotWithShape="1">
          <a:blip r:embed="rId2"/>
          <a:srcRect l="-4477" t="46964" r="52755"/>
          <a:stretch/>
        </p:blipFill>
        <p:spPr>
          <a:xfrm>
            <a:off x="-393150" y="1270"/>
            <a:ext cx="4907890" cy="4486276"/>
          </a:xfrm>
          <a:prstGeom prst="rect">
            <a:avLst/>
          </a:prstGeom>
        </p:spPr>
      </p:pic>
      <p:sp>
        <p:nvSpPr>
          <p:cNvPr id="8" name="TextBox 7">
            <a:extLst>
              <a:ext uri="{FF2B5EF4-FFF2-40B4-BE49-F238E27FC236}">
                <a16:creationId xmlns:a16="http://schemas.microsoft.com/office/drawing/2014/main" id="{92D14847-44B1-4EB6-B213-07CAFD1E6E00}"/>
              </a:ext>
            </a:extLst>
          </p:cNvPr>
          <p:cNvSpPr txBox="1"/>
          <p:nvPr/>
        </p:nvSpPr>
        <p:spPr>
          <a:xfrm>
            <a:off x="0" y="4436546"/>
            <a:ext cx="4514740" cy="461665"/>
          </a:xfrm>
          <a:prstGeom prst="rect">
            <a:avLst/>
          </a:prstGeom>
          <a:solidFill>
            <a:schemeClr val="accent4">
              <a:lumMod val="20000"/>
              <a:lumOff val="80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a:t>
            </a:r>
            <a:r>
              <a:rPr kumimoji="0" lang="en-US" sz="24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mơ</a:t>
            </a:r>
            <a:r>
              <a:rPr kumimoji="0" lang="en-US" sz="24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4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tặng</a:t>
            </a:r>
            <a:r>
              <a:rPr kumimoji="0" lang="en-US" sz="24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4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4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4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24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4836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8B989E-852A-44E8-AA1E-AE4806EC6F8E}"/>
              </a:ext>
            </a:extLst>
          </p:cNvPr>
          <p:cNvSpPr txBox="1"/>
          <p:nvPr/>
        </p:nvSpPr>
        <p:spPr>
          <a:xfrm>
            <a:off x="4572000" y="126742"/>
            <a:ext cx="4572000" cy="5016758"/>
          </a:xfrm>
          <a:prstGeom prst="rect">
            <a:avLst/>
          </a:prstGeom>
          <a:solidFill>
            <a:schemeClr val="accent4">
              <a:lumMod val="20000"/>
              <a:lumOff val="80000"/>
            </a:schemeClr>
          </a:solidFill>
        </p:spPr>
        <p:txBody>
          <a:bodyPr wrap="square">
            <a:spAutoFit/>
          </a:bodyPr>
          <a:lstStyle/>
          <a:p>
            <a:pPr lvl="0" fontAlgn="base">
              <a:defRPr/>
            </a:pPr>
            <a:r>
              <a:rPr lang="vi-VN"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Cây sung sướng vẫy là rối rít:</a:t>
            </a:r>
          </a:p>
          <a:p>
            <a:pPr lvl="0" fontAlgn="base">
              <a:defRPr/>
            </a:pP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Thế bạn cho tôi thật nhé! Cám ơn bạn!</a:t>
            </a:r>
          </a:p>
          <a:p>
            <a:pPr lvl="0" fontAlgn="base">
              <a:defRPr/>
            </a:pP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Sáng hôm sau, mọi người ngạc nhiên khi thấy chiếc mào đẹp đẽ của gà Mơ biến đâu mất. </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Còn cái cây bên bể nước thì lại nở một chùm hoa rực rỡ y hệt chiếc mào của Gà Mơ.</a:t>
            </a:r>
          </a:p>
          <a:p>
            <a:pPr lvl="0" fontAlgn="base">
              <a:defRPr/>
            </a:pP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Cây hoa sung sướng vươn mình đón ánh mặt trời nhuộm cho bông hoa thêm đỏ thắm. Cây khe khẽ kể cho mọi người nghe câu chuyện về lòng tốt của Gà Mơ. Thế là mọi người gọi cây đó là cây hoa mào gà.</a:t>
            </a:r>
          </a:p>
          <a:p>
            <a:pPr lvl="0" fontAlgn="base">
              <a:defRPr/>
            </a:pP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Trên đầu Gà Mơ bây giờ cũng nhú lên một chiếc mào mới nho nhỏ, xinh xinh rồi đấy.</a:t>
            </a:r>
          </a:p>
        </p:txBody>
      </p:sp>
      <p:pic>
        <p:nvPicPr>
          <p:cNvPr id="6" name="Picture 5"/>
          <p:cNvPicPr>
            <a:picLocks noChangeAspect="1"/>
          </p:cNvPicPr>
          <p:nvPr/>
        </p:nvPicPr>
        <p:blipFill rotWithShape="1">
          <a:blip r:embed="rId2"/>
          <a:srcRect l="50158" t="49641"/>
          <a:stretch/>
        </p:blipFill>
        <p:spPr>
          <a:xfrm>
            <a:off x="30767" y="195486"/>
            <a:ext cx="4541233" cy="4752528"/>
          </a:xfrm>
          <a:prstGeom prst="rect">
            <a:avLst/>
          </a:prstGeom>
        </p:spPr>
      </p:pic>
    </p:spTree>
    <p:extLst>
      <p:ext uri="{BB962C8B-B14F-4D97-AF65-F5344CB8AC3E}">
        <p14:creationId xmlns:p14="http://schemas.microsoft.com/office/powerpoint/2010/main" val="48873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rl Reading Story Book With Parents High-Res Vector Graphic - Getty Images">
            <a:extLst>
              <a:ext uri="{FF2B5EF4-FFF2-40B4-BE49-F238E27FC236}">
                <a16:creationId xmlns:a16="http://schemas.microsoft.com/office/drawing/2014/main" id="{497992C5-AACD-4633-B500-2733BBEC6C3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5117">
                        <a14:foregroundMark x1="33203" y1="59295" x2="80859" y2="68493"/>
                        <a14:foregroundMark x1="70801" y1="88258" x2="67188" y2="92857"/>
                        <a14:foregroundMark x1="44336" y1="54207" x2="50000" y2="80137"/>
                        <a14:foregroundMark x1="57031" y1="61840" x2="53027" y2="75049"/>
                        <a14:foregroundMark x1="40820" y1="57241" x2="69238" y2="75049"/>
                        <a14:foregroundMark x1="39844" y1="62329" x2="67676" y2="72994"/>
                        <a14:foregroundMark x1="38281" y1="63894" x2="71777" y2="69961"/>
                        <a14:foregroundMark x1="67676" y1="36399" x2="71289" y2="62916"/>
                      </a14:backgroundRemoval>
                    </a14:imgEffect>
                  </a14:imgLayer>
                </a14:imgProps>
              </a:ext>
              <a:ext uri="{28A0092B-C50C-407E-A947-70E740481C1C}">
                <a14:useLocalDpi xmlns:a14="http://schemas.microsoft.com/office/drawing/2010/main" val="0"/>
              </a:ext>
            </a:extLst>
          </a:blip>
          <a:srcRect/>
          <a:stretch>
            <a:fillRect/>
          </a:stretch>
        </p:blipFill>
        <p:spPr bwMode="auto">
          <a:xfrm>
            <a:off x="3086100" y="2153840"/>
            <a:ext cx="2291358" cy="22871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71873" y="771550"/>
            <a:ext cx="7354899"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723265" algn="l"/>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điều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gì</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nghe</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chuyện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179512" y="1506844"/>
            <a:ext cx="8892480" cy="954107"/>
          </a:xfrm>
          <a:prstGeom prst="rect">
            <a:avLst/>
          </a:prstGeom>
          <a:solidFill>
            <a:schemeClr val="accent4">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mn-cs"/>
              </a:rPr>
              <a:t>Câu</a:t>
            </a:r>
            <a:r>
              <a:rPr kumimoji="0" lang="en-US" sz="27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mn-cs"/>
              </a:rPr>
              <a:t>chuyện</a:t>
            </a:r>
            <a:r>
              <a:rPr kumimoji="0" lang="en-US" sz="27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mn-cs"/>
              </a:rPr>
              <a:t>này</a:t>
            </a:r>
            <a:r>
              <a:rPr kumimoji="0" lang="en-US" sz="27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mn-cs"/>
              </a:rPr>
              <a:t>nói</a:t>
            </a:r>
            <a:r>
              <a:rPr kumimoji="0" lang="en-US" sz="27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mn-cs"/>
              </a:rPr>
              <a:t>lên</a:t>
            </a:r>
            <a:r>
              <a:rPr kumimoji="0" lang="en-US" sz="27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B050"/>
                </a:solidFill>
                <a:effectLst/>
                <a:uLnTx/>
                <a:uFillTx/>
                <a:latin typeface="Calibri"/>
                <a:ea typeface="+mn-ea"/>
                <a:cs typeface="+mn-cs"/>
              </a:rPr>
              <a:t>Hàng</a:t>
            </a:r>
            <a:r>
              <a:rPr kumimoji="0" lang="en-US" sz="2800" b="1" i="0" u="none" strike="noStrike" kern="1200" cap="none" spc="0" normalizeH="0" baseline="0" noProof="0" dirty="0">
                <a:ln>
                  <a:noFill/>
                </a:ln>
                <a:solidFill>
                  <a:srgbClr val="00B050"/>
                </a:solidFill>
                <a:effectLst/>
                <a:uLnTx/>
                <a:uFillTx/>
                <a:latin typeface="Calibri"/>
                <a:ea typeface="+mn-ea"/>
                <a:cs typeface="+mn-cs"/>
              </a:rPr>
              <a:t> </a:t>
            </a:r>
            <a:r>
              <a:rPr kumimoji="0" lang="en-US" sz="2800" b="1" i="0" u="none" strike="noStrike" kern="1200" cap="none" spc="0" normalizeH="0" baseline="0" noProof="0" dirty="0" err="1">
                <a:ln>
                  <a:noFill/>
                </a:ln>
                <a:solidFill>
                  <a:srgbClr val="00B050"/>
                </a:solidFill>
                <a:effectLst/>
                <a:uLnTx/>
                <a:uFillTx/>
                <a:latin typeface="Calibri"/>
                <a:ea typeface="+mn-ea"/>
                <a:cs typeface="+mn-cs"/>
              </a:rPr>
              <a:t>xóm</a:t>
            </a:r>
            <a:r>
              <a:rPr kumimoji="0" lang="en-US" sz="2800" b="1" i="0" u="none" strike="noStrike" kern="1200" cap="none" spc="0" normalizeH="0" baseline="0" noProof="0" dirty="0">
                <a:ln>
                  <a:noFill/>
                </a:ln>
                <a:solidFill>
                  <a:srgbClr val="00B050"/>
                </a:solidFill>
                <a:effectLst/>
                <a:uLnTx/>
                <a:uFillTx/>
                <a:latin typeface="Calibri"/>
                <a:ea typeface="+mn-ea"/>
                <a:cs typeface="+mn-cs"/>
              </a:rPr>
              <a:t> </a:t>
            </a:r>
            <a:r>
              <a:rPr kumimoji="0" lang="en-US" sz="2800" b="1" i="0" u="none" strike="noStrike" kern="1200" cap="none" spc="0" normalizeH="0" baseline="0" noProof="0" dirty="0" err="1">
                <a:ln>
                  <a:noFill/>
                </a:ln>
                <a:solidFill>
                  <a:srgbClr val="00B050"/>
                </a:solidFill>
                <a:effectLst/>
                <a:uLnTx/>
                <a:uFillTx/>
                <a:latin typeface="Calibri"/>
                <a:ea typeface="+mn-ea"/>
                <a:cs typeface="+mn-cs"/>
              </a:rPr>
              <a:t>láng</a:t>
            </a:r>
            <a:r>
              <a:rPr kumimoji="0" lang="en-US" sz="2800" b="1" i="0" u="none" strike="noStrike" kern="1200" cap="none" spc="0" normalizeH="0" baseline="0" noProof="0" dirty="0">
                <a:ln>
                  <a:noFill/>
                </a:ln>
                <a:solidFill>
                  <a:srgbClr val="00B050"/>
                </a:solidFill>
                <a:effectLst/>
                <a:uLnTx/>
                <a:uFillTx/>
                <a:latin typeface="Calibri"/>
                <a:ea typeface="+mn-ea"/>
                <a:cs typeface="+mn-cs"/>
              </a:rPr>
              <a:t> </a:t>
            </a:r>
            <a:r>
              <a:rPr kumimoji="0" lang="en-US" sz="2800" b="1" i="0" u="none" strike="noStrike" kern="1200" cap="none" spc="0" normalizeH="0" baseline="0" noProof="0" dirty="0" err="1">
                <a:ln>
                  <a:noFill/>
                </a:ln>
                <a:solidFill>
                  <a:srgbClr val="00B050"/>
                </a:solidFill>
                <a:effectLst/>
                <a:uLnTx/>
                <a:uFillTx/>
                <a:latin typeface="Calibri"/>
                <a:ea typeface="+mn-ea"/>
                <a:cs typeface="+mn-cs"/>
              </a:rPr>
              <a:t>giềng</a:t>
            </a:r>
            <a:r>
              <a:rPr kumimoji="0" lang="en-US" sz="2800" b="1" i="0" u="none" strike="noStrike" kern="1200" cap="none" spc="0" normalizeH="0" baseline="0" noProof="0" dirty="0">
                <a:ln>
                  <a:noFill/>
                </a:ln>
                <a:solidFill>
                  <a:srgbClr val="00B050"/>
                </a:solidFill>
                <a:effectLst/>
                <a:uLnTx/>
                <a:uFillTx/>
                <a:latin typeface="Calibri"/>
                <a:ea typeface="+mn-ea"/>
                <a:cs typeface="+mn-cs"/>
              </a:rPr>
              <a:t> </a:t>
            </a:r>
            <a:r>
              <a:rPr kumimoji="0" lang="en-US" sz="2800" b="1" i="0" u="none" strike="noStrike" kern="1200" cap="none" spc="0" normalizeH="0" baseline="0" noProof="0" dirty="0" err="1">
                <a:ln>
                  <a:noFill/>
                </a:ln>
                <a:solidFill>
                  <a:srgbClr val="00B050"/>
                </a:solidFill>
                <a:effectLst/>
                <a:uLnTx/>
                <a:uFillTx/>
                <a:latin typeface="Calibri"/>
                <a:ea typeface="+mn-ea"/>
                <a:cs typeface="+mn-cs"/>
              </a:rPr>
              <a:t>là</a:t>
            </a:r>
            <a:r>
              <a:rPr kumimoji="0" lang="en-US" sz="2800" b="1" i="0" u="none" strike="noStrike" kern="1200" cap="none" spc="0" normalizeH="0" baseline="0" noProof="0" dirty="0">
                <a:ln>
                  <a:noFill/>
                </a:ln>
                <a:solidFill>
                  <a:srgbClr val="00B050"/>
                </a:solidFill>
                <a:effectLst/>
                <a:uLnTx/>
                <a:uFillTx/>
                <a:latin typeface="Calibri"/>
                <a:ea typeface="+mn-ea"/>
                <a:cs typeface="+mn-cs"/>
              </a:rPr>
              <a:t> </a:t>
            </a:r>
            <a:r>
              <a:rPr kumimoji="0" lang="en-US" sz="2800" b="1" i="0" u="none" strike="noStrike" kern="1200" cap="none" spc="0" normalizeH="0" baseline="0" noProof="0" dirty="0" err="1">
                <a:ln>
                  <a:noFill/>
                </a:ln>
                <a:solidFill>
                  <a:srgbClr val="00B050"/>
                </a:solidFill>
                <a:effectLst/>
                <a:uLnTx/>
                <a:uFillTx/>
                <a:latin typeface="Calibri"/>
                <a:ea typeface="+mn-ea"/>
                <a:cs typeface="+mn-cs"/>
              </a:rPr>
              <a:t>phải</a:t>
            </a:r>
            <a:r>
              <a:rPr kumimoji="0" lang="en-US" sz="2800" b="1" i="0" u="none" strike="noStrike" kern="1200" cap="none" spc="0" normalizeH="0" baseline="0" noProof="0" dirty="0">
                <a:ln>
                  <a:noFill/>
                </a:ln>
                <a:solidFill>
                  <a:srgbClr val="00B050"/>
                </a:solidFill>
                <a:effectLst/>
                <a:uLnTx/>
                <a:uFillTx/>
                <a:latin typeface="Calibri"/>
                <a:ea typeface="+mn-ea"/>
                <a:cs typeface="+mn-cs"/>
              </a:rPr>
              <a:t> </a:t>
            </a:r>
            <a:r>
              <a:rPr kumimoji="0" lang="en-US" sz="2800" b="1" i="0" u="none" strike="noStrike" kern="1200" cap="none" spc="0" normalizeH="0" baseline="0" noProof="0" dirty="0" err="1">
                <a:ln>
                  <a:noFill/>
                </a:ln>
                <a:solidFill>
                  <a:srgbClr val="00B050"/>
                </a:solidFill>
                <a:effectLst/>
                <a:uLnTx/>
                <a:uFillTx/>
                <a:latin typeface="Calibri"/>
                <a:ea typeface="+mn-ea"/>
                <a:cs typeface="+mn-cs"/>
              </a:rPr>
              <a:t>biết</a:t>
            </a:r>
            <a:r>
              <a:rPr kumimoji="0" lang="en-US" sz="2800" b="1" i="0" u="none" strike="noStrike" kern="1200" cap="none" spc="0" normalizeH="0" baseline="0" noProof="0" dirty="0">
                <a:ln>
                  <a:noFill/>
                </a:ln>
                <a:solidFill>
                  <a:srgbClr val="00B050"/>
                </a:solidFill>
                <a:effectLst/>
                <a:uLnTx/>
                <a:uFillTx/>
                <a:latin typeface="Calibri"/>
                <a:ea typeface="+mn-ea"/>
                <a:cs typeface="+mn-cs"/>
              </a:rPr>
              <a:t> </a:t>
            </a:r>
            <a:r>
              <a:rPr kumimoji="0" lang="en-US" sz="2800" b="1" i="0" u="none" strike="noStrike" kern="1200" cap="none" spc="0" normalizeH="0" baseline="0" noProof="0" dirty="0" err="1">
                <a:ln>
                  <a:noFill/>
                </a:ln>
                <a:solidFill>
                  <a:srgbClr val="00B050"/>
                </a:solidFill>
                <a:effectLst/>
                <a:uLnTx/>
                <a:uFillTx/>
                <a:latin typeface="Calibri"/>
                <a:ea typeface="+mn-ea"/>
                <a:cs typeface="+mn-cs"/>
              </a:rPr>
              <a:t>thông</a:t>
            </a:r>
            <a:r>
              <a:rPr kumimoji="0" lang="en-US" sz="2800" b="1" i="0" u="none" strike="noStrike" kern="1200" cap="none" spc="0" normalizeH="0" baseline="0" noProof="0" dirty="0">
                <a:ln>
                  <a:noFill/>
                </a:ln>
                <a:solidFill>
                  <a:srgbClr val="00B050"/>
                </a:solidFill>
                <a:effectLst/>
                <a:uLnTx/>
                <a:uFillTx/>
                <a:latin typeface="Calibri"/>
                <a:ea typeface="+mn-ea"/>
                <a:cs typeface="+mn-cs"/>
              </a:rPr>
              <a:t> </a:t>
            </a:r>
            <a:r>
              <a:rPr kumimoji="0" lang="en-US" sz="2800" b="1" i="0" u="none" strike="noStrike" kern="1200" cap="none" spc="0" normalizeH="0" baseline="0" noProof="0" dirty="0" err="1">
                <a:ln>
                  <a:noFill/>
                </a:ln>
                <a:solidFill>
                  <a:srgbClr val="00B050"/>
                </a:solidFill>
                <a:effectLst/>
                <a:uLnTx/>
                <a:uFillTx/>
                <a:latin typeface="Calibri"/>
                <a:ea typeface="+mn-ea"/>
                <a:cs typeface="+mn-cs"/>
              </a:rPr>
              <a:t>cảm</a:t>
            </a:r>
            <a:r>
              <a:rPr kumimoji="0" lang="en-US" sz="2800" b="1" i="0" u="none" strike="noStrike" kern="1200" cap="none" spc="0" normalizeH="0" baseline="0" noProof="0" dirty="0">
                <a:ln>
                  <a:noFill/>
                </a:ln>
                <a:solidFill>
                  <a:srgbClr val="00B050"/>
                </a:solidFill>
                <a:effectLst/>
                <a:uLnTx/>
                <a:uFillTx/>
                <a:latin typeface="Calibri"/>
                <a:ea typeface="+mn-ea"/>
                <a:cs typeface="+mn-cs"/>
              </a:rPr>
              <a:t>, </a:t>
            </a:r>
            <a:r>
              <a:rPr kumimoji="0" lang="en-US" sz="2800" b="1" i="0" u="none" strike="noStrike" kern="1200" cap="none" spc="0" normalizeH="0" baseline="0" noProof="0" dirty="0" err="1">
                <a:ln>
                  <a:noFill/>
                </a:ln>
                <a:solidFill>
                  <a:srgbClr val="00B050"/>
                </a:solidFill>
                <a:effectLst/>
                <a:uLnTx/>
                <a:uFillTx/>
                <a:latin typeface="Calibri"/>
                <a:ea typeface="+mn-ea"/>
                <a:cs typeface="+mn-cs"/>
              </a:rPr>
              <a:t>tôn</a:t>
            </a:r>
            <a:r>
              <a:rPr kumimoji="0" lang="en-US" sz="2800" b="1" i="0" u="none" strike="noStrike" kern="1200" cap="none" spc="0" normalizeH="0" baseline="0" noProof="0" dirty="0">
                <a:ln>
                  <a:noFill/>
                </a:ln>
                <a:solidFill>
                  <a:srgbClr val="00B050"/>
                </a:solidFill>
                <a:effectLst/>
                <a:uLnTx/>
                <a:uFillTx/>
                <a:latin typeface="Calibri"/>
                <a:ea typeface="+mn-ea"/>
                <a:cs typeface="+mn-cs"/>
              </a:rPr>
              <a:t> </a:t>
            </a:r>
            <a:r>
              <a:rPr kumimoji="0" lang="en-US" sz="2800" b="1" i="0" u="none" strike="noStrike" kern="1200" cap="none" spc="0" normalizeH="0" baseline="0" noProof="0" dirty="0" err="1">
                <a:ln>
                  <a:noFill/>
                </a:ln>
                <a:solidFill>
                  <a:srgbClr val="00B050"/>
                </a:solidFill>
                <a:effectLst/>
                <a:uLnTx/>
                <a:uFillTx/>
                <a:latin typeface="Calibri"/>
                <a:ea typeface="+mn-ea"/>
                <a:cs typeface="+mn-cs"/>
              </a:rPr>
              <a:t>trọng</a:t>
            </a:r>
            <a:r>
              <a:rPr kumimoji="0" lang="en-US" sz="2800" b="1" i="0" u="none" strike="noStrike" kern="1200" cap="none" spc="0" normalizeH="0" baseline="0" noProof="0" dirty="0">
                <a:ln>
                  <a:noFill/>
                </a:ln>
                <a:solidFill>
                  <a:srgbClr val="00B050"/>
                </a:solidFill>
                <a:effectLst/>
                <a:uLnTx/>
                <a:uFillTx/>
                <a:latin typeface="Calibri"/>
                <a:ea typeface="+mn-ea"/>
                <a:cs typeface="+mn-cs"/>
              </a:rPr>
              <a:t> </a:t>
            </a:r>
            <a:r>
              <a:rPr kumimoji="0" lang="en-US" sz="2800" b="1" i="0" u="none" strike="noStrike" kern="1200" cap="none" spc="0" normalizeH="0" baseline="0" noProof="0" dirty="0" err="1">
                <a:ln>
                  <a:noFill/>
                </a:ln>
                <a:solidFill>
                  <a:srgbClr val="00B050"/>
                </a:solidFill>
                <a:effectLst/>
                <a:uLnTx/>
                <a:uFillTx/>
                <a:latin typeface="Calibri"/>
                <a:ea typeface="+mn-ea"/>
                <a:cs typeface="+mn-cs"/>
              </a:rPr>
              <a:t>lẫn</a:t>
            </a:r>
            <a:r>
              <a:rPr kumimoji="0" lang="en-US" sz="2800" b="1" i="0" u="none" strike="noStrike" kern="1200" cap="none" spc="0" normalizeH="0" baseline="0" noProof="0" dirty="0">
                <a:ln>
                  <a:noFill/>
                </a:ln>
                <a:solidFill>
                  <a:srgbClr val="00B050"/>
                </a:solidFill>
                <a:effectLst/>
                <a:uLnTx/>
                <a:uFillTx/>
                <a:latin typeface="Calibri"/>
                <a:ea typeface="+mn-ea"/>
                <a:cs typeface="+mn-cs"/>
              </a:rPr>
              <a:t> </a:t>
            </a:r>
            <a:r>
              <a:rPr kumimoji="0" lang="en-US" sz="2800" b="1" i="0" u="none" strike="noStrike" kern="1200" cap="none" spc="0" normalizeH="0" baseline="0" noProof="0" dirty="0" err="1">
                <a:ln>
                  <a:noFill/>
                </a:ln>
                <a:solidFill>
                  <a:srgbClr val="00B050"/>
                </a:solidFill>
                <a:effectLst/>
                <a:uLnTx/>
                <a:uFillTx/>
                <a:latin typeface="Calibri"/>
                <a:ea typeface="+mn-ea"/>
                <a:cs typeface="+mn-cs"/>
              </a:rPr>
              <a:t>nhau</a:t>
            </a:r>
            <a:r>
              <a:rPr kumimoji="0" lang="en-US" sz="27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mn-cs"/>
              </a:rPr>
              <a:t>.</a:t>
            </a:r>
            <a:endParaRPr kumimoji="0" lang="vi-VN" sz="27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7181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unched Tape 2"/>
          <p:cNvSpPr/>
          <p:nvPr/>
        </p:nvSpPr>
        <p:spPr>
          <a:xfrm>
            <a:off x="323528" y="166227"/>
            <a:ext cx="3384376" cy="912316"/>
          </a:xfrm>
          <a:prstGeom prst="flowChartPunchedTap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NÓI VÀ NGHE</a:t>
            </a:r>
          </a:p>
        </p:txBody>
      </p:sp>
      <p:sp>
        <p:nvSpPr>
          <p:cNvPr id="4" name="TextBox 3">
            <a:extLst>
              <a:ext uri="{FF2B5EF4-FFF2-40B4-BE49-F238E27FC236}">
                <a16:creationId xmlns:a16="http://schemas.microsoft.com/office/drawing/2014/main" id="{D7DDD42F-B258-7E14-93C6-8EBA7F03FC44}"/>
              </a:ext>
            </a:extLst>
          </p:cNvPr>
          <p:cNvSpPr txBox="1"/>
          <p:nvPr/>
        </p:nvSpPr>
        <p:spPr>
          <a:xfrm>
            <a:off x="111021" y="1802309"/>
            <a:ext cx="8754819" cy="769441"/>
          </a:xfrm>
          <a:prstGeom prst="rect">
            <a:avLst/>
          </a:prstGeom>
          <a:noFill/>
        </p:spPr>
        <p:txBody>
          <a:bodyPr wrap="square" rtlCol="0">
            <a:spAutoFit/>
          </a:bodyPr>
          <a:lstStyle/>
          <a:p>
            <a:pPr algn="ctr"/>
            <a:r>
              <a:rPr lang="en-US" sz="4400" b="1" dirty="0">
                <a:solidFill>
                  <a:srgbClr val="00B050"/>
                </a:solidFill>
                <a:latin typeface="Times New Roman" panose="02020603050405020304" pitchFamily="18" charset="0"/>
                <a:cs typeface="Times New Roman" panose="02020603050405020304" pitchFamily="18" charset="0"/>
              </a:rPr>
              <a:t>SỰ TÍCH HOA MÀO GÀ</a:t>
            </a:r>
          </a:p>
        </p:txBody>
      </p:sp>
    </p:spTree>
    <p:extLst>
      <p:ext uri="{BB962C8B-B14F-4D97-AF65-F5344CB8AC3E}">
        <p14:creationId xmlns:p14="http://schemas.microsoft.com/office/powerpoint/2010/main" val="24371602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A74C84-B1C3-4F19-B9AB-5EDEA63528F0}"/>
              </a:ext>
            </a:extLst>
          </p:cNvPr>
          <p:cNvSpPr/>
          <p:nvPr/>
        </p:nvSpPr>
        <p:spPr>
          <a:xfrm>
            <a:off x="107504" y="51470"/>
            <a:ext cx="8712968" cy="4752528"/>
          </a:xfrm>
          <a:prstGeom prst="rect">
            <a:avLst/>
          </a:prstGeom>
          <a:solidFill>
            <a:srgbClr val="FFFFFF"/>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 name="TextBox 9">
            <a:extLst>
              <a:ext uri="{FF2B5EF4-FFF2-40B4-BE49-F238E27FC236}">
                <a16:creationId xmlns:a16="http://schemas.microsoft.com/office/drawing/2014/main" id="{424ECBE9-59BE-4A6B-8AFC-9385AAA14BE3}"/>
              </a:ext>
            </a:extLst>
          </p:cNvPr>
          <p:cNvSpPr txBox="1"/>
          <p:nvPr/>
        </p:nvSpPr>
        <p:spPr>
          <a:xfrm>
            <a:off x="1477575" y="87777"/>
            <a:ext cx="5972825" cy="1323435"/>
          </a:xfrm>
          <a:prstGeom prst="rect">
            <a:avLst/>
          </a:prstGeom>
          <a:noFill/>
        </p:spPr>
        <p:txBody>
          <a:bodyPr wrap="square" lIns="91436" tIns="45718" rIns="91436" bIns="4571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nghe</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8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TÍCH HOA MÀO GÀ</a:t>
            </a:r>
            <a:endPar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300" b="1" i="1"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a:t>
            </a:r>
            <a:r>
              <a:rPr kumimoji="0" lang="en-US" sz="2300" b="1" i="1"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1"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2300" b="1" i="1"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1"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truyện</a:t>
            </a:r>
            <a:r>
              <a:rPr kumimoji="0" lang="en-US" sz="2300" b="1" i="1"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1"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cổ</a:t>
            </a:r>
            <a:r>
              <a:rPr kumimoji="0" lang="en-US" sz="2300" b="1" i="1"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1"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tích</a:t>
            </a:r>
            <a:r>
              <a:rPr kumimoji="0" lang="en-US" sz="2300" b="1" i="1"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1"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dành</a:t>
            </a:r>
            <a:r>
              <a:rPr kumimoji="0" lang="en-US" sz="2300" b="1" i="1"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1"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2300" b="1" i="1"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1"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thiếu</a:t>
            </a:r>
            <a:r>
              <a:rPr kumimoji="0" lang="en-US" sz="2300" b="1" i="1"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1"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nhi</a:t>
            </a:r>
            <a:r>
              <a:rPr kumimoji="0" lang="en-US" sz="2300" b="1" i="1"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9" name="TextBox 8">
            <a:extLst>
              <a:ext uri="{FF2B5EF4-FFF2-40B4-BE49-F238E27FC236}">
                <a16:creationId xmlns:a16="http://schemas.microsoft.com/office/drawing/2014/main" id="{F88340FB-0109-4362-AC77-36EDAB3F8440}"/>
              </a:ext>
            </a:extLst>
          </p:cNvPr>
          <p:cNvSpPr txBox="1"/>
          <p:nvPr/>
        </p:nvSpPr>
        <p:spPr>
          <a:xfrm>
            <a:off x="7596336" y="4435265"/>
            <a:ext cx="1440160" cy="584757"/>
          </a:xfrm>
          <a:prstGeom prst="rect">
            <a:avLst/>
          </a:prstGeom>
          <a:solidFill>
            <a:srgbClr val="DBE648"/>
          </a:solidFill>
          <a:ln>
            <a:noFill/>
          </a:ln>
        </p:spPr>
        <p:txBody>
          <a:bodyPr wrap="square" lIns="91424" tIns="45711" rIns="91424" bIns="45711"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S/33</a:t>
            </a:r>
          </a:p>
        </p:txBody>
      </p:sp>
      <p:pic>
        <p:nvPicPr>
          <p:cNvPr id="2" name="Picture 1"/>
          <p:cNvPicPr>
            <a:picLocks noChangeAspect="1"/>
          </p:cNvPicPr>
          <p:nvPr/>
        </p:nvPicPr>
        <p:blipFill>
          <a:blip r:embed="rId3"/>
          <a:stretch>
            <a:fillRect/>
          </a:stretch>
        </p:blipFill>
        <p:spPr>
          <a:xfrm>
            <a:off x="2099901" y="1407224"/>
            <a:ext cx="5256584" cy="3385951"/>
          </a:xfrm>
          <a:prstGeom prst="rect">
            <a:avLst/>
          </a:prstGeom>
        </p:spPr>
      </p:pic>
    </p:spTree>
    <p:extLst>
      <p:ext uri="{BB962C8B-B14F-4D97-AF65-F5344CB8AC3E}">
        <p14:creationId xmlns:p14="http://schemas.microsoft.com/office/powerpoint/2010/main" val="11126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92AC22-4646-46BD-ACBE-9405B47358AF}"/>
              </a:ext>
            </a:extLst>
          </p:cNvPr>
          <p:cNvSpPr txBox="1"/>
          <p:nvPr/>
        </p:nvSpPr>
        <p:spPr>
          <a:xfrm>
            <a:off x="708912" y="12561"/>
            <a:ext cx="8255576" cy="830997"/>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Dựa</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gợi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đoán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chuyện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4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tích</a:t>
            </a:r>
            <a:r>
              <a:rPr kumimoji="0" lang="en-US" sz="24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4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mào</a:t>
            </a:r>
            <a:r>
              <a:rPr kumimoji="0" lang="en-US" sz="24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2050" name="Picture 2" descr="Tổng hợp 100+ câu đố vui, hài hước hay nhất có kèm đáp án"/>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674" b="100000" l="4079" r="41772">
                        <a14:foregroundMark x1="8579" y1="8824" x2="8579" y2="8824"/>
                        <a14:foregroundMark x1="10549" y1="18449" x2="10549" y2="18449"/>
                        <a14:foregroundMark x1="37693" y1="8021" x2="37693" y2="8021"/>
                        <a14:foregroundMark x1="37693" y1="18984" x2="37693" y2="18984"/>
                        <a14:foregroundMark x1="19972" y1="31818" x2="19972" y2="31818"/>
                        <a14:foregroundMark x1="20113" y1="28342" x2="20113" y2="28342"/>
                        <a14:foregroundMark x1="19269" y1="33690" x2="19269" y2="33690"/>
                        <a14:foregroundMark x1="28551" y1="31551" x2="28551" y2="31551"/>
                      </a14:backgroundRemoval>
                    </a14:imgEffect>
                  </a14:imgLayer>
                </a14:imgProps>
              </a:ext>
              <a:ext uri="{28A0092B-C50C-407E-A947-70E740481C1C}">
                <a14:useLocalDpi xmlns:a14="http://schemas.microsoft.com/office/drawing/2010/main" val="0"/>
              </a:ext>
            </a:extLst>
          </a:blip>
          <a:srcRect l="4364" t="2406" r="58085" b="-3006"/>
          <a:stretch/>
        </p:blipFill>
        <p:spPr bwMode="auto">
          <a:xfrm>
            <a:off x="8215350" y="1944709"/>
            <a:ext cx="1109178" cy="156314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2D14847-44B1-4EB6-B213-07CAFD1E6E00}"/>
              </a:ext>
            </a:extLst>
          </p:cNvPr>
          <p:cNvSpPr txBox="1"/>
          <p:nvPr/>
        </p:nvSpPr>
        <p:spPr>
          <a:xfrm>
            <a:off x="426811" y="4697403"/>
            <a:ext cx="3803004" cy="368562"/>
          </a:xfrm>
          <a:prstGeom prst="rect">
            <a:avLst/>
          </a:prstGeom>
          <a:solidFill>
            <a:schemeClr val="accent4">
              <a:lumMod val="20000"/>
              <a:lumOff val="80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795"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a:t>
            </a:r>
            <a:r>
              <a:rPr kumimoji="0" lang="en-US" sz="1795"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795"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mơ</a:t>
            </a:r>
            <a:r>
              <a:rPr kumimoji="0" lang="en-US" sz="1795"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795"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1795"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795"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tặng</a:t>
            </a:r>
            <a:r>
              <a:rPr kumimoji="0" lang="en-US" sz="1795"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795"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1795"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795"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1795"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795"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1795"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795"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1795"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1795"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851BACC1-EC0E-4E31-9D19-04DF5DDDA801}"/>
              </a:ext>
            </a:extLst>
          </p:cNvPr>
          <p:cNvSpPr txBox="1"/>
          <p:nvPr/>
        </p:nvSpPr>
        <p:spPr>
          <a:xfrm>
            <a:off x="4973854" y="4697403"/>
            <a:ext cx="3607253" cy="368562"/>
          </a:xfrm>
          <a:prstGeom prst="rect">
            <a:avLst/>
          </a:prstGeom>
          <a:solidFill>
            <a:schemeClr val="accent4">
              <a:lumMod val="20000"/>
              <a:lumOff val="80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795"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1795"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795"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1795"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795"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1795"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795"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1795"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795"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1795"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795"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1795"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795"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a:t>
            </a:r>
            <a:r>
              <a:rPr kumimoji="0" lang="en-US" sz="1795"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795"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mơ</a:t>
            </a:r>
            <a:r>
              <a:rPr kumimoji="0" lang="en-US" sz="1795"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1795"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1927C0AD-992A-44EF-BC9A-3946100129FB}"/>
              </a:ext>
            </a:extLst>
          </p:cNvPr>
          <p:cNvSpPr txBox="1"/>
          <p:nvPr/>
        </p:nvSpPr>
        <p:spPr>
          <a:xfrm>
            <a:off x="4983443" y="2722405"/>
            <a:ext cx="3458019" cy="369332"/>
          </a:xfrm>
          <a:prstGeom prst="rect">
            <a:avLst/>
          </a:prstGeom>
          <a:solidFill>
            <a:schemeClr val="accent4">
              <a:lumMod val="20000"/>
              <a:lumOff val="80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795"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a:t>
            </a:r>
            <a:r>
              <a:rPr kumimoji="0" lang="en-US" sz="1795"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795"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mơ</a:t>
            </a:r>
            <a:r>
              <a:rPr kumimoji="0" lang="en-US" sz="1795"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795"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1795"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795"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1795"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795"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1795"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795"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1795"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795"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1795"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1795"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6DA097F4-71A1-487F-A1FC-02F9CE2A46D6}"/>
              </a:ext>
            </a:extLst>
          </p:cNvPr>
          <p:cNvSpPr txBox="1"/>
          <p:nvPr/>
        </p:nvSpPr>
        <p:spPr>
          <a:xfrm>
            <a:off x="426811" y="2512930"/>
            <a:ext cx="3912589" cy="644792"/>
          </a:xfrm>
          <a:prstGeom prst="rect">
            <a:avLst/>
          </a:prstGeom>
          <a:solidFill>
            <a:schemeClr val="accent4">
              <a:lumMod val="20000"/>
              <a:lumOff val="80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795"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1795"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795"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1795"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795"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a:t>
            </a:r>
            <a:r>
              <a:rPr kumimoji="0" lang="en-US" sz="1795"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795"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xúm</a:t>
            </a:r>
            <a:r>
              <a:rPr kumimoji="0" lang="en-US" sz="1795"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795"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xít</a:t>
            </a:r>
            <a:r>
              <a:rPr kumimoji="0" lang="en-US" sz="1795"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795"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quanh</a:t>
            </a:r>
            <a:r>
              <a:rPr kumimoji="0" lang="en-US" sz="1795"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795"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1795"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795"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a:t>
            </a:r>
            <a:r>
              <a:rPr kumimoji="0" lang="en-US" sz="1795"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795"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mơ</a:t>
            </a:r>
            <a:r>
              <a:rPr kumimoji="0" lang="en-US" sz="1795"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795"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1795"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795"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1795"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1795"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Oval 11">
            <a:extLst>
              <a:ext uri="{FF2B5EF4-FFF2-40B4-BE49-F238E27FC236}">
                <a16:creationId xmlns:a16="http://schemas.microsoft.com/office/drawing/2014/main" id="{4DFF00E3-5DB1-E897-E16C-7097BE401BC6}"/>
              </a:ext>
            </a:extLst>
          </p:cNvPr>
          <p:cNvSpPr/>
          <p:nvPr/>
        </p:nvSpPr>
        <p:spPr>
          <a:xfrm>
            <a:off x="325851" y="83564"/>
            <a:ext cx="432048" cy="369729"/>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cxnSp>
        <p:nvCxnSpPr>
          <p:cNvPr id="10" name="Straight Connector 9"/>
          <p:cNvCxnSpPr>
            <a:stCxn id="2" idx="1"/>
          </p:cNvCxnSpPr>
          <p:nvPr/>
        </p:nvCxnSpPr>
        <p:spPr>
          <a:xfrm flipV="1">
            <a:off x="708912" y="428059"/>
            <a:ext cx="3708458" cy="1"/>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4685491" y="411510"/>
            <a:ext cx="3198877" cy="16549"/>
          </a:xfrm>
          <a:prstGeom prst="line">
            <a:avLst/>
          </a:prstGeom>
          <a:ln w="28575">
            <a:solidFill>
              <a:srgbClr val="00B050"/>
            </a:solidFill>
          </a:ln>
        </p:spPr>
        <p:style>
          <a:lnRef idx="3">
            <a:schemeClr val="dk1"/>
          </a:lnRef>
          <a:fillRef idx="0">
            <a:schemeClr val="dk1"/>
          </a:fillRef>
          <a:effectRef idx="2">
            <a:schemeClr val="dk1"/>
          </a:effectRef>
          <a:fontRef idx="minor">
            <a:schemeClr val="tx1"/>
          </a:fontRef>
        </p:style>
      </p:cxnSp>
      <p:pic>
        <p:nvPicPr>
          <p:cNvPr id="22" name="Picture 21"/>
          <p:cNvPicPr>
            <a:picLocks noChangeAspect="1"/>
          </p:cNvPicPr>
          <p:nvPr/>
        </p:nvPicPr>
        <p:blipFill rotWithShape="1">
          <a:blip r:embed="rId5"/>
          <a:srcRect t="-827" r="50783" b="54108"/>
          <a:stretch/>
        </p:blipFill>
        <p:spPr>
          <a:xfrm>
            <a:off x="892724" y="885292"/>
            <a:ext cx="3015564" cy="1636202"/>
          </a:xfrm>
          <a:prstGeom prst="rect">
            <a:avLst/>
          </a:prstGeom>
        </p:spPr>
      </p:pic>
      <p:pic>
        <p:nvPicPr>
          <p:cNvPr id="23" name="Picture 22"/>
          <p:cNvPicPr>
            <a:picLocks noChangeAspect="1"/>
          </p:cNvPicPr>
          <p:nvPr/>
        </p:nvPicPr>
        <p:blipFill rotWithShape="1">
          <a:blip r:embed="rId5"/>
          <a:srcRect l="49193" t="626" b="51195"/>
          <a:stretch/>
        </p:blipFill>
        <p:spPr>
          <a:xfrm>
            <a:off x="4970496" y="655420"/>
            <a:ext cx="3512284" cy="1944454"/>
          </a:xfrm>
          <a:prstGeom prst="rect">
            <a:avLst/>
          </a:prstGeom>
        </p:spPr>
      </p:pic>
      <p:pic>
        <p:nvPicPr>
          <p:cNvPr id="24" name="Picture 23"/>
          <p:cNvPicPr>
            <a:picLocks noChangeAspect="1"/>
          </p:cNvPicPr>
          <p:nvPr/>
        </p:nvPicPr>
        <p:blipFill rotWithShape="1">
          <a:blip r:embed="rId5"/>
          <a:srcRect l="-4477" t="46964" r="52755"/>
          <a:stretch/>
        </p:blipFill>
        <p:spPr>
          <a:xfrm>
            <a:off x="325851" y="3157722"/>
            <a:ext cx="3552549" cy="1539681"/>
          </a:xfrm>
          <a:prstGeom prst="rect">
            <a:avLst/>
          </a:prstGeom>
        </p:spPr>
      </p:pic>
      <p:pic>
        <p:nvPicPr>
          <p:cNvPr id="25" name="Picture 24"/>
          <p:cNvPicPr>
            <a:picLocks noChangeAspect="1"/>
          </p:cNvPicPr>
          <p:nvPr/>
        </p:nvPicPr>
        <p:blipFill rotWithShape="1">
          <a:blip r:embed="rId5"/>
          <a:srcRect l="50158" t="49641"/>
          <a:stretch/>
        </p:blipFill>
        <p:spPr>
          <a:xfrm>
            <a:off x="5247404" y="3150449"/>
            <a:ext cx="3155123" cy="1520255"/>
          </a:xfrm>
          <a:prstGeom prst="rect">
            <a:avLst/>
          </a:prstGeom>
        </p:spPr>
      </p:pic>
    </p:spTree>
    <p:extLst>
      <p:ext uri="{BB962C8B-B14F-4D97-AF65-F5344CB8AC3E}">
        <p14:creationId xmlns:p14="http://schemas.microsoft.com/office/powerpoint/2010/main" val="351437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9A8DB5-34A7-4402-B12F-6383E038F752}"/>
              </a:ext>
            </a:extLst>
          </p:cNvPr>
          <p:cNvSpPr txBox="1"/>
          <p:nvPr/>
        </p:nvSpPr>
        <p:spPr>
          <a:xfrm>
            <a:off x="1547664" y="1923678"/>
            <a:ext cx="6546343" cy="7140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40" b="1" i="0" u="none" strike="noStrike" kern="1200" cap="none" spc="0" normalizeH="0" baseline="0" noProof="0" dirty="0">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THẢO LUẬN NHÓM ĐÔI</a:t>
            </a:r>
          </a:p>
        </p:txBody>
      </p:sp>
    </p:spTree>
    <p:extLst>
      <p:ext uri="{BB962C8B-B14F-4D97-AF65-F5344CB8AC3E}">
        <p14:creationId xmlns:p14="http://schemas.microsoft.com/office/powerpoint/2010/main" val="6350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14C5C8F-B9DB-4216-922E-A6DCE2444027}"/>
              </a:ext>
            </a:extLst>
          </p:cNvPr>
          <p:cNvSpPr txBox="1"/>
          <p:nvPr/>
        </p:nvSpPr>
        <p:spPr>
          <a:xfrm>
            <a:off x="263547" y="890150"/>
            <a:ext cx="4468016" cy="196977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599"/>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Tranh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vẽ</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599"/>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Mọi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đang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gà</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xám</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khen</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gà</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mơ</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thế</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nào</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E432970-A1EE-468A-B817-F0829E7DE2A7}"/>
              </a:ext>
            </a:extLst>
          </p:cNvPr>
          <p:cNvSpPr txBox="1"/>
          <p:nvPr/>
        </p:nvSpPr>
        <p:spPr>
          <a:xfrm>
            <a:off x="216715" y="3112175"/>
            <a:ext cx="8978558" cy="203132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Tranh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1: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Các</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bạn</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gà</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xám</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xúm</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xít</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quanh</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bạn</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gà</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mơ</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và</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khen</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chiếc</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mào</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của</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bạn</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ấy</a:t>
            </a:r>
            <a:r>
              <a:rPr lang="en-US" sz="2800" b="1" noProof="0" dirty="0">
                <a:solidFill>
                  <a:srgbClr val="FF0000"/>
                </a:solidFill>
                <a:latin typeface="Times New Roman" panose="02020603050405020304" pitchFamily="18" charset="0"/>
                <a:cs typeface="Times New Roman" panose="02020603050405020304" pitchFamily="18" charset="0"/>
              </a:rPr>
              <a:t> “ </a:t>
            </a:r>
            <a:r>
              <a:rPr lang="en-US" sz="2800" b="1" noProof="0" dirty="0" err="1">
                <a:solidFill>
                  <a:srgbClr val="FF0000"/>
                </a:solidFill>
                <a:latin typeface="Times New Roman" panose="02020603050405020304" pitchFamily="18" charset="0"/>
                <a:cs typeface="Times New Roman" panose="02020603050405020304" pitchFamily="18" charset="0"/>
              </a:rPr>
              <a:t>Chiếc</a:t>
            </a:r>
            <a:r>
              <a:rPr lang="en-US" sz="2800" b="1" noProof="0" dirty="0">
                <a:solidFill>
                  <a:srgbClr val="FF0000"/>
                </a:solidFill>
                <a:latin typeface="Times New Roman" panose="02020603050405020304" pitchFamily="18" charset="0"/>
                <a:cs typeface="Times New Roman" panose="02020603050405020304" pitchFamily="18" charset="0"/>
              </a:rPr>
              <a:t> </a:t>
            </a:r>
            <a:r>
              <a:rPr lang="en-US" sz="2800" b="1" noProof="0" dirty="0" err="1">
                <a:solidFill>
                  <a:srgbClr val="FF0000"/>
                </a:solidFill>
                <a:latin typeface="Times New Roman" panose="02020603050405020304" pitchFamily="18" charset="0"/>
                <a:cs typeface="Times New Roman" panose="02020603050405020304" pitchFamily="18" charset="0"/>
              </a:rPr>
              <a:t>mào</a:t>
            </a:r>
            <a:r>
              <a:rPr lang="en-US" sz="2800" b="1" noProof="0" dirty="0">
                <a:solidFill>
                  <a:srgbClr val="FF0000"/>
                </a:solidFill>
                <a:latin typeface="Times New Roman" panose="02020603050405020304" pitchFamily="18" charset="0"/>
                <a:cs typeface="Times New Roman" panose="02020603050405020304" pitchFamily="18" charset="0"/>
              </a:rPr>
              <a:t> </a:t>
            </a:r>
            <a:r>
              <a:rPr lang="en-US" sz="2800" b="1" noProof="0" dirty="0" err="1">
                <a:solidFill>
                  <a:srgbClr val="FF0000"/>
                </a:solidFill>
                <a:latin typeface="Times New Roman" panose="02020603050405020304" pitchFamily="18" charset="0"/>
                <a:cs typeface="Times New Roman" panose="02020603050405020304" pitchFamily="18" charset="0"/>
              </a:rPr>
              <a:t>của</a:t>
            </a:r>
            <a:r>
              <a:rPr lang="en-US" sz="2800" b="1" noProof="0" dirty="0">
                <a:solidFill>
                  <a:srgbClr val="FF0000"/>
                </a:solidFill>
                <a:latin typeface="Times New Roman" panose="02020603050405020304" pitchFamily="18" charset="0"/>
                <a:cs typeface="Times New Roman" panose="02020603050405020304" pitchFamily="18" charset="0"/>
              </a:rPr>
              <a:t> </a:t>
            </a:r>
            <a:r>
              <a:rPr lang="en-US" sz="2800" b="1" noProof="0" dirty="0" err="1">
                <a:solidFill>
                  <a:srgbClr val="FF0000"/>
                </a:solidFill>
                <a:latin typeface="Times New Roman" panose="02020603050405020304" pitchFamily="18" charset="0"/>
                <a:cs typeface="Times New Roman" panose="02020603050405020304" pitchFamily="18" charset="0"/>
              </a:rPr>
              <a:t>bạn</a:t>
            </a:r>
            <a:r>
              <a:rPr lang="en-US" sz="2800" b="1" noProof="0" dirty="0">
                <a:solidFill>
                  <a:srgbClr val="FF0000"/>
                </a:solidFill>
                <a:latin typeface="Times New Roman" panose="02020603050405020304" pitchFamily="18" charset="0"/>
                <a:cs typeface="Times New Roman" panose="02020603050405020304" pitchFamily="18" charset="0"/>
              </a:rPr>
              <a:t> </a:t>
            </a:r>
            <a:r>
              <a:rPr lang="en-US" sz="2800" b="1" noProof="0" dirty="0" err="1">
                <a:solidFill>
                  <a:srgbClr val="FF0000"/>
                </a:solidFill>
                <a:latin typeface="Times New Roman" panose="02020603050405020304" pitchFamily="18" charset="0"/>
                <a:cs typeface="Times New Roman" panose="02020603050405020304" pitchFamily="18" charset="0"/>
              </a:rPr>
              <a:t>mới</a:t>
            </a:r>
            <a:r>
              <a:rPr lang="en-US" sz="2800" b="1" noProof="0" dirty="0">
                <a:solidFill>
                  <a:srgbClr val="FF0000"/>
                </a:solidFill>
                <a:latin typeface="Times New Roman" panose="02020603050405020304" pitchFamily="18" charset="0"/>
                <a:cs typeface="Times New Roman" panose="02020603050405020304" pitchFamily="18" charset="0"/>
              </a:rPr>
              <a:t> </a:t>
            </a:r>
            <a:r>
              <a:rPr lang="en-US" sz="2800" b="1" noProof="0" dirty="0" err="1">
                <a:solidFill>
                  <a:srgbClr val="FF0000"/>
                </a:solidFill>
                <a:latin typeface="Times New Roman" panose="02020603050405020304" pitchFamily="18" charset="0"/>
                <a:cs typeface="Times New Roman" panose="02020603050405020304" pitchFamily="18" charset="0"/>
              </a:rPr>
              <a:t>đẹp</a:t>
            </a:r>
            <a:r>
              <a:rPr lang="en-US" sz="2800" b="1" noProof="0" dirty="0">
                <a:solidFill>
                  <a:srgbClr val="FF0000"/>
                </a:solidFill>
                <a:latin typeface="Times New Roman" panose="02020603050405020304" pitchFamily="18" charset="0"/>
                <a:cs typeface="Times New Roman" panose="02020603050405020304" pitchFamily="18" charset="0"/>
              </a:rPr>
              <a:t> </a:t>
            </a:r>
            <a:r>
              <a:rPr lang="en-US" sz="2800" b="1" noProof="0" dirty="0" err="1">
                <a:solidFill>
                  <a:srgbClr val="FF0000"/>
                </a:solidFill>
                <a:latin typeface="Times New Roman" panose="02020603050405020304" pitchFamily="18" charset="0"/>
                <a:cs typeface="Times New Roman" panose="02020603050405020304" pitchFamily="18" charset="0"/>
              </a:rPr>
              <a:t>làm</a:t>
            </a:r>
            <a:r>
              <a:rPr lang="en-US" sz="2800" b="1" noProof="0" dirty="0">
                <a:solidFill>
                  <a:srgbClr val="FF0000"/>
                </a:solidFill>
                <a:latin typeface="Times New Roman" panose="02020603050405020304" pitchFamily="18" charset="0"/>
                <a:cs typeface="Times New Roman" panose="02020603050405020304" pitchFamily="18" charset="0"/>
              </a:rPr>
              <a:t> </a:t>
            </a:r>
            <a:r>
              <a:rPr lang="en-US" sz="2800" b="1" noProof="0" dirty="0" err="1">
                <a:solidFill>
                  <a:srgbClr val="FF0000"/>
                </a:solidFill>
                <a:latin typeface="Times New Roman" panose="02020603050405020304" pitchFamily="18" charset="0"/>
                <a:cs typeface="Times New Roman" panose="02020603050405020304" pitchFamily="18" charset="0"/>
              </a:rPr>
              <a:t>sao</a:t>
            </a:r>
            <a:r>
              <a:rPr lang="en-US" sz="2800" b="1" noProof="0" dirty="0">
                <a:solidFill>
                  <a:srgbClr val="FF0000"/>
                </a:solidFill>
                <a:latin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srgbClr val="FF0000"/>
              </a:solidFill>
              <a:effectLst/>
              <a:uLnTx/>
              <a:uFillTx/>
              <a:latin typeface="Calibri"/>
            </a:endParaRPr>
          </a:p>
        </p:txBody>
      </p:sp>
      <p:pic>
        <p:nvPicPr>
          <p:cNvPr id="7" name="Picture 6"/>
          <p:cNvPicPr>
            <a:picLocks noChangeAspect="1"/>
          </p:cNvPicPr>
          <p:nvPr/>
        </p:nvPicPr>
        <p:blipFill rotWithShape="1">
          <a:blip r:embed="rId2"/>
          <a:srcRect t="-827" r="50783" b="54108"/>
          <a:stretch/>
        </p:blipFill>
        <p:spPr>
          <a:xfrm>
            <a:off x="4705994" y="0"/>
            <a:ext cx="4365786" cy="3168352"/>
          </a:xfrm>
          <a:prstGeom prst="rect">
            <a:avLst/>
          </a:prstGeom>
        </p:spPr>
      </p:pic>
    </p:spTree>
    <p:extLst>
      <p:ext uri="{BB962C8B-B14F-4D97-AF65-F5344CB8AC3E}">
        <p14:creationId xmlns:p14="http://schemas.microsoft.com/office/powerpoint/2010/main" val="244410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06A3090-EF28-4001-85DF-B803539DCDAB}"/>
              </a:ext>
            </a:extLst>
          </p:cNvPr>
          <p:cNvSpPr txBox="1"/>
          <p:nvPr/>
        </p:nvSpPr>
        <p:spPr>
          <a:xfrm>
            <a:off x="323527" y="627534"/>
            <a:ext cx="4193465" cy="164660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599"/>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tranh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gà</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mơ</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thấy</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đã</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gì</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531452B9-202E-4493-A91F-DE0968D114A5}"/>
              </a:ext>
            </a:extLst>
          </p:cNvPr>
          <p:cNvSpPr txBox="1"/>
          <p:nvPr/>
        </p:nvSpPr>
        <p:spPr>
          <a:xfrm>
            <a:off x="323527" y="3435846"/>
            <a:ext cx="8386930" cy="1224951"/>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599"/>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Tranh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2: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Bạn</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gà</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mơ</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thấy</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một</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cây</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màu</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đỏ</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tía</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buồn</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bã</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nên</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hỏi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sao</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thế</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rotWithShape="1">
          <a:blip r:embed="rId2"/>
          <a:srcRect l="49193" t="626" b="51195"/>
          <a:stretch/>
        </p:blipFill>
        <p:spPr>
          <a:xfrm>
            <a:off x="4516992" y="339502"/>
            <a:ext cx="4262802" cy="2952328"/>
          </a:xfrm>
          <a:prstGeom prst="rect">
            <a:avLst/>
          </a:prstGeom>
        </p:spPr>
      </p:pic>
    </p:spTree>
    <p:extLst>
      <p:ext uri="{BB962C8B-B14F-4D97-AF65-F5344CB8AC3E}">
        <p14:creationId xmlns:p14="http://schemas.microsoft.com/office/powerpoint/2010/main" val="352698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0AA60F-65D1-476B-9269-0FA1F08A5C3D}"/>
              </a:ext>
            </a:extLst>
          </p:cNvPr>
          <p:cNvSpPr txBox="1"/>
          <p:nvPr/>
        </p:nvSpPr>
        <p:spPr>
          <a:xfrm>
            <a:off x="43773" y="1170843"/>
            <a:ext cx="4571999" cy="148117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tranh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gà</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mơ</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gì</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24467F53-08C3-48F9-97DF-5FE1A3E54391}"/>
              </a:ext>
            </a:extLst>
          </p:cNvPr>
          <p:cNvSpPr txBox="1"/>
          <p:nvPr/>
        </p:nvSpPr>
        <p:spPr>
          <a:xfrm>
            <a:off x="48963" y="3507854"/>
            <a:ext cx="8964487" cy="1366528"/>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599"/>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Tranh</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3: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gà</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mơ</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lấy</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chiếc</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mào</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đầu</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mình</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tặng</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cây</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rotWithShape="1">
          <a:blip r:embed="rId2"/>
          <a:srcRect l="-4477" t="46964" r="52755"/>
          <a:stretch/>
        </p:blipFill>
        <p:spPr>
          <a:xfrm>
            <a:off x="3851920" y="417492"/>
            <a:ext cx="4907890" cy="2720434"/>
          </a:xfrm>
          <a:prstGeom prst="rect">
            <a:avLst/>
          </a:prstGeom>
        </p:spPr>
      </p:pic>
    </p:spTree>
    <p:extLst>
      <p:ext uri="{BB962C8B-B14F-4D97-AF65-F5344CB8AC3E}">
        <p14:creationId xmlns:p14="http://schemas.microsoft.com/office/powerpoint/2010/main" val="123254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11D57A-D69E-4904-9C18-1921337C38DC}"/>
              </a:ext>
            </a:extLst>
          </p:cNvPr>
          <p:cNvSpPr txBox="1"/>
          <p:nvPr/>
        </p:nvSpPr>
        <p:spPr>
          <a:xfrm>
            <a:off x="220781" y="699542"/>
            <a:ext cx="4568133"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Tranh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dáng</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gà</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mơ</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cây</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hoa</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thay</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đổi</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thế</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E8A3D9E7-3F2B-4816-BAAE-05F553E043FF}"/>
              </a:ext>
            </a:extLst>
          </p:cNvPr>
          <p:cNvSpPr txBox="1"/>
          <p:nvPr/>
        </p:nvSpPr>
        <p:spPr>
          <a:xfrm>
            <a:off x="251520" y="3507854"/>
            <a:ext cx="8640960" cy="1083374"/>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599"/>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Tranh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4: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Chiếc</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mào</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không</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còn</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trên</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đầu</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của</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gà</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mơ</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còn</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cái</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cây</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lại</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có</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bông</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hoa</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rực</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rỡ</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giống</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hệt</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chiếc</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mào</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gà</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rotWithShape="1">
          <a:blip r:embed="rId2"/>
          <a:srcRect l="50158" t="49641"/>
          <a:stretch/>
        </p:blipFill>
        <p:spPr>
          <a:xfrm>
            <a:off x="4788914" y="267494"/>
            <a:ext cx="4081921" cy="3024336"/>
          </a:xfrm>
          <a:prstGeom prst="rect">
            <a:avLst/>
          </a:prstGeom>
        </p:spPr>
      </p:pic>
    </p:spTree>
    <p:extLst>
      <p:ext uri="{BB962C8B-B14F-4D97-AF65-F5344CB8AC3E}">
        <p14:creationId xmlns:p14="http://schemas.microsoft.com/office/powerpoint/2010/main" val="311533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GENSWF_OUTPUT_FILE_NAME" val="8701"/>
  <p:tag name="ISPRING_RESOURCE_PATHS_HASH_2" val="ea938b51eb40c54240a7b0e27a8e31ff9a4061eb"/>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792</TotalTime>
  <Words>830</Words>
  <Application>Microsoft Office PowerPoint</Application>
  <PresentationFormat>On-screen Show (16:9)</PresentationFormat>
  <Paragraphs>56</Paragraphs>
  <Slides>19</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Arial</vt:lpstr>
      <vt:lpstr>Arial-Rounded</vt:lpstr>
      <vt:lpstr>Calibri</vt:lpstr>
      <vt:lpstr>Impact</vt:lpstr>
      <vt:lpstr>Times New Roman</vt:lpstr>
      <vt:lpstr>UTM Avo</vt:lpstr>
      <vt:lpstr>Office 主题​​</vt:lpstr>
      <vt:lpstr>1_Office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Luong Yen</cp:lastModifiedBy>
  <cp:revision>85</cp:revision>
  <dcterms:created xsi:type="dcterms:W3CDTF">2015-02-26T08:23:36Z</dcterms:created>
  <dcterms:modified xsi:type="dcterms:W3CDTF">2026-01-23T15:25:18Z</dcterms:modified>
</cp:coreProperties>
</file>