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492" r:id="rId2"/>
    <p:sldId id="325" r:id="rId3"/>
    <p:sldId id="364" r:id="rId4"/>
    <p:sldId id="321" r:id="rId5"/>
    <p:sldId id="365" r:id="rId6"/>
    <p:sldId id="367" r:id="rId7"/>
    <p:sldId id="369" r:id="rId8"/>
    <p:sldId id="322" r:id="rId9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31ADB9"/>
    <a:srgbClr val="FF9900"/>
    <a:srgbClr val="EC3730"/>
    <a:srgbClr val="29304A"/>
    <a:srgbClr val="FF0066"/>
    <a:srgbClr val="227780"/>
    <a:srgbClr val="8D130D"/>
    <a:srgbClr val="C07200"/>
    <a:srgbClr val="C81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660"/>
  </p:normalViewPr>
  <p:slideViewPr>
    <p:cSldViewPr>
      <p:cViewPr varScale="1">
        <p:scale>
          <a:sx n="101" d="100"/>
          <a:sy n="101" d="100"/>
        </p:scale>
        <p:origin x="30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0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31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982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839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92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75400"/>
            <a:ext cx="7704000" cy="292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" y="141"/>
            <a:ext cx="9143498" cy="514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440527" y="340691"/>
            <a:ext cx="8262948" cy="4330891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68530" tIns="34287" rIns="68530" bIns="34287" numCol="1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513925">
              <a:defRPr/>
            </a:pPr>
            <a:r>
              <a:rPr 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2392087" y="1006166"/>
            <a:ext cx="3972897" cy="6655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25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</a:t>
            </a:r>
            <a:endParaRPr lang="en-US" sz="2025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868169" y="2105415"/>
            <a:ext cx="7525527" cy="131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0" tIns="34287" rIns="68530" bIns="34287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viên:NGUYỄN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THÚY HÀ                      Trường   : </a:t>
            </a: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: 3A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111021" y="1802309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4400" dirty="0">
                <a:solidFill>
                  <a:srgbClr val="00B050"/>
                </a:solidFill>
                <a:latin typeface="UTM Avo" panose="02040603050506020204" pitchFamily="18" charset="0"/>
              </a:rPr>
              <a:t> 17: MẶT TRỜI XANH CỦA TÔI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BA5A4CE-80C5-6EB4-7BCF-35E81A01FFDC}"/>
              </a:ext>
            </a:extLst>
          </p:cNvPr>
          <p:cNvSpPr txBox="1"/>
          <p:nvPr/>
        </p:nvSpPr>
        <p:spPr>
          <a:xfrm>
            <a:off x="441960" y="2656533"/>
            <a:ext cx="826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1 :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Đọc</a:t>
            </a:r>
            <a:endParaRPr lang="en-US" sz="3600" dirty="0">
              <a:solidFill>
                <a:srgbClr val="00B050"/>
              </a:solidFill>
              <a:latin typeface="UTM Avo" panose="02040603050506020204" pitchFamily="18" charset="0"/>
              <a:cs typeface="#9Slide03 Cousine Bold" panose="02070709020205020404" pitchFamily="49" charset="0"/>
            </a:endParaRPr>
          </a:p>
        </p:txBody>
      </p:sp>
      <p:pic>
        <p:nvPicPr>
          <p:cNvPr id="115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6849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B0245E1E-34C2-4602-92BD-32D28438DFCE}"/>
              </a:ext>
            </a:extLst>
          </p:cNvPr>
          <p:cNvSpPr/>
          <p:nvPr/>
        </p:nvSpPr>
        <p:spPr>
          <a:xfrm>
            <a:off x="35055" y="0"/>
            <a:ext cx="9123753" cy="128915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noFill/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loài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nhìn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2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5243"/>
            <a:ext cx="7378263" cy="4335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1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DAC908DA-FE46-4F31-BB8B-62BF8EC70649}"/>
              </a:ext>
            </a:extLst>
          </p:cNvPr>
          <p:cNvSpPr/>
          <p:nvPr/>
        </p:nvSpPr>
        <p:spPr>
          <a:xfrm>
            <a:off x="-25605" y="64056"/>
            <a:ext cx="3301462" cy="57152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3000" b="1" dirty="0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3000" b="1" dirty="0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3000" b="1" dirty="0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000" b="1" dirty="0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endParaRPr lang="en-US" sz="3000" b="1" dirty="0">
              <a:solidFill>
                <a:srgbClr val="ED7D31">
                  <a:lumMod val="75000"/>
                </a:srgb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45163969-32EC-44FB-B287-8BF346CB5B07}"/>
              </a:ext>
            </a:extLst>
          </p:cNvPr>
          <p:cNvSpPr/>
          <p:nvPr/>
        </p:nvSpPr>
        <p:spPr>
          <a:xfrm>
            <a:off x="91820" y="871746"/>
            <a:ext cx="3428840" cy="3575173"/>
          </a:xfrm>
          <a:prstGeom prst="roundRect">
            <a:avLst>
              <a:gd name="adj" fmla="val 0"/>
            </a:avLst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Đã có ai lắng nghe</a:t>
            </a: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Tiếng mưa trong rừng cọ</a:t>
            </a: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Như tiếng thác dội về</a:t>
            </a: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Như ào ào trận gió.</a:t>
            </a: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Đã ai lên rừng cọ</a:t>
            </a: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Giữa một buổi trưa hè</a:t>
            </a: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Gối đầu lên thảm cỏ</a:t>
            </a: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Nhìn trời xanh lá che.</a:t>
            </a: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endParaRPr lang="en-US" sz="2400" b="1" dirty="0">
              <a:solidFill>
                <a:schemeClr val="tx1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7" name="Wave 3">
            <a:extLst>
              <a:ext uri="{FF2B5EF4-FFF2-40B4-BE49-F238E27FC236}">
                <a16:creationId xmlns:a16="http://schemas.microsoft.com/office/drawing/2014/main" id="{D2A18950-D8B5-4259-893C-2581BCE1F539}"/>
              </a:ext>
            </a:extLst>
          </p:cNvPr>
          <p:cNvSpPr/>
          <p:nvPr/>
        </p:nvSpPr>
        <p:spPr>
          <a:xfrm>
            <a:off x="6753656" y="42032"/>
            <a:ext cx="2295087" cy="796010"/>
          </a:xfrm>
          <a:custGeom>
            <a:avLst/>
            <a:gdLst>
              <a:gd name="connsiteX0" fmla="*/ 233874 w 1907621"/>
              <a:gd name="connsiteY0" fmla="*/ 71440 h 571520"/>
              <a:gd name="connsiteX1" fmla="*/ 1907621 w 1907621"/>
              <a:gd name="connsiteY1" fmla="*/ 71440 h 571520"/>
              <a:gd name="connsiteX2" fmla="*/ 1673747 w 1907621"/>
              <a:gd name="connsiteY2" fmla="*/ 500080 h 571520"/>
              <a:gd name="connsiteX3" fmla="*/ 0 w 1907621"/>
              <a:gd name="connsiteY3" fmla="*/ 500080 h 571520"/>
              <a:gd name="connsiteX4" fmla="*/ 233874 w 1907621"/>
              <a:gd name="connsiteY4" fmla="*/ 71440 h 5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621" h="571520" fill="none" extrusionOk="0">
                <a:moveTo>
                  <a:pt x="233874" y="71440"/>
                </a:moveTo>
                <a:cubicBezTo>
                  <a:pt x="721084" y="-139786"/>
                  <a:pt x="1339352" y="303663"/>
                  <a:pt x="1907621" y="71440"/>
                </a:cubicBezTo>
                <a:cubicBezTo>
                  <a:pt x="1833143" y="200346"/>
                  <a:pt x="1673679" y="423235"/>
                  <a:pt x="1673747" y="500080"/>
                </a:cubicBezTo>
                <a:cubicBezTo>
                  <a:pt x="1164681" y="708960"/>
                  <a:pt x="489124" y="279846"/>
                  <a:pt x="0" y="500080"/>
                </a:cubicBezTo>
                <a:cubicBezTo>
                  <a:pt x="83121" y="425357"/>
                  <a:pt x="212349" y="192506"/>
                  <a:pt x="233874" y="71440"/>
                </a:cubicBezTo>
                <a:close/>
              </a:path>
              <a:path w="1907621" h="571520" stroke="0" extrusionOk="0">
                <a:moveTo>
                  <a:pt x="233874" y="71440"/>
                </a:moveTo>
                <a:cubicBezTo>
                  <a:pt x="806568" y="-191769"/>
                  <a:pt x="1335893" y="210417"/>
                  <a:pt x="1907621" y="71440"/>
                </a:cubicBezTo>
                <a:cubicBezTo>
                  <a:pt x="1853641" y="222495"/>
                  <a:pt x="1704644" y="382475"/>
                  <a:pt x="1673747" y="500080"/>
                </a:cubicBezTo>
                <a:cubicBezTo>
                  <a:pt x="1137482" y="706776"/>
                  <a:pt x="526337" y="364839"/>
                  <a:pt x="0" y="500080"/>
                </a:cubicBezTo>
                <a:cubicBezTo>
                  <a:pt x="62091" y="416895"/>
                  <a:pt x="179520" y="193624"/>
                  <a:pt x="233874" y="7144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endParaRPr lang="en-US" sz="24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0660" y="0"/>
            <a:ext cx="3830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Đã ai biết gió ấm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Thổi đến tự khi nào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Từ khi rừng cọ nở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Hoa vàng như hoa cau.</a:t>
            </a:r>
            <a:endParaRPr lang="en-US" sz="2400" b="1" dirty="0"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  <a:p>
            <a:endParaRPr lang="en-US" sz="2400" b="1" dirty="0"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  <a:p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Đã có ai dậy sớm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Nhìn lên rừng cọ tươi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Lá xoè như tia nắng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Giống hệt như mặt trời.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Rừng cọ ơi! Rừng cọ!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Lá đẹp, lá ngời ngời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Tôi yêu thường vẫn gọi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Mặt trời xanh của tôi.</a:t>
            </a:r>
          </a:p>
          <a:p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	(Nguyễn Viết Bình)</a:t>
            </a:r>
            <a:endParaRPr lang="en-US" sz="2400" b="1" dirty="0"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2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003198"/>
            <a:ext cx="2699792" cy="2727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3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DAC908DA-FE46-4F31-BB8B-62BF8EC70649}"/>
              </a:ext>
            </a:extLst>
          </p:cNvPr>
          <p:cNvSpPr/>
          <p:nvPr/>
        </p:nvSpPr>
        <p:spPr>
          <a:xfrm>
            <a:off x="-25605" y="64056"/>
            <a:ext cx="3301462" cy="57152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3000" b="1" dirty="0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3000" b="1" dirty="0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3000" b="1" dirty="0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000" b="1" dirty="0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endParaRPr lang="en-US" sz="3000" b="1" dirty="0">
              <a:solidFill>
                <a:srgbClr val="ED7D31">
                  <a:lumMod val="75000"/>
                </a:srgb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45163969-32EC-44FB-B287-8BF346CB5B07}"/>
              </a:ext>
            </a:extLst>
          </p:cNvPr>
          <p:cNvSpPr/>
          <p:nvPr/>
        </p:nvSpPr>
        <p:spPr>
          <a:xfrm>
            <a:off x="91820" y="871746"/>
            <a:ext cx="3428840" cy="3575173"/>
          </a:xfrm>
          <a:prstGeom prst="roundRect">
            <a:avLst>
              <a:gd name="adj" fmla="val 0"/>
            </a:avLst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Đã có ai lắng nghe</a:t>
            </a: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Tiếng mưa trong rừng cọ</a:t>
            </a: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Như tiếng thác dội về</a:t>
            </a: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Như ào ào trận gió.</a:t>
            </a: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Đã ai lên rừng cọ</a:t>
            </a: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Giữa một buổi trưa hè</a:t>
            </a: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Gối đầu lên thảm cỏ</a:t>
            </a: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Nhìn trời xanh lá che.</a:t>
            </a: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br>
              <a:rPr lang="vi-VN" sz="24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endParaRPr lang="en-US" sz="2400" b="1" dirty="0">
              <a:solidFill>
                <a:schemeClr val="tx1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0660" y="0"/>
            <a:ext cx="3830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Đã ai biết gió ấm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Thổi đến tự khi nào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Từ khi rừng cọ nở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Hoa vàng như hoa cau.</a:t>
            </a:r>
            <a:endParaRPr lang="en-US" sz="2400" b="1" dirty="0"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  <a:p>
            <a:endParaRPr lang="en-US" sz="2400" b="1" dirty="0"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  <a:p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Đã có ai dậy sớm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Nhìn lên rừng cọ tươi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Lá xoè như tia nắng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Giống hệt như mặt trời.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Rừng cọ ơi! Rừng cọ!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Lá đẹp, lá ngời ngời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Tôi yêu thường vẫn gọi</a:t>
            </a:r>
            <a:b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Mặt trời xanh của tôi.</a:t>
            </a:r>
          </a:p>
          <a:p>
            <a:r>
              <a:rPr lang="vi-VN" sz="24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	(Nguyễn Viết Bình)</a:t>
            </a:r>
            <a:endParaRPr lang="en-US" sz="2400" b="1" dirty="0"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2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003198"/>
            <a:ext cx="2699792" cy="2727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Wave 63">
            <a:extLst>
              <a:ext uri="{FF2B5EF4-FFF2-40B4-BE49-F238E27FC236}">
                <a16:creationId xmlns:a16="http://schemas.microsoft.com/office/drawing/2014/main" id="{BF7D8304-BFAD-91BE-857A-3FC6EA699B3C}"/>
              </a:ext>
            </a:extLst>
          </p:cNvPr>
          <p:cNvSpPr/>
          <p:nvPr/>
        </p:nvSpPr>
        <p:spPr>
          <a:xfrm>
            <a:off x="7426615" y="84730"/>
            <a:ext cx="1660014" cy="656287"/>
          </a:xfrm>
          <a:custGeom>
            <a:avLst/>
            <a:gdLst>
              <a:gd name="connsiteX0" fmla="*/ 203518 w 1660014"/>
              <a:gd name="connsiteY0" fmla="*/ 82036 h 656287"/>
              <a:gd name="connsiteX1" fmla="*/ 1660014 w 1660014"/>
              <a:gd name="connsiteY1" fmla="*/ 82036 h 656287"/>
              <a:gd name="connsiteX2" fmla="*/ 1456496 w 1660014"/>
              <a:gd name="connsiteY2" fmla="*/ 574251 h 656287"/>
              <a:gd name="connsiteX3" fmla="*/ 0 w 1660014"/>
              <a:gd name="connsiteY3" fmla="*/ 574251 h 656287"/>
              <a:gd name="connsiteX4" fmla="*/ 203518 w 1660014"/>
              <a:gd name="connsiteY4" fmla="*/ 82036 h 65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014" h="656287" fill="none" extrusionOk="0">
                <a:moveTo>
                  <a:pt x="203518" y="82036"/>
                </a:moveTo>
                <a:cubicBezTo>
                  <a:pt x="668132" y="-183470"/>
                  <a:pt x="1130377" y="330294"/>
                  <a:pt x="1660014" y="82036"/>
                </a:cubicBezTo>
                <a:cubicBezTo>
                  <a:pt x="1626621" y="232988"/>
                  <a:pt x="1541583" y="367129"/>
                  <a:pt x="1456496" y="574251"/>
                </a:cubicBezTo>
                <a:cubicBezTo>
                  <a:pt x="1002280" y="828972"/>
                  <a:pt x="456044" y="308462"/>
                  <a:pt x="0" y="574251"/>
                </a:cubicBezTo>
                <a:cubicBezTo>
                  <a:pt x="97400" y="418165"/>
                  <a:pt x="116254" y="276647"/>
                  <a:pt x="203518" y="82036"/>
                </a:cubicBezTo>
                <a:close/>
              </a:path>
              <a:path w="1660014" h="656287" stroke="0" extrusionOk="0">
                <a:moveTo>
                  <a:pt x="203518" y="82036"/>
                </a:moveTo>
                <a:cubicBezTo>
                  <a:pt x="696600" y="-204286"/>
                  <a:pt x="1161146" y="259508"/>
                  <a:pt x="1660014" y="82036"/>
                </a:cubicBezTo>
                <a:cubicBezTo>
                  <a:pt x="1649331" y="153697"/>
                  <a:pt x="1585544" y="373705"/>
                  <a:pt x="1456496" y="574251"/>
                </a:cubicBezTo>
                <a:cubicBezTo>
                  <a:pt x="1025851" y="768060"/>
                  <a:pt x="466575" y="362455"/>
                  <a:pt x="0" y="574251"/>
                </a:cubicBezTo>
                <a:cubicBezTo>
                  <a:pt x="93220" y="448471"/>
                  <a:pt x="105255" y="324604"/>
                  <a:pt x="203518" y="8203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Chia </a:t>
            </a:r>
            <a:r>
              <a:rPr lang="en-US" sz="16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23650" y="765598"/>
            <a:ext cx="276334" cy="22553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61DD32-DEA8-16AB-9703-9ED43847A9AD}"/>
              </a:ext>
            </a:extLst>
          </p:cNvPr>
          <p:cNvSpPr/>
          <p:nvPr/>
        </p:nvSpPr>
        <p:spPr>
          <a:xfrm>
            <a:off x="25652" y="2543934"/>
            <a:ext cx="279734" cy="230796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8CCD59-98F4-2602-B963-D0743E8CFC89}"/>
              </a:ext>
            </a:extLst>
          </p:cNvPr>
          <p:cNvSpPr/>
          <p:nvPr/>
        </p:nvSpPr>
        <p:spPr>
          <a:xfrm>
            <a:off x="3333307" y="124277"/>
            <a:ext cx="276334" cy="22553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04C68E-2F5B-53C6-5D26-31495FA59F40}"/>
              </a:ext>
            </a:extLst>
          </p:cNvPr>
          <p:cNvSpPr/>
          <p:nvPr/>
        </p:nvSpPr>
        <p:spPr>
          <a:xfrm>
            <a:off x="3260092" y="1923678"/>
            <a:ext cx="276334" cy="22553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04C68E-2F5B-53C6-5D26-31495FA59F40}"/>
              </a:ext>
            </a:extLst>
          </p:cNvPr>
          <p:cNvSpPr/>
          <p:nvPr/>
        </p:nvSpPr>
        <p:spPr>
          <a:xfrm>
            <a:off x="3318705" y="3764461"/>
            <a:ext cx="276334" cy="22553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863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45163969-32EC-44FB-B287-8BF346CB5B07}"/>
              </a:ext>
            </a:extLst>
          </p:cNvPr>
          <p:cNvSpPr/>
          <p:nvPr/>
        </p:nvSpPr>
        <p:spPr>
          <a:xfrm>
            <a:off x="323528" y="1255248"/>
            <a:ext cx="1524053" cy="1023326"/>
          </a:xfrm>
          <a:prstGeom prst="roundRect">
            <a:avLst>
              <a:gd name="adj" fmla="val 0"/>
            </a:avLst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Cọ:</a:t>
            </a:r>
            <a:endParaRPr lang="en-US" sz="3600" b="1" dirty="0">
              <a:solidFill>
                <a:schemeClr val="tx1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45163969-32EC-44FB-B287-8BF346CB5B07}"/>
              </a:ext>
            </a:extLst>
          </p:cNvPr>
          <p:cNvSpPr/>
          <p:nvPr/>
        </p:nvSpPr>
        <p:spPr>
          <a:xfrm>
            <a:off x="220790" y="2049936"/>
            <a:ext cx="4030770" cy="408471"/>
          </a:xfrm>
          <a:prstGeom prst="roundRect">
            <a:avLst>
              <a:gd name="adj" fmla="val 0"/>
            </a:avLst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cây thuộc họ dừa, cao, lá to và xòe ra như hình cái quạt.</a:t>
            </a:r>
            <a:endParaRPr lang="en-US" sz="3200" b="1" dirty="0">
              <a:solidFill>
                <a:srgbClr val="FF000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16" y="104989"/>
            <a:ext cx="4733312" cy="354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DAC908DA-FE46-4F31-BB8B-62BF8EC70649}"/>
              </a:ext>
            </a:extLst>
          </p:cNvPr>
          <p:cNvSpPr/>
          <p:nvPr/>
        </p:nvSpPr>
        <p:spPr>
          <a:xfrm>
            <a:off x="-71466" y="330892"/>
            <a:ext cx="4615283" cy="57152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en-US" sz="3000" b="1" dirty="0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nghĩa</a:t>
            </a:r>
            <a:r>
              <a:rPr lang="en-US" sz="3000" b="1" dirty="0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endParaRPr lang="en-US" sz="3000" b="1" dirty="0">
              <a:solidFill>
                <a:srgbClr val="ED7D31">
                  <a:lumMod val="75000"/>
                </a:srgb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45163969-32EC-44FB-B287-8BF346CB5B07}"/>
              </a:ext>
            </a:extLst>
          </p:cNvPr>
          <p:cNvSpPr/>
          <p:nvPr/>
        </p:nvSpPr>
        <p:spPr>
          <a:xfrm>
            <a:off x="142314" y="817459"/>
            <a:ext cx="2132410" cy="6920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vi-VN" sz="36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Hoa cau:</a:t>
            </a:r>
            <a:endParaRPr lang="en-US" sz="3600" b="1" dirty="0">
              <a:solidFill>
                <a:schemeClr val="tx1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45163969-32EC-44FB-B287-8BF346CB5B07}"/>
              </a:ext>
            </a:extLst>
          </p:cNvPr>
          <p:cNvSpPr/>
          <p:nvPr/>
        </p:nvSpPr>
        <p:spPr>
          <a:xfrm>
            <a:off x="2424876" y="817459"/>
            <a:ext cx="6552728" cy="6920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Hoa của cây cau, có màu vàng nhạt.</a:t>
            </a:r>
            <a:endParaRPr lang="en-US" sz="3200" b="1" dirty="0">
              <a:solidFill>
                <a:srgbClr val="FF000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DAC908DA-FE46-4F31-BB8B-62BF8EC70649}"/>
              </a:ext>
            </a:extLst>
          </p:cNvPr>
          <p:cNvSpPr/>
          <p:nvPr/>
        </p:nvSpPr>
        <p:spPr>
          <a:xfrm>
            <a:off x="-540568" y="25447"/>
            <a:ext cx="4615283" cy="57152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en-US" sz="3000" b="1" dirty="0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nghĩa</a:t>
            </a:r>
            <a:r>
              <a:rPr lang="en-US" sz="3000" b="1" dirty="0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endParaRPr lang="en-US" sz="3000" b="1" dirty="0">
              <a:solidFill>
                <a:srgbClr val="ED7D31">
                  <a:lumMod val="75000"/>
                </a:srgb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10808"/>
            <a:ext cx="4294617" cy="327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4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1547664" y="987574"/>
            <a:ext cx="6587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5108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392</Words>
  <Application>Microsoft Office PowerPoint</Application>
  <PresentationFormat>On-screen Show (16:9)</PresentationFormat>
  <Paragraphs>40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Arial-Rounded</vt:lpstr>
      <vt:lpstr>AvantGarde</vt:lpstr>
      <vt:lpstr>Calibri</vt:lpstr>
      <vt:lpstr>Impact</vt:lpstr>
      <vt:lpstr>Times New Roman</vt:lpstr>
      <vt:lpstr>UTM Avo</vt:lpstr>
      <vt:lpstr>UTM Cookies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Luong Yen</cp:lastModifiedBy>
  <cp:revision>85</cp:revision>
  <dcterms:created xsi:type="dcterms:W3CDTF">2015-02-26T08:23:36Z</dcterms:created>
  <dcterms:modified xsi:type="dcterms:W3CDTF">2026-01-23T15:22:44Z</dcterms:modified>
</cp:coreProperties>
</file>