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17" r:id="rId4"/>
  </p:sldMasterIdLst>
  <p:notesMasterIdLst>
    <p:notesMasterId r:id="rId21"/>
  </p:notesMasterIdLst>
  <p:sldIdLst>
    <p:sldId id="4492" r:id="rId5"/>
    <p:sldId id="309" r:id="rId6"/>
    <p:sldId id="400" r:id="rId7"/>
    <p:sldId id="463" r:id="rId8"/>
    <p:sldId id="464" r:id="rId9"/>
    <p:sldId id="462" r:id="rId10"/>
    <p:sldId id="465" r:id="rId11"/>
    <p:sldId id="500" r:id="rId12"/>
    <p:sldId id="503" r:id="rId13"/>
    <p:sldId id="504" r:id="rId14"/>
    <p:sldId id="501" r:id="rId15"/>
    <p:sldId id="468" r:id="rId16"/>
    <p:sldId id="505" r:id="rId17"/>
    <p:sldId id="507" r:id="rId18"/>
    <p:sldId id="467" r:id="rId19"/>
    <p:sldId id="5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AB6"/>
    <a:srgbClr val="F3F4E8"/>
    <a:srgbClr val="F0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2C0-5FAC-4FC6-91A9-702672EC4422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1AA9-2447-40AD-AF09-DD205150B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488692D-247F-48BA-B6C6-3B91B38BE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72C8D77-FE76-4274-8E5D-C1C8F7D3B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B171261-7D4F-4476-98E7-92B41B3D3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C84E0-AB35-41C2-A516-94C876FDC9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5552B-FCCD-0D39-EF50-13128FD33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E6DB8-3B27-F05E-2010-EB6B04A5B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7AFC2-7C47-61B6-B0DD-46168B7FE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287B-3EF8-4209-B651-F8AD035CF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477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9BD13-066B-460C-629E-9D3B589C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061906-B95E-75E9-C9BA-017A8FB0E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DF61F-1109-5A97-4B3D-3FA2E08B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AA8E-2711-4142-9276-7C871A60A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084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08D25-1F52-AB12-1606-205F3AF53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63AA4-0EEA-39B1-BBF0-3004AE199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C5332-18F4-3DDF-F00B-68DAC4254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A9A2F-AE9F-41FD-85C4-69EF7BB24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0158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7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5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94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1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977D9-8245-CD39-4DC9-343F05E7D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D2194-E2E9-2FB9-D6A7-812D718EA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09DED-1E71-F8DB-30EB-BFBFAE7F5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A9A9F-BAFD-4110-A511-1F313DC92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234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2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3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58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8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9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58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9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3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8FAA9-4D4D-15B3-3B38-D7B31B9BC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F67E79-9E14-9762-5362-4BA55619A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F1CEB-FEBC-5034-BF5F-FB460BD36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AFE4D-9F38-4376-9B32-6177D7D0F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6735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9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7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3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4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43B31-B1EA-48F0-B230-ED0F403B7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E6964-FA79-456A-A116-9C02647FC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EA287-AE36-4AD5-9C8A-5CBD79813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40A1F-D15E-4642-BBC5-D6B8E31F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18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035F0-D4D7-4126-9A15-BDF7254FA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91250-188D-4AFD-BEF2-77973EDE3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32523-8977-461D-A7FB-1E327604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7D29-FF39-4C6C-B6BA-2B3DCCF41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2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A01A4-8A93-672F-C153-DE8EBD739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99626-2E18-42E6-6AC4-BADBEFFD1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5DE6D-C06E-065C-7FCB-DFB8506DC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5EDC-0698-44EA-9C7D-39BCF14E8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77850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E44A7A-8D95-4196-B99B-3C0720BAA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C6EC5-B373-4D4C-9CA4-52E549B8F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727C3-9485-4541-BEEE-37C97152E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E93B-4D25-4CD7-89C7-2D0B692C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50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5D8FC-CC8A-4B97-9331-726051028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0C1DE-7AF3-4DB0-A19A-80FC734D7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CC87A-5089-47A3-9FC5-2BFB8CCD5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60170-AC63-4F46-A419-E20B9CABA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588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C7FABF-ABA5-459F-A776-88DC8E9BF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A2A341-1FE0-4D93-ACA8-8D4DF9220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DEB12F-FF30-464A-873D-2090F33FC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FF06A-D80C-4900-9F44-3782B00F3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69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C92D8-0165-442D-9430-4EFED3F9F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B75270-FB1B-4E2B-BDA3-563BBB2B1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975B29-053D-4121-BD56-372D61D4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C9970-481C-4D45-9266-B990DE2A3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00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88F56A-6897-414C-849B-9E18866D0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C9B5FA-DCC3-41AB-A55C-B95268E6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9C26B8-3A72-431B-8ECE-BC5AB2D74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742CA-D8B6-4E47-B687-279324C9E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55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22C1B-4233-441B-9E37-A40DE9198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93ED9-3747-4EC5-9B1E-CCAE7ABDC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ED3D2-BE21-4387-AB57-112D58323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0059-B813-4DA0-8ACF-11622D71B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27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7629B-F734-4CA7-BD1D-88A56DCC9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A7DBC-EFA8-4CC5-9D4D-C9D46E1F3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5DE59-63B2-41A1-838D-1489F041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C9BC2-07B5-43CD-A083-A0B0A6E7D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2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A215C-55CE-4090-BA73-8A240EB4E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F330B-DD46-4D27-977F-84EA5E1BA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0E4CF-0CD7-4D7B-9020-73C6A77FF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EE3C-D343-492E-8AD0-86B13337F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23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0A21D-E704-4B35-A0EF-B862015E5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BCB723-0CA6-4429-BFF7-B672998DB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D20B9-94B1-4A25-96B1-E863145C5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B523-5AC6-4F55-87F9-6CACC1404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79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3B41FE-89A4-46D9-A558-E190823F7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CC2FD9-2A2A-417F-BEC8-E0BC8BA4B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17C6E2-0026-4386-87B4-16D522F1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0E8A2-FAAD-49C1-976D-3C979F050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9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D3A24F-378C-42AC-15FE-CC72E7E0A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D6C0DB-2CD8-9D66-BD90-C78FA68A0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85B807-3EBB-8531-8EA9-D46C103F6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8EAA-F34F-4126-9098-AE9F98CFB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845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8CDFCC-F408-FD56-61E8-80A22A925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01F64C-F0A3-087B-6646-E05A710F7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9C6518-16C7-8A7E-C075-3B0133482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20E0-95AB-438E-9083-80E17688F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697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39CE42-EC7F-4035-C364-597595823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B472D0-219B-F5D8-CEDF-DE25E51B4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B2B55-90F1-BD0A-5D5E-B0B6D321F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2312-8919-4115-A27C-2DAF9EAA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8800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E0757-8537-8725-7A90-69D52C95E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E6DF7-823E-FD93-E4AB-06BFB212B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CC5F1-196E-252D-290E-DC57A3E5F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1F17-712E-47F3-B587-31CD183BC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91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CAE90-CB48-7C4A-C5A1-68B391E99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9652F-C691-08C4-6075-7CC19C386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3DDBB-AB55-05D3-E0C6-88CC4348E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919D-4FFA-4A43-BD2B-65A11223A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078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6E5EFD-39FE-1297-61E5-F6D4BDE90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35BBCD-8B2F-09A5-944E-0C0248536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C11DE1-6D94-03CE-8A2B-81F89C650C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ECAA47-18A0-30CC-6215-9BB529C0FE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6D9043-45BF-E474-8EE8-3CB941661A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B085BA-7830-43C4-B6D6-16AF84D4C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85AFFE-F282-4E27-B66E-8A94D184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8621CF-6338-4789-B186-E723DAE99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9CFAD6-4CE4-42DB-8DD9-0E5B9FDBE8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54E35D-A0FB-408F-9828-E8A24279B3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2D9EA4-A361-431A-B2BF-40E15CD31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927EE31-B51A-4CDE-A6C4-C584B530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8"/>
            <a:ext cx="12191331" cy="68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369" y="454256"/>
            <a:ext cx="11017264" cy="577452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3" tIns="45716" rIns="91373" bIns="45716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216"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450" y="1341555"/>
            <a:ext cx="5297196" cy="8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559" y="2807221"/>
            <a:ext cx="100340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716" rIns="91373" bIns="45716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7A61-D648-5773-1255-E8D82A30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25303-0AE0-67E1-7E87-36913C36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67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3CF89-4F5F-1000-FD2B-84E197954847}"/>
              </a:ext>
            </a:extLst>
          </p:cNvPr>
          <p:cNvSpPr txBox="1"/>
          <p:nvPr/>
        </p:nvSpPr>
        <p:spPr>
          <a:xfrm>
            <a:off x="3803583" y="6043818"/>
            <a:ext cx="458483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</a:p>
        </p:txBody>
      </p:sp>
    </p:spTree>
    <p:extLst>
      <p:ext uri="{BB962C8B-B14F-4D97-AF65-F5344CB8AC3E}">
        <p14:creationId xmlns:p14="http://schemas.microsoft.com/office/powerpoint/2010/main" val="392775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4D2-6043-475D-9909-A3FEA863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58D9B-B6C8-7DBF-2C1B-73E4D749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890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BE96A-44CE-4460-5C64-4A19B2C4E01E}"/>
              </a:ext>
            </a:extLst>
          </p:cNvPr>
          <p:cNvSpPr txBox="1"/>
          <p:nvPr/>
        </p:nvSpPr>
        <p:spPr>
          <a:xfrm>
            <a:off x="3803583" y="5977289"/>
            <a:ext cx="458483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 bậc thang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9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6b/8b/e8/6b8be8f46358da847124aeafb05bc50a.jpg">
            <a:extLst>
              <a:ext uri="{FF2B5EF4-FFF2-40B4-BE49-F238E27FC236}">
                <a16:creationId xmlns:a16="http://schemas.microsoft.com/office/drawing/2014/main" id="{415AC40B-224F-1113-B2C9-B62C3FF0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-8467"/>
            <a:ext cx="13061482" cy="686646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44BB34-42DC-BA3E-D320-5C58EA31CAC9}"/>
              </a:ext>
            </a:extLst>
          </p:cNvPr>
          <p:cNvSpPr/>
          <p:nvPr/>
        </p:nvSpPr>
        <p:spPr>
          <a:xfrm>
            <a:off x="1050146" y="1388637"/>
            <a:ext cx="10595429" cy="85634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2. Đặt câu với từ ngữ ở bài tập 1.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E9AA43-02E3-C489-0355-66F3E7E2AE9B}"/>
              </a:ext>
            </a:extLst>
          </p:cNvPr>
          <p:cNvSpPr/>
          <p:nvPr/>
        </p:nvSpPr>
        <p:spPr>
          <a:xfrm>
            <a:off x="1596571" y="2244980"/>
            <a:ext cx="7865063" cy="85634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Đường lên núi quanh co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F09E0-DCCC-3AD9-B766-73DE6D9B9DF7}"/>
              </a:ext>
            </a:extLst>
          </p:cNvPr>
          <p:cNvCxnSpPr>
            <a:cxnSpLocks/>
          </p:cNvCxnSpPr>
          <p:nvPr/>
        </p:nvCxnSpPr>
        <p:spPr>
          <a:xfrm>
            <a:off x="1706296" y="2120876"/>
            <a:ext cx="2040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7754B0-8613-018B-9D24-B0D42BF1D82B}"/>
              </a:ext>
            </a:extLst>
          </p:cNvPr>
          <p:cNvCxnSpPr>
            <a:cxnSpLocks/>
          </p:cNvCxnSpPr>
          <p:nvPr/>
        </p:nvCxnSpPr>
        <p:spPr>
          <a:xfrm>
            <a:off x="4980078" y="2120876"/>
            <a:ext cx="4700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666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494252-D24B-7F1C-2C4C-904FD1F17EF2}"/>
              </a:ext>
            </a:extLst>
          </p:cNvPr>
          <p:cNvSpPr/>
          <p:nvPr/>
        </p:nvSpPr>
        <p:spPr>
          <a:xfrm>
            <a:off x="1142606" y="745653"/>
            <a:ext cx="9599188" cy="139085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- Cú mèo làm tổ ở đâu?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- Cú mèo làm tổ trong hốc cây.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CF482-6BA8-5FEE-1811-73239D9FA6AF}"/>
              </a:ext>
            </a:extLst>
          </p:cNvPr>
          <p:cNvSpPr/>
          <p:nvPr/>
        </p:nvSpPr>
        <p:spPr>
          <a:xfrm>
            <a:off x="453965" y="0"/>
            <a:ext cx="10595429" cy="85634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3. Nhìn tranh, đặt và trả lời câu hỏi Ở đâu?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37009-4CCE-63FD-6513-CB4C73CA4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" y="2026120"/>
            <a:ext cx="11656193" cy="4783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23A16-9567-FDA8-8040-0C7509AD8EED}"/>
              </a:ext>
            </a:extLst>
          </p:cNvPr>
          <p:cNvSpPr txBox="1"/>
          <p:nvPr/>
        </p:nvSpPr>
        <p:spPr>
          <a:xfrm>
            <a:off x="255744" y="3956332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 mèo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2C1AD-54C3-85CE-9AAE-72C004D1E8E0}"/>
              </a:ext>
            </a:extLst>
          </p:cNvPr>
          <p:cNvSpPr txBox="1"/>
          <p:nvPr/>
        </p:nvSpPr>
        <p:spPr>
          <a:xfrm>
            <a:off x="6549062" y="5340766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68B28-D23F-1C2B-5A29-691EE8566256}"/>
              </a:ext>
            </a:extLst>
          </p:cNvPr>
          <p:cNvSpPr txBox="1"/>
          <p:nvPr/>
        </p:nvSpPr>
        <p:spPr>
          <a:xfrm>
            <a:off x="3399996" y="3306282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BFFFE-1CBC-E6E7-B9CD-0E670FAAA046}"/>
              </a:ext>
            </a:extLst>
          </p:cNvPr>
          <p:cNvSpPr txBox="1"/>
          <p:nvPr/>
        </p:nvSpPr>
        <p:spPr>
          <a:xfrm>
            <a:off x="3927781" y="6381900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467B2-1AC5-FD0D-62B7-B7D7652C8E9E}"/>
              </a:ext>
            </a:extLst>
          </p:cNvPr>
          <p:cNvSpPr txBox="1"/>
          <p:nvPr/>
        </p:nvSpPr>
        <p:spPr>
          <a:xfrm>
            <a:off x="9735024" y="3502689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19388-6919-3722-5A4B-737B0E28ABD2}"/>
              </a:ext>
            </a:extLst>
          </p:cNvPr>
          <p:cNvSpPr txBox="1"/>
          <p:nvPr/>
        </p:nvSpPr>
        <p:spPr>
          <a:xfrm>
            <a:off x="8655391" y="5881514"/>
            <a:ext cx="1396181" cy="461665"/>
          </a:xfrm>
          <a:prstGeom prst="rect">
            <a:avLst/>
          </a:prstGeom>
          <a:solidFill>
            <a:srgbClr val="F795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 đà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490BE0-2F1E-5C0D-C849-E3DCEAC9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24" y="698005"/>
            <a:ext cx="2261585" cy="13568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F5FFEF-630B-C64C-5550-06C1F61B39BD}"/>
              </a:ext>
            </a:extLst>
          </p:cNvPr>
          <p:cNvCxnSpPr>
            <a:cxnSpLocks/>
          </p:cNvCxnSpPr>
          <p:nvPr/>
        </p:nvCxnSpPr>
        <p:spPr>
          <a:xfrm>
            <a:off x="1142606" y="699581"/>
            <a:ext cx="2447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21CE58-B402-2784-CD27-DC4A456749C5}"/>
              </a:ext>
            </a:extLst>
          </p:cNvPr>
          <p:cNvCxnSpPr>
            <a:cxnSpLocks/>
          </p:cNvCxnSpPr>
          <p:nvPr/>
        </p:nvCxnSpPr>
        <p:spPr>
          <a:xfrm flipV="1">
            <a:off x="3927781" y="678755"/>
            <a:ext cx="6650383" cy="47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6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14601-9882-B6D3-CCA4-CCA26AD2458E}"/>
              </a:ext>
            </a:extLst>
          </p:cNvPr>
          <p:cNvSpPr txBox="1"/>
          <p:nvPr/>
        </p:nvSpPr>
        <p:spPr>
          <a:xfrm>
            <a:off x="3378830" y="270472"/>
            <a:ext cx="877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Các chú sóc đang đứng ở đâu?</a:t>
            </a:r>
          </a:p>
          <a:p>
            <a:r>
              <a:rPr lang="en-US" sz="3200" b="1">
                <a:solidFill>
                  <a:srgbClr val="270AB6"/>
                </a:solidFill>
              </a:rPr>
              <a:t>- Các chú sóc đang đứng trên cành cây.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FB0E8-3D3E-DCE9-7209-52DE274400C8}"/>
              </a:ext>
            </a:extLst>
          </p:cNvPr>
          <p:cNvSpPr txBox="1"/>
          <p:nvPr/>
        </p:nvSpPr>
        <p:spPr>
          <a:xfrm>
            <a:off x="3378831" y="1417174"/>
            <a:ext cx="809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Gấu đang uống nước ở đâu?</a:t>
            </a:r>
          </a:p>
          <a:p>
            <a:r>
              <a:rPr lang="en-US" sz="3200" b="1">
                <a:solidFill>
                  <a:srgbClr val="270AB6"/>
                </a:solidFill>
              </a:rPr>
              <a:t>- Gấu đang uống nước bên dòng suối.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C9CC6-06E1-1633-DF66-0001D501B519}"/>
              </a:ext>
            </a:extLst>
          </p:cNvPr>
          <p:cNvSpPr txBox="1"/>
          <p:nvPr/>
        </p:nvSpPr>
        <p:spPr>
          <a:xfrm>
            <a:off x="3371804" y="2784095"/>
            <a:ext cx="6886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Kì đà đang trốn ở đâu?</a:t>
            </a:r>
          </a:p>
          <a:p>
            <a:r>
              <a:rPr lang="en-US" sz="3200" b="1">
                <a:solidFill>
                  <a:srgbClr val="270AB6"/>
                </a:solidFill>
              </a:rPr>
              <a:t>- Kì đà đang trốn trong khe đá.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89C38-065F-B869-C826-D7F75786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0" y="134402"/>
            <a:ext cx="2853208" cy="1145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73BD4-EDDD-D7C8-4CF1-C8EE7CE3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1" y="1431126"/>
            <a:ext cx="2853207" cy="1198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C4E6B-641C-3ACA-6699-0DC8E0EEF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1" y="2777462"/>
            <a:ext cx="2921647" cy="1145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4AEE5-344C-C575-4C82-54C917B0D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0" y="5336084"/>
            <a:ext cx="2887427" cy="1266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6CB653-69E9-DD6B-832A-B21D16C07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1" y="4098904"/>
            <a:ext cx="2921647" cy="1050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8699A8-9EB9-CEB6-F13A-6D1BE0A9727E}"/>
              </a:ext>
            </a:extLst>
          </p:cNvPr>
          <p:cNvSpPr txBox="1"/>
          <p:nvPr/>
        </p:nvSpPr>
        <p:spPr>
          <a:xfrm>
            <a:off x="3378831" y="4140770"/>
            <a:ext cx="6886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Cá đang bơi ở đâu?</a:t>
            </a:r>
          </a:p>
          <a:p>
            <a:r>
              <a:rPr lang="en-US" sz="3200" b="1">
                <a:solidFill>
                  <a:srgbClr val="270AB6"/>
                </a:solidFill>
              </a:rPr>
              <a:t>- Cá đang bơi dưới dòng suối.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AA2D2-F70E-2315-744C-EF805A683C1F}"/>
              </a:ext>
            </a:extLst>
          </p:cNvPr>
          <p:cNvSpPr txBox="1"/>
          <p:nvPr/>
        </p:nvSpPr>
        <p:spPr>
          <a:xfrm>
            <a:off x="3378831" y="5440826"/>
            <a:ext cx="6886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Chim đang bay ở đâu?</a:t>
            </a:r>
          </a:p>
          <a:p>
            <a:r>
              <a:rPr lang="en-US" sz="3200" b="1">
                <a:solidFill>
                  <a:srgbClr val="270AB6"/>
                </a:solidFill>
              </a:rPr>
              <a:t>- Chim đang bay trên bầu trời.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49EC6F-D31A-B00A-478E-6FD66B0139F5}"/>
              </a:ext>
            </a:extLst>
          </p:cNvPr>
          <p:cNvCxnSpPr>
            <a:cxnSpLocks/>
          </p:cNvCxnSpPr>
          <p:nvPr/>
        </p:nvCxnSpPr>
        <p:spPr>
          <a:xfrm>
            <a:off x="8428513" y="770581"/>
            <a:ext cx="1216200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74AD37-F227-C0E7-4380-04B49D1CD11E}"/>
              </a:ext>
            </a:extLst>
          </p:cNvPr>
          <p:cNvCxnSpPr>
            <a:cxnSpLocks/>
          </p:cNvCxnSpPr>
          <p:nvPr/>
        </p:nvCxnSpPr>
        <p:spPr>
          <a:xfrm>
            <a:off x="7923900" y="1918535"/>
            <a:ext cx="1245569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CB0933-1AE4-A39F-C902-B3F86D93CB06}"/>
              </a:ext>
            </a:extLst>
          </p:cNvPr>
          <p:cNvCxnSpPr>
            <a:cxnSpLocks/>
          </p:cNvCxnSpPr>
          <p:nvPr/>
        </p:nvCxnSpPr>
        <p:spPr>
          <a:xfrm>
            <a:off x="6787032" y="3270472"/>
            <a:ext cx="1136868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81B5AD-2230-9284-87DA-26F894A82F87}"/>
              </a:ext>
            </a:extLst>
          </p:cNvPr>
          <p:cNvCxnSpPr>
            <a:cxnSpLocks/>
          </p:cNvCxnSpPr>
          <p:nvPr/>
        </p:nvCxnSpPr>
        <p:spPr>
          <a:xfrm>
            <a:off x="6189723" y="4631254"/>
            <a:ext cx="1136868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41A9A-5D1C-9FD2-2251-939BCA015681}"/>
              </a:ext>
            </a:extLst>
          </p:cNvPr>
          <p:cNvCxnSpPr>
            <a:cxnSpLocks/>
          </p:cNvCxnSpPr>
          <p:nvPr/>
        </p:nvCxnSpPr>
        <p:spPr>
          <a:xfrm>
            <a:off x="6758157" y="5931007"/>
            <a:ext cx="1136868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91A2B8-E3C3-DD47-6044-D5F59AC702D0}"/>
              </a:ext>
            </a:extLst>
          </p:cNvPr>
          <p:cNvCxnSpPr>
            <a:cxnSpLocks/>
          </p:cNvCxnSpPr>
          <p:nvPr/>
        </p:nvCxnSpPr>
        <p:spPr>
          <a:xfrm>
            <a:off x="8412411" y="1279808"/>
            <a:ext cx="26308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B7F2F0-3C0B-62DF-6B24-25A04BB74B7C}"/>
              </a:ext>
            </a:extLst>
          </p:cNvPr>
          <p:cNvCxnSpPr>
            <a:cxnSpLocks/>
          </p:cNvCxnSpPr>
          <p:nvPr/>
        </p:nvCxnSpPr>
        <p:spPr>
          <a:xfrm>
            <a:off x="7974095" y="2421642"/>
            <a:ext cx="2719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38A4E1-33BD-A6E4-AC6D-5A66BF9B9C3E}"/>
              </a:ext>
            </a:extLst>
          </p:cNvPr>
          <p:cNvCxnSpPr>
            <a:cxnSpLocks/>
          </p:cNvCxnSpPr>
          <p:nvPr/>
        </p:nvCxnSpPr>
        <p:spPr>
          <a:xfrm>
            <a:off x="6822306" y="3802214"/>
            <a:ext cx="2374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0BD1D3-F18E-A509-8033-0B85FD605082}"/>
              </a:ext>
            </a:extLst>
          </p:cNvPr>
          <p:cNvCxnSpPr>
            <a:cxnSpLocks/>
          </p:cNvCxnSpPr>
          <p:nvPr/>
        </p:nvCxnSpPr>
        <p:spPr>
          <a:xfrm>
            <a:off x="6280742" y="5136243"/>
            <a:ext cx="2915716" cy="13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7D4D59-A654-F42B-3093-5EF884B0F235}"/>
              </a:ext>
            </a:extLst>
          </p:cNvPr>
          <p:cNvCxnSpPr>
            <a:cxnSpLocks/>
          </p:cNvCxnSpPr>
          <p:nvPr/>
        </p:nvCxnSpPr>
        <p:spPr>
          <a:xfrm>
            <a:off x="6778238" y="6425311"/>
            <a:ext cx="2374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7D96B1-3404-86D7-C40C-94A850C10287}"/>
              </a:ext>
            </a:extLst>
          </p:cNvPr>
          <p:cNvCxnSpPr>
            <a:cxnSpLocks/>
          </p:cNvCxnSpPr>
          <p:nvPr/>
        </p:nvCxnSpPr>
        <p:spPr>
          <a:xfrm>
            <a:off x="10854954" y="1345389"/>
            <a:ext cx="376646" cy="163836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150BBA3D-0B00-26FA-5546-A974E3DA0662}"/>
              </a:ext>
            </a:extLst>
          </p:cNvPr>
          <p:cNvSpPr/>
          <p:nvPr/>
        </p:nvSpPr>
        <p:spPr>
          <a:xfrm>
            <a:off x="10353800" y="2981448"/>
            <a:ext cx="1795994" cy="1001792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điểm, nơi chốn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DB6A44-3CA7-C94A-9BA8-AD7ECF58BA06}"/>
              </a:ext>
            </a:extLst>
          </p:cNvPr>
          <p:cNvCxnSpPr>
            <a:cxnSpLocks/>
          </p:cNvCxnSpPr>
          <p:nvPr/>
        </p:nvCxnSpPr>
        <p:spPr>
          <a:xfrm>
            <a:off x="9427474" y="2403596"/>
            <a:ext cx="990312" cy="99969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65A317-D687-FB40-0198-AA451ECBE25E}"/>
              </a:ext>
            </a:extLst>
          </p:cNvPr>
          <p:cNvCxnSpPr>
            <a:cxnSpLocks/>
          </p:cNvCxnSpPr>
          <p:nvPr/>
        </p:nvCxnSpPr>
        <p:spPr>
          <a:xfrm flipV="1">
            <a:off x="9196458" y="3802214"/>
            <a:ext cx="1164369" cy="123953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30526F-E652-FF1C-14B7-76E4BA852552}"/>
              </a:ext>
            </a:extLst>
          </p:cNvPr>
          <p:cNvCxnSpPr>
            <a:cxnSpLocks/>
          </p:cNvCxnSpPr>
          <p:nvPr/>
        </p:nvCxnSpPr>
        <p:spPr>
          <a:xfrm>
            <a:off x="9260444" y="3627535"/>
            <a:ext cx="1157342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26E680-532A-02E0-4D78-2F94A332F3BA}"/>
              </a:ext>
            </a:extLst>
          </p:cNvPr>
          <p:cNvCxnSpPr>
            <a:cxnSpLocks/>
          </p:cNvCxnSpPr>
          <p:nvPr/>
        </p:nvCxnSpPr>
        <p:spPr>
          <a:xfrm flipV="1">
            <a:off x="9218428" y="3906398"/>
            <a:ext cx="1196198" cy="240797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9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AE0E46-478B-2839-899F-9CE215D6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35" y="-77002"/>
            <a:ext cx="12705347" cy="693500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A96B52-D0D1-466A-433A-2FBD5130793E}"/>
              </a:ext>
            </a:extLst>
          </p:cNvPr>
          <p:cNvCxnSpPr>
            <a:cxnSpLocks/>
          </p:cNvCxnSpPr>
          <p:nvPr/>
        </p:nvCxnSpPr>
        <p:spPr>
          <a:xfrm>
            <a:off x="930850" y="487825"/>
            <a:ext cx="3198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45F087-8943-4149-CCA0-28628B290338}"/>
              </a:ext>
            </a:extLst>
          </p:cNvPr>
          <p:cNvCxnSpPr>
            <a:cxnSpLocks/>
          </p:cNvCxnSpPr>
          <p:nvPr/>
        </p:nvCxnSpPr>
        <p:spPr>
          <a:xfrm>
            <a:off x="6096000" y="487825"/>
            <a:ext cx="5473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A4D807-F5D5-12B2-0DDD-D4A73214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3" y="2316015"/>
            <a:ext cx="2261585" cy="13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7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14601-9882-B6D3-CCA4-CCA26AD2458E}"/>
              </a:ext>
            </a:extLst>
          </p:cNvPr>
          <p:cNvSpPr txBox="1"/>
          <p:nvPr/>
        </p:nvSpPr>
        <p:spPr>
          <a:xfrm>
            <a:off x="631077" y="724900"/>
            <a:ext cx="877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Rùa con đến cổng chợ khi nào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Rùa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đến cổng chợ khi sang hè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FB0E8-3D3E-DCE9-7209-52DE274400C8}"/>
              </a:ext>
            </a:extLst>
          </p:cNvPr>
          <p:cNvSpPr txBox="1"/>
          <p:nvPr/>
        </p:nvSpPr>
        <p:spPr>
          <a:xfrm>
            <a:off x="631077" y="2485578"/>
            <a:ext cx="10427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Khi nào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Rùa con mua hạt giống xong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Rùa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mua hạt giống xong khi chợ đã vãn chiều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C9CC6-06E1-1633-DF66-0001D501B519}"/>
              </a:ext>
            </a:extLst>
          </p:cNvPr>
          <p:cNvSpPr txBox="1"/>
          <p:nvPr/>
        </p:nvSpPr>
        <p:spPr>
          <a:xfrm>
            <a:off x="631077" y="4401139"/>
            <a:ext cx="8751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Rùa con về tới cửa khi nào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Rùa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về tới cửa khi trời vừa sang đông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70A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49EC6F-D31A-B00A-478E-6FD66B0139F5}"/>
              </a:ext>
            </a:extLst>
          </p:cNvPr>
          <p:cNvCxnSpPr>
            <a:cxnSpLocks/>
          </p:cNvCxnSpPr>
          <p:nvPr/>
        </p:nvCxnSpPr>
        <p:spPr>
          <a:xfrm>
            <a:off x="5472912" y="1225009"/>
            <a:ext cx="1481600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74AD37-F227-C0E7-4380-04B49D1CD11E}"/>
              </a:ext>
            </a:extLst>
          </p:cNvPr>
          <p:cNvCxnSpPr>
            <a:cxnSpLocks/>
          </p:cNvCxnSpPr>
          <p:nvPr/>
        </p:nvCxnSpPr>
        <p:spPr>
          <a:xfrm>
            <a:off x="979531" y="3006189"/>
            <a:ext cx="1374104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CB0933-1AE4-A39F-C902-B3F86D93CB06}"/>
              </a:ext>
            </a:extLst>
          </p:cNvPr>
          <p:cNvCxnSpPr>
            <a:cxnSpLocks/>
          </p:cNvCxnSpPr>
          <p:nvPr/>
        </p:nvCxnSpPr>
        <p:spPr>
          <a:xfrm>
            <a:off x="4787452" y="4906766"/>
            <a:ext cx="1365565" cy="0"/>
          </a:xfrm>
          <a:prstGeom prst="line">
            <a:avLst/>
          </a:prstGeom>
          <a:ln w="38100">
            <a:solidFill>
              <a:srgbClr val="27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91A2B8-E3C3-DD47-6044-D5F59AC702D0}"/>
              </a:ext>
            </a:extLst>
          </p:cNvPr>
          <p:cNvCxnSpPr>
            <a:cxnSpLocks/>
          </p:cNvCxnSpPr>
          <p:nvPr/>
        </p:nvCxnSpPr>
        <p:spPr>
          <a:xfrm>
            <a:off x="5472912" y="1734236"/>
            <a:ext cx="2213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B7F2F0-3C0B-62DF-6B24-25A04BB74B7C}"/>
              </a:ext>
            </a:extLst>
          </p:cNvPr>
          <p:cNvCxnSpPr>
            <a:cxnSpLocks/>
          </p:cNvCxnSpPr>
          <p:nvPr/>
        </p:nvCxnSpPr>
        <p:spPr>
          <a:xfrm>
            <a:off x="6682467" y="3509294"/>
            <a:ext cx="3958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38A4E1-33BD-A6E4-AC6D-5A66BF9B9C3E}"/>
              </a:ext>
            </a:extLst>
          </p:cNvPr>
          <p:cNvCxnSpPr>
            <a:cxnSpLocks/>
          </p:cNvCxnSpPr>
          <p:nvPr/>
        </p:nvCxnSpPr>
        <p:spPr>
          <a:xfrm>
            <a:off x="4787452" y="5438507"/>
            <a:ext cx="4428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7D96B1-3404-86D7-C40C-94A850C10287}"/>
              </a:ext>
            </a:extLst>
          </p:cNvPr>
          <p:cNvCxnSpPr>
            <a:cxnSpLocks/>
          </p:cNvCxnSpPr>
          <p:nvPr/>
        </p:nvCxnSpPr>
        <p:spPr>
          <a:xfrm>
            <a:off x="7722018" y="1690606"/>
            <a:ext cx="4188818" cy="19851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150BBA3D-0B00-26FA-5546-A974E3DA0662}"/>
              </a:ext>
            </a:extLst>
          </p:cNvPr>
          <p:cNvSpPr/>
          <p:nvPr/>
        </p:nvSpPr>
        <p:spPr>
          <a:xfrm>
            <a:off x="10486443" y="3719404"/>
            <a:ext cx="1795994" cy="1001792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</a:rPr>
              <a:t>Thời gian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DB6A44-3CA7-C94A-9BA8-AD7ECF58BA06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8736634" y="3562796"/>
            <a:ext cx="1749809" cy="65750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30526F-E652-FF1C-14B7-76E4BA852552}"/>
              </a:ext>
            </a:extLst>
          </p:cNvPr>
          <p:cNvCxnSpPr>
            <a:cxnSpLocks/>
          </p:cNvCxnSpPr>
          <p:nvPr/>
        </p:nvCxnSpPr>
        <p:spPr>
          <a:xfrm flipV="1">
            <a:off x="9146411" y="4263930"/>
            <a:ext cx="1340032" cy="117457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3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3">
            <a:extLst>
              <a:ext uri="{FF2B5EF4-FFF2-40B4-BE49-F238E27FC236}">
                <a16:creationId xmlns:a16="http://schemas.microsoft.com/office/drawing/2014/main" id="{5E08DB2F-A2E6-411A-8A3D-42762443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67001"/>
            <a:ext cx="84582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>
            <a:extLst>
              <a:ext uri="{FF2B5EF4-FFF2-40B4-BE49-F238E27FC236}">
                <a16:creationId xmlns:a16="http://schemas.microsoft.com/office/drawing/2014/main" id="{CBEF5C45-5B63-46DF-9D26-8AD7A1ACF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4229" y="2243139"/>
            <a:ext cx="7416800" cy="351903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2025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025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2025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025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F24509-8C1A-4E65-807A-8F75142E3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90" y="1240631"/>
            <a:ext cx="954881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47A1DC-0402-4D2D-9ACA-0E7A26925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1240634"/>
            <a:ext cx="869156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n30">
            <a:extLst>
              <a:ext uri="{FF2B5EF4-FFF2-40B4-BE49-F238E27FC236}">
                <a16:creationId xmlns:a16="http://schemas.microsoft.com/office/drawing/2014/main" id="{BB1FF2F9-9767-419A-B15A-02A02E5E2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2" y="1528764"/>
            <a:ext cx="95011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>
            <a:extLst>
              <a:ext uri="{FF2B5EF4-FFF2-40B4-BE49-F238E27FC236}">
                <a16:creationId xmlns:a16="http://schemas.microsoft.com/office/drawing/2014/main" id="{80E7FDC2-53FA-4C94-9BC1-BDBA3E04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1" y="-14514"/>
            <a:ext cx="11727542" cy="6749143"/>
          </a:xfrm>
          <a:prstGeom prst="star32">
            <a:avLst>
              <a:gd name="adj" fmla="val 12005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4659-F3FA-8127-998F-5C701BA9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3F72-0C18-32CA-CFC3-2C79A0826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00"/>
            <a:ext cx="12192000" cy="6217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88077-9FD6-4D54-90C6-4D0624F2DC14}"/>
              </a:ext>
            </a:extLst>
          </p:cNvPr>
          <p:cNvSpPr txBox="1"/>
          <p:nvPr/>
        </p:nvSpPr>
        <p:spPr>
          <a:xfrm>
            <a:off x="1183907" y="6132320"/>
            <a:ext cx="10587789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 là sự vật nào? Sự vật đó có đặc điểm gì?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B41A3-2AF0-4E00-471F-1C746D055793}"/>
              </a:ext>
            </a:extLst>
          </p:cNvPr>
          <p:cNvSpPr txBox="1"/>
          <p:nvPr/>
        </p:nvSpPr>
        <p:spPr>
          <a:xfrm>
            <a:off x="1183906" y="6114527"/>
            <a:ext cx="10587789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vật: Núi có đặc điểm: to lớn, sừng sững.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0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4A49-8C4E-FEB5-B639-DF5B00C4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1D205-3FC5-2B45-5AEE-564D24B3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12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3A5B4-6825-AB14-B5E8-BCDC9E5C273E}"/>
              </a:ext>
            </a:extLst>
          </p:cNvPr>
          <p:cNvSpPr txBox="1"/>
          <p:nvPr/>
        </p:nvSpPr>
        <p:spPr>
          <a:xfrm>
            <a:off x="1183907" y="6132320"/>
            <a:ext cx="10587789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 là sự vật nào? Sự vật đó có đặc điểm gì?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1116C-E604-E0E8-CBBA-56CBD4C7566F}"/>
              </a:ext>
            </a:extLst>
          </p:cNvPr>
          <p:cNvSpPr txBox="1"/>
          <p:nvPr/>
        </p:nvSpPr>
        <p:spPr>
          <a:xfrm>
            <a:off x="545432" y="6112042"/>
            <a:ext cx="1164656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vật: Thác nước có đặc điểm: tung bọt trắng xóa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53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6b/8b/e8/6b8be8f46358da847124aeafb05bc50a.jpg">
            <a:extLst>
              <a:ext uri="{FF2B5EF4-FFF2-40B4-BE49-F238E27FC236}">
                <a16:creationId xmlns:a16="http://schemas.microsoft.com/office/drawing/2014/main" id="{415AC40B-224F-1113-B2C9-B62C3FF0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-8467"/>
            <a:ext cx="13061482" cy="686646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3BF9A11-66FC-9178-7C42-7CAA4246A77E}"/>
              </a:ext>
            </a:extLst>
          </p:cNvPr>
          <p:cNvGrpSpPr/>
          <p:nvPr/>
        </p:nvGrpSpPr>
        <p:grpSpPr>
          <a:xfrm rot="21388221">
            <a:off x="494561" y="731549"/>
            <a:ext cx="2784153" cy="1771735"/>
            <a:chOff x="1143000" y="742950"/>
            <a:chExt cx="3962400" cy="2521527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5AA2BD9B-0186-A520-9939-E599660C18EC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13C9D3CB-2D99-F598-D24C-76BBE5BBBD11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014FC6DC-311F-DA02-9509-0ED27C1B7717}"/>
              </a:ext>
            </a:extLst>
          </p:cNvPr>
          <p:cNvSpPr txBox="1">
            <a:spLocks/>
          </p:cNvSpPr>
          <p:nvPr/>
        </p:nvSpPr>
        <p:spPr>
          <a:xfrm rot="20944908">
            <a:off x="735821" y="1531269"/>
            <a:ext cx="2301631" cy="681404"/>
          </a:xfrm>
          <a:prstGeom prst="rect">
            <a:avLst/>
          </a:prstGeom>
        </p:spPr>
        <p:txBody>
          <a:bodyPr spcFirstLastPara="1" vert="horz" lIns="91436" tIns="45718" rIns="91436" bIns="45718" numCol="1" rtlCol="0" anchor="ctr">
            <a:prstTxWarp prst="textArchUp">
              <a:avLst/>
            </a:prstTxWarp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 đề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B9375-3913-802E-9BBC-1FC348557DCE}"/>
              </a:ext>
            </a:extLst>
          </p:cNvPr>
          <p:cNvSpPr txBox="1"/>
          <p:nvPr/>
        </p:nvSpPr>
        <p:spPr>
          <a:xfrm>
            <a:off x="3081153" y="1272200"/>
            <a:ext cx="92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cs typeface="Arial" pitchFamily="34" charset="0"/>
              </a:rPr>
              <a:t>NHỮNG SẮC MÀU THIÊN NHIÊN</a:t>
            </a:r>
            <a:endParaRPr lang="en-US" sz="4400" b="1" spc="50" dirty="0">
              <a:ln w="9525" cmpd="sng">
                <a:solidFill>
                  <a:srgbClr val="FFBF53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FFBF53">
                    <a:alpha val="40000"/>
                  </a:srgbClr>
                </a:glow>
              </a:effectLst>
              <a:cs typeface="Arial" pitchFamily="34" charset="0"/>
            </a:endParaRPr>
          </a:p>
        </p:txBody>
      </p:sp>
      <p:pic>
        <p:nvPicPr>
          <p:cNvPr id="1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FCB1635-BC46-27B8-08D3-C75BC0073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5638E-916E-44D3-7FC4-6B9B1EAC67A7}"/>
              </a:ext>
            </a:extLst>
          </p:cNvPr>
          <p:cNvGrpSpPr/>
          <p:nvPr/>
        </p:nvGrpSpPr>
        <p:grpSpPr>
          <a:xfrm>
            <a:off x="692120" y="2587305"/>
            <a:ext cx="11277600" cy="2790882"/>
            <a:chOff x="304800" y="2038350"/>
            <a:chExt cx="8458200" cy="1473493"/>
          </a:xfrm>
        </p:grpSpPr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E16DC375-2CAE-1467-CB95-E7C197C9073E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E089561B-72C7-29A2-23F6-91255B272C46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507E54-FD9F-1C69-65C8-FB5DAE0F182A}"/>
              </a:ext>
            </a:extLst>
          </p:cNvPr>
          <p:cNvSpPr txBox="1"/>
          <p:nvPr/>
        </p:nvSpPr>
        <p:spPr>
          <a:xfrm>
            <a:off x="682882" y="3643512"/>
            <a:ext cx="10879949" cy="15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en-US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chỉ sự vật, đặc điểm. 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lnSpc>
                <a:spcPct val="120000"/>
              </a:lnSpc>
            </a:pPr>
            <a:r>
              <a:rPr lang="en-US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và trả lời câu hỏi về thời gian địa điểm.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00EBD-8D43-C43E-940F-B286CF9A7F6D}"/>
              </a:ext>
            </a:extLst>
          </p:cNvPr>
          <p:cNvSpPr txBox="1"/>
          <p:nvPr/>
        </p:nvSpPr>
        <p:spPr>
          <a:xfrm>
            <a:off x="3647974" y="2906809"/>
            <a:ext cx="539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cs typeface="Arial" pitchFamily="34" charset="0"/>
              </a:rPr>
              <a:t>LUYỆN TẬP</a:t>
            </a:r>
            <a:endParaRPr lang="en-US" sz="48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08C3F-03C3-8A1B-1BB8-FD4D326C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50"/>
            <a:ext cx="2964581" cy="958096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1EA800BD-E5E3-C969-C500-3724E7A6879C}"/>
              </a:ext>
            </a:extLst>
          </p:cNvPr>
          <p:cNvSpPr/>
          <p:nvPr/>
        </p:nvSpPr>
        <p:spPr>
          <a:xfrm>
            <a:off x="645244" y="1530416"/>
            <a:ext cx="2846495" cy="79897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mênh mông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EEF59-3077-DA58-041D-3CDA8F6E3CE2}"/>
              </a:ext>
            </a:extLst>
          </p:cNvPr>
          <p:cNvSpPr/>
          <p:nvPr/>
        </p:nvSpPr>
        <p:spPr>
          <a:xfrm>
            <a:off x="1240436" y="848093"/>
            <a:ext cx="10595429" cy="59157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1. Xếp các từ dưới đây vào nhóm thích hợp: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E8E1FCD-AF52-4FEC-87C6-47949C0CECAA}"/>
              </a:ext>
            </a:extLst>
          </p:cNvPr>
          <p:cNvSpPr/>
          <p:nvPr/>
        </p:nvSpPr>
        <p:spPr>
          <a:xfrm>
            <a:off x="3392769" y="2596535"/>
            <a:ext cx="3145381" cy="761919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ngoằn ngoèo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0034543-2461-5F44-A366-DBDC5DF0AEA4}"/>
              </a:ext>
            </a:extLst>
          </p:cNvPr>
          <p:cNvSpPr/>
          <p:nvPr/>
        </p:nvSpPr>
        <p:spPr>
          <a:xfrm>
            <a:off x="6756741" y="2643186"/>
            <a:ext cx="2510590" cy="761919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trắng xóa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539AA40-2124-AD79-DF98-252CA47BCC58}"/>
              </a:ext>
            </a:extLst>
          </p:cNvPr>
          <p:cNvSpPr/>
          <p:nvPr/>
        </p:nvSpPr>
        <p:spPr>
          <a:xfrm>
            <a:off x="9517240" y="2638171"/>
            <a:ext cx="1754177" cy="761920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suối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AB1A75C-9B8D-1AB7-3302-74B02B499B62}"/>
              </a:ext>
            </a:extLst>
          </p:cNvPr>
          <p:cNvSpPr/>
          <p:nvPr/>
        </p:nvSpPr>
        <p:spPr>
          <a:xfrm>
            <a:off x="3647200" y="1532481"/>
            <a:ext cx="2392886" cy="761919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núi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D8B55EA-8B21-CC91-7A5F-2381D9B3FFF1}"/>
              </a:ext>
            </a:extLst>
          </p:cNvPr>
          <p:cNvSpPr/>
          <p:nvPr/>
        </p:nvSpPr>
        <p:spPr>
          <a:xfrm>
            <a:off x="6233229" y="1510669"/>
            <a:ext cx="2392886" cy="90439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uốn lượn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A6341AA-6140-F898-138A-9919626A803C}"/>
              </a:ext>
            </a:extLst>
          </p:cNvPr>
          <p:cNvSpPr/>
          <p:nvPr/>
        </p:nvSpPr>
        <p:spPr>
          <a:xfrm>
            <a:off x="8906774" y="1532481"/>
            <a:ext cx="2510589" cy="899200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ruộng</a:t>
            </a:r>
          </a:p>
          <a:p>
            <a:pPr algn="ctr"/>
            <a:r>
              <a:rPr lang="en-US" sz="2300" b="1">
                <a:solidFill>
                  <a:schemeClr val="tx1"/>
                </a:solidFill>
              </a:rPr>
              <a:t>bậc thang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4D60C31-D4C0-33BE-DD8C-DEA9707838AB}"/>
              </a:ext>
            </a:extLst>
          </p:cNvPr>
          <p:cNvSpPr/>
          <p:nvPr/>
        </p:nvSpPr>
        <p:spPr>
          <a:xfrm>
            <a:off x="616477" y="2588750"/>
            <a:ext cx="2619780" cy="782080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thác nước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C240457-3D96-B3ED-3F46-98C4EF6F6ACE}"/>
              </a:ext>
            </a:extLst>
          </p:cNvPr>
          <p:cNvSpPr/>
          <p:nvPr/>
        </p:nvSpPr>
        <p:spPr>
          <a:xfrm>
            <a:off x="645244" y="3630188"/>
            <a:ext cx="2648022" cy="782081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sừng sững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0DD9340-3BD6-905C-587E-C731B3E3FF13}"/>
              </a:ext>
            </a:extLst>
          </p:cNvPr>
          <p:cNvSpPr/>
          <p:nvPr/>
        </p:nvSpPr>
        <p:spPr>
          <a:xfrm>
            <a:off x="3491739" y="3625597"/>
            <a:ext cx="2010809" cy="761919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rừng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5BAD8DF-E513-F39A-B8C7-F35CD2A34225}"/>
              </a:ext>
            </a:extLst>
          </p:cNvPr>
          <p:cNvSpPr/>
          <p:nvPr/>
        </p:nvSpPr>
        <p:spPr>
          <a:xfrm>
            <a:off x="6040086" y="3702583"/>
            <a:ext cx="2648023" cy="689525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gập ghềnh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9E3EC31-9C8D-41C5-4AA6-884CE8981D24}"/>
              </a:ext>
            </a:extLst>
          </p:cNvPr>
          <p:cNvSpPr/>
          <p:nvPr/>
        </p:nvSpPr>
        <p:spPr>
          <a:xfrm>
            <a:off x="9132180" y="3630188"/>
            <a:ext cx="2285183" cy="761920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>
                <a:solidFill>
                  <a:schemeClr val="tx1"/>
                </a:solidFill>
              </a:rPr>
              <a:t>quanh co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9FAE8E78-C4AE-983C-BF59-9605E9248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57007"/>
              </p:ext>
            </p:extLst>
          </p:nvPr>
        </p:nvGraphicFramePr>
        <p:xfrm>
          <a:off x="808755" y="4820741"/>
          <a:ext cx="104626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331">
                  <a:extLst>
                    <a:ext uri="{9D8B030D-6E8A-4147-A177-3AD203B41FA5}">
                      <a16:colId xmlns:a16="http://schemas.microsoft.com/office/drawing/2014/main" val="848908755"/>
                    </a:ext>
                  </a:extLst>
                </a:gridCol>
                <a:gridCol w="5231331">
                  <a:extLst>
                    <a:ext uri="{9D8B030D-6E8A-4147-A177-3AD203B41FA5}">
                      <a16:colId xmlns:a16="http://schemas.microsoft.com/office/drawing/2014/main" val="2912385135"/>
                    </a:ext>
                  </a:extLst>
                </a:gridCol>
              </a:tblGrid>
              <a:tr h="50358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Từ ngữ chỉ sự vật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Từ ngữ chỉ đặc điểm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92796"/>
                  </a:ext>
                </a:extLst>
              </a:tr>
              <a:tr h="503586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M: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núi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M: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sừng sững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45048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9ED1B283-9F8B-64D0-D070-3989BDCC3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2" y="844981"/>
            <a:ext cx="1077204" cy="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67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0">
            <a:extLst>
              <a:ext uri="{FF2B5EF4-FFF2-40B4-BE49-F238E27FC236}">
                <a16:creationId xmlns:a16="http://schemas.microsoft.com/office/drawing/2014/main" id="{44BC85C7-B2F5-7A26-30FE-72EB91408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9131"/>
              </p:ext>
            </p:extLst>
          </p:nvPr>
        </p:nvGraphicFramePr>
        <p:xfrm>
          <a:off x="1000218" y="2254718"/>
          <a:ext cx="10396094" cy="202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47">
                  <a:extLst>
                    <a:ext uri="{9D8B030D-6E8A-4147-A177-3AD203B41FA5}">
                      <a16:colId xmlns:a16="http://schemas.microsoft.com/office/drawing/2014/main" val="848908755"/>
                    </a:ext>
                  </a:extLst>
                </a:gridCol>
                <a:gridCol w="5198047">
                  <a:extLst>
                    <a:ext uri="{9D8B030D-6E8A-4147-A177-3AD203B41FA5}">
                      <a16:colId xmlns:a16="http://schemas.microsoft.com/office/drawing/2014/main" val="2912385135"/>
                    </a:ext>
                  </a:extLst>
                </a:gridCol>
              </a:tblGrid>
              <a:tr h="503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70AB6"/>
                          </a:solidFill>
                        </a:rPr>
                        <a:t>Từ ngữ chỉ sự vật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70AB6"/>
                          </a:solidFill>
                        </a:rPr>
                        <a:t>Từ ngữ chỉ đặc điểm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92796"/>
                  </a:ext>
                </a:extLst>
              </a:tr>
              <a:tr h="503586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núi,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ruộng bậc thang, thác nước, suối, rừng.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sừng sững,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ruộng bậc thang, thác nước, suối, rừng.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4504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9C53DD2-C462-B2D3-B794-3B7EBC03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4581" cy="958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CE61B-060A-3093-EBF0-D2CE71321607}"/>
              </a:ext>
            </a:extLst>
          </p:cNvPr>
          <p:cNvSpPr/>
          <p:nvPr/>
        </p:nvSpPr>
        <p:spPr>
          <a:xfrm>
            <a:off x="1317438" y="1183474"/>
            <a:ext cx="10595429" cy="59157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1. Xếp các từ dưới đây vào nhóm thích hợp: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FA13B-4943-962A-2FC9-5728AAF4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4" y="1088219"/>
            <a:ext cx="1077204" cy="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56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871F-356B-3ACB-2E11-13002636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1A967-C1E3-B74A-6324-0DBC441DF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5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70993-1BBE-DF26-0C26-B409F458F378}"/>
              </a:ext>
            </a:extLst>
          </p:cNvPr>
          <p:cNvSpPr txBox="1"/>
          <p:nvPr/>
        </p:nvSpPr>
        <p:spPr>
          <a:xfrm>
            <a:off x="3803583" y="6043818"/>
            <a:ext cx="458483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38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440</Words>
  <Application>Microsoft Office PowerPoint</Application>
  <PresentationFormat>Widescreen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Times New Roman</vt:lpstr>
      <vt:lpstr>印品黑体</vt:lpstr>
      <vt:lpstr>Default Design</vt:lpstr>
      <vt:lpstr>020</vt:lpstr>
      <vt:lpstr>9_Office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Vân</dc:creator>
  <cp:lastModifiedBy>Luong Yen</cp:lastModifiedBy>
  <cp:revision>14</cp:revision>
  <dcterms:created xsi:type="dcterms:W3CDTF">2022-06-08T16:15:39Z</dcterms:created>
  <dcterms:modified xsi:type="dcterms:W3CDTF">2026-02-03T15:55:08Z</dcterms:modified>
</cp:coreProperties>
</file>