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2"/>
  </p:notesMasterIdLst>
  <p:sldIdLst>
    <p:sldId id="333" r:id="rId3"/>
    <p:sldId id="256" r:id="rId4"/>
    <p:sldId id="470" r:id="rId5"/>
    <p:sldId id="351" r:id="rId6"/>
    <p:sldId id="352" r:id="rId7"/>
    <p:sldId id="2638" r:id="rId8"/>
    <p:sldId id="2641" r:id="rId9"/>
    <p:sldId id="2642" r:id="rId10"/>
    <p:sldId id="264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4EAD-0DED-42B6-9064-1B9E26E23986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D8E14-75D2-4CE7-8768-E2BC212EC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1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98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93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9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545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95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87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712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62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1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93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1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6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7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16B41D1-66AC-72F2-0C03-F3BDD863B5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301" y="179367"/>
            <a:ext cx="1752303" cy="175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5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9Slide.vn - 2019">
            <a:extLst>
              <a:ext uri="{FF2B5EF4-FFF2-40B4-BE49-F238E27FC236}">
                <a16:creationId xmlns:a16="http://schemas.microsoft.com/office/drawing/2014/main" id="{665F6D12-5ABF-45B4-BD8A-50915C538E1C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E941C6C-5337-B1CF-C0C0-05983A34C7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301" y="179367"/>
            <a:ext cx="1752303" cy="175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5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7421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9868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44" y="1338885"/>
            <a:ext cx="11475357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313890" y="6120738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524" y="-478131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476251" y="1683740"/>
            <a:ext cx="1067078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 MỪNG CÁC THẦY CÔ VÀ CÁC EM ĐẾN VỚI TIẾT T</a:t>
            </a:r>
            <a:r>
              <a:rPr lang="en-US" altLang="zh-CN" sz="6600" b="1" i="1" kern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OÁN </a:t>
            </a:r>
            <a:r>
              <a:rPr kumimoji="0" lang="en-US" altLang="zh-CN" sz="66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3.</a:t>
            </a:r>
            <a:endParaRPr kumimoji="0" lang="en-US" altLang="zh-CN" sz="6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39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C8FA33B-C51B-E666-89F4-5432180B41D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" y="-5164"/>
            <a:chExt cx="12192000" cy="6858000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586775" y="1577779"/>
              <a:ext cx="947015" cy="577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914377"/>
              <a:r>
                <a:rPr lang="en-US" sz="1051" dirty="0"/>
                <a:t>NGUYỄN </a:t>
              </a:r>
            </a:p>
            <a:p>
              <a:pPr defTabSz="914377"/>
              <a:r>
                <a:rPr lang="en-US" sz="1051" dirty="0"/>
                <a:t>THỊ ÁI QUYÊN</a:t>
              </a:r>
              <a:endParaRPr lang="en-SG" sz="1051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AF7B319-C8BC-4BFF-A131-099AE3670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5164"/>
              <a:ext cx="12192000" cy="6858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8B6B692-D5EF-437B-9092-416C584CB32A}"/>
              </a:ext>
            </a:extLst>
          </p:cNvPr>
          <p:cNvGrpSpPr/>
          <p:nvPr/>
        </p:nvGrpSpPr>
        <p:grpSpPr>
          <a:xfrm>
            <a:off x="1784045" y="1016823"/>
            <a:ext cx="9016479" cy="5142867"/>
            <a:chOff x="1669775" y="1446143"/>
            <a:chExt cx="8527772" cy="386135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C263ECF-DF24-487E-B364-987FF4DB4F52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764EE41-93E0-445F-812F-742AF37C0984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7B7FB5D6-0A2F-4085-97AA-8FE7F58E9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9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77E31EA-4F8D-4C6C-8578-67A8F575FC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70988" y="234298"/>
            <a:ext cx="435675" cy="44399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D64107BA-66B7-436F-AC0D-ECD1332C5F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F5A8A339-E093-45E7-A7EC-01C58316FE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8953" y="42493"/>
            <a:ext cx="623883" cy="635804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FDBFF8FF-6EAC-48F0-8075-44EC81E1E1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5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43F3EF0F-915E-4413-A773-9F8F902E88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9637725" y="1887853"/>
            <a:ext cx="2855687" cy="5161475"/>
          </a:xfrm>
          <a:prstGeom prst="rect">
            <a:avLst/>
          </a:prstGeom>
        </p:spPr>
      </p:pic>
      <p:pic>
        <p:nvPicPr>
          <p:cNvPr id="20" name="Picture 2" descr="PAW Patrol – Wikipedia tiếng Việt">
            <a:extLst>
              <a:ext uri="{FF2B5EF4-FFF2-40B4-BE49-F238E27FC236}">
                <a16:creationId xmlns:a16="http://schemas.microsoft.com/office/drawing/2014/main" id="{4C543890-C7DB-4A30-9B59-3283C1B8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8748339" y="537938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PAW Patrol Live! comes to the Hershey Theatre March 28 and 29 |  Entertainment | lancasteronline.com">
            <a:extLst>
              <a:ext uri="{FF2B5EF4-FFF2-40B4-BE49-F238E27FC236}">
                <a16:creationId xmlns:a16="http://schemas.microsoft.com/office/drawing/2014/main" id="{68319E93-2FAD-4140-A981-579EBB98D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6" y="4621738"/>
            <a:ext cx="2303143" cy="22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465A5E-0346-C4D2-D844-43DC005E02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0657" y="2135872"/>
            <a:ext cx="9352307" cy="24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BA2FE9-C5FB-4B65-B733-1D43262DA946}"/>
              </a:ext>
            </a:extLst>
          </p:cNvPr>
          <p:cNvSpPr/>
          <p:nvPr/>
        </p:nvSpPr>
        <p:spPr>
          <a:xfrm>
            <a:off x="239349" y="260648"/>
            <a:ext cx="11617291" cy="614468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30B367-ED4D-AB14-3849-54C3C9E76B41}"/>
              </a:ext>
            </a:extLst>
          </p:cNvPr>
          <p:cNvSpPr txBox="1"/>
          <p:nvPr/>
        </p:nvSpPr>
        <p:spPr>
          <a:xfrm>
            <a:off x="576580" y="854077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23 285</a:t>
            </a:r>
          </a:p>
          <a:p>
            <a:pPr defTabSz="914377"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12 967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157C44-C7C9-CBCE-2C2B-2BC0C69994B9}"/>
              </a:ext>
            </a:extLst>
          </p:cNvPr>
          <p:cNvCxnSpPr>
            <a:cxnSpLocks/>
          </p:cNvCxnSpPr>
          <p:nvPr/>
        </p:nvCxnSpPr>
        <p:spPr>
          <a:xfrm>
            <a:off x="652781" y="206207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AC1848-5A49-D793-8844-EA361E5EADDA}"/>
              </a:ext>
            </a:extLst>
          </p:cNvPr>
          <p:cNvSpPr txBox="1"/>
          <p:nvPr/>
        </p:nvSpPr>
        <p:spPr>
          <a:xfrm>
            <a:off x="278959" y="119358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-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CBF8FC-6A24-6247-E02D-8FDA97DA99B3}"/>
              </a:ext>
            </a:extLst>
          </p:cNvPr>
          <p:cNvSpPr txBox="1"/>
          <p:nvPr/>
        </p:nvSpPr>
        <p:spPr>
          <a:xfrm>
            <a:off x="2775700" y="984414"/>
            <a:ext cx="913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914377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5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không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được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7,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lấy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15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7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8,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viết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8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nhớ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84CB99-19A8-09D9-EC48-DF85B87D37D4}"/>
              </a:ext>
            </a:extLst>
          </p:cNvPr>
          <p:cNvSpPr txBox="1"/>
          <p:nvPr/>
        </p:nvSpPr>
        <p:spPr>
          <a:xfrm>
            <a:off x="1842058" y="1987760"/>
            <a:ext cx="482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939A3F-7467-37D0-F077-F048342C3EC8}"/>
              </a:ext>
            </a:extLst>
          </p:cNvPr>
          <p:cNvSpPr txBox="1"/>
          <p:nvPr/>
        </p:nvSpPr>
        <p:spPr>
          <a:xfrm>
            <a:off x="2775701" y="1495499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914377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8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7; 7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6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viết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F9782B-3DF7-BE5A-FEDF-A2739A4751AA}"/>
              </a:ext>
            </a:extLst>
          </p:cNvPr>
          <p:cNvSpPr txBox="1"/>
          <p:nvPr/>
        </p:nvSpPr>
        <p:spPr>
          <a:xfrm>
            <a:off x="1569086" y="1987760"/>
            <a:ext cx="482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30978A-E5BE-1813-7732-222DC2612B49}"/>
              </a:ext>
            </a:extLst>
          </p:cNvPr>
          <p:cNvSpPr txBox="1"/>
          <p:nvPr/>
        </p:nvSpPr>
        <p:spPr>
          <a:xfrm>
            <a:off x="2755381" y="2046587"/>
            <a:ext cx="943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914377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2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không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được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9,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lấy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12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9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3,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viết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3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nhớ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3A6B47-B574-3CCA-9308-425ED6E795A9}"/>
              </a:ext>
            </a:extLst>
          </p:cNvPr>
          <p:cNvSpPr txBox="1"/>
          <p:nvPr/>
        </p:nvSpPr>
        <p:spPr>
          <a:xfrm>
            <a:off x="1302229" y="1991145"/>
            <a:ext cx="31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10F900-8563-CB21-65EC-D5CCF44713CB}"/>
              </a:ext>
            </a:extLst>
          </p:cNvPr>
          <p:cNvSpPr txBox="1"/>
          <p:nvPr/>
        </p:nvSpPr>
        <p:spPr>
          <a:xfrm>
            <a:off x="2755381" y="263485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914377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3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2; 2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2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0,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viết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0.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E79636-CCB5-4DDB-5DC5-7AD9B8999FAB}"/>
              </a:ext>
            </a:extLst>
          </p:cNvPr>
          <p:cNvSpPr txBox="1"/>
          <p:nvPr/>
        </p:nvSpPr>
        <p:spPr>
          <a:xfrm>
            <a:off x="874915" y="1997285"/>
            <a:ext cx="482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7A73647-E760-0534-0E82-D5C618630607}"/>
              </a:ext>
            </a:extLst>
          </p:cNvPr>
          <p:cNvSpPr/>
          <p:nvPr/>
        </p:nvSpPr>
        <p:spPr>
          <a:xfrm>
            <a:off x="3324225" y="4152901"/>
            <a:ext cx="7058024" cy="9005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>
                <a:solidFill>
                  <a:srgbClr val="002060"/>
                </a:solidFill>
                <a:latin typeface="Arial"/>
                <a:ea typeface="微软雅黑"/>
              </a:rPr>
              <a:t>23 285 – 12 967 = 10 318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923858-8A35-6D9E-6074-C070D7A9E32B}"/>
              </a:ext>
            </a:extLst>
          </p:cNvPr>
          <p:cNvSpPr txBox="1"/>
          <p:nvPr/>
        </p:nvSpPr>
        <p:spPr>
          <a:xfrm>
            <a:off x="570115" y="1997285"/>
            <a:ext cx="482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81A798-C33F-885B-7089-3A6E32AEAB71}"/>
              </a:ext>
            </a:extLst>
          </p:cNvPr>
          <p:cNvSpPr txBox="1"/>
          <p:nvPr/>
        </p:nvSpPr>
        <p:spPr>
          <a:xfrm>
            <a:off x="2764906" y="330160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914377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2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1;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viết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20052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BA2FE9-C5FB-4B65-B733-1D43262DA946}"/>
              </a:ext>
            </a:extLst>
          </p:cNvPr>
          <p:cNvSpPr/>
          <p:nvPr/>
        </p:nvSpPr>
        <p:spPr>
          <a:xfrm>
            <a:off x="47329" y="191021"/>
            <a:ext cx="12121323" cy="64759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B65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0A48A24-669E-803A-65D2-BDE257B1E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6" y="1309688"/>
            <a:ext cx="9895353" cy="153257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96491E3-3077-C9FA-7B92-2254F4C7EEBB}"/>
              </a:ext>
            </a:extLst>
          </p:cNvPr>
          <p:cNvSpPr txBox="1"/>
          <p:nvPr/>
        </p:nvSpPr>
        <p:spPr>
          <a:xfrm>
            <a:off x="342834" y="2756115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84 758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36A03E-BDCD-9F81-AEBD-7036DDB313D0}"/>
              </a:ext>
            </a:extLst>
          </p:cNvPr>
          <p:cNvSpPr txBox="1"/>
          <p:nvPr/>
        </p:nvSpPr>
        <p:spPr>
          <a:xfrm>
            <a:off x="372361" y="3946866"/>
            <a:ext cx="406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43 265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98D9365-E4F8-038B-2CF6-559BF59767E3}"/>
              </a:ext>
            </a:extLst>
          </p:cNvPr>
          <p:cNvSpPr/>
          <p:nvPr/>
        </p:nvSpPr>
        <p:spPr>
          <a:xfrm>
            <a:off x="118002" y="3960907"/>
            <a:ext cx="415399" cy="211044"/>
          </a:xfrm>
          <a:prstGeom prst="rect">
            <a:avLst/>
          </a:prstGeom>
          <a:solidFill>
            <a:srgbClr val="002060"/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sz="7200" kern="0" dirty="0">
              <a:solidFill>
                <a:srgbClr val="002060"/>
              </a:solidFill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92971AF-38AD-60B2-59E4-4FA507C763D9}"/>
              </a:ext>
            </a:extLst>
          </p:cNvPr>
          <p:cNvSpPr/>
          <p:nvPr/>
        </p:nvSpPr>
        <p:spPr>
          <a:xfrm>
            <a:off x="701283" y="5055922"/>
            <a:ext cx="3146823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sz="7200" kern="0">
              <a:solidFill>
                <a:srgbClr val="002060"/>
              </a:solidFill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C39346-C742-97AB-5B13-067AABFC907B}"/>
              </a:ext>
            </a:extLst>
          </p:cNvPr>
          <p:cNvSpPr txBox="1"/>
          <p:nvPr/>
        </p:nvSpPr>
        <p:spPr>
          <a:xfrm>
            <a:off x="3025563" y="4941897"/>
            <a:ext cx="122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6CDFB3-0CE7-2D67-9379-64B306465210}"/>
              </a:ext>
            </a:extLst>
          </p:cNvPr>
          <p:cNvSpPr txBox="1"/>
          <p:nvPr/>
        </p:nvSpPr>
        <p:spPr>
          <a:xfrm>
            <a:off x="2447169" y="4943005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9F4530A-89B4-BB75-4292-5E9EA5B7B8C6}"/>
              </a:ext>
            </a:extLst>
          </p:cNvPr>
          <p:cNvSpPr txBox="1"/>
          <p:nvPr/>
        </p:nvSpPr>
        <p:spPr>
          <a:xfrm>
            <a:off x="1845399" y="494076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AFC6BB5-663E-3C11-FBC5-28D797C9EDC9}"/>
              </a:ext>
            </a:extLst>
          </p:cNvPr>
          <p:cNvSpPr/>
          <p:nvPr/>
        </p:nvSpPr>
        <p:spPr>
          <a:xfrm>
            <a:off x="2016286" y="3844141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7200">
              <a:solidFill>
                <a:srgbClr val="FF0000"/>
              </a:solidFill>
              <a:latin typeface="Calibri" panose="020F0502020204030204"/>
              <a:ea typeface="微软雅黑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09C5854-D304-19E5-2F5B-F94ABC59924D}"/>
              </a:ext>
            </a:extLst>
          </p:cNvPr>
          <p:cNvSpPr txBox="1"/>
          <p:nvPr/>
        </p:nvSpPr>
        <p:spPr>
          <a:xfrm>
            <a:off x="1026249" y="4959813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B7FE59-9F24-575E-4966-F8AB88201DF4}"/>
              </a:ext>
            </a:extLst>
          </p:cNvPr>
          <p:cNvSpPr txBox="1"/>
          <p:nvPr/>
        </p:nvSpPr>
        <p:spPr>
          <a:xfrm>
            <a:off x="445224" y="497886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4DCB63D-649A-3C42-0991-C0F75E9FE0DA}"/>
              </a:ext>
            </a:extLst>
          </p:cNvPr>
          <p:cNvSpPr txBox="1"/>
          <p:nvPr/>
        </p:nvSpPr>
        <p:spPr>
          <a:xfrm>
            <a:off x="4190934" y="2794215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79 363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67D12BD-2C4A-5121-C073-14953DBBA6F3}"/>
              </a:ext>
            </a:extLst>
          </p:cNvPr>
          <p:cNvSpPr txBox="1"/>
          <p:nvPr/>
        </p:nvSpPr>
        <p:spPr>
          <a:xfrm>
            <a:off x="4743449" y="3984966"/>
            <a:ext cx="354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5 819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45A2EC0-3774-E02A-E048-A88E3A1C14DA}"/>
              </a:ext>
            </a:extLst>
          </p:cNvPr>
          <p:cNvSpPr/>
          <p:nvPr/>
        </p:nvSpPr>
        <p:spPr>
          <a:xfrm>
            <a:off x="3966102" y="3999007"/>
            <a:ext cx="415399" cy="211044"/>
          </a:xfrm>
          <a:prstGeom prst="rect">
            <a:avLst/>
          </a:prstGeom>
          <a:solidFill>
            <a:srgbClr val="002060"/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sz="7200" kern="0" dirty="0">
              <a:solidFill>
                <a:srgbClr val="002060"/>
              </a:solidFill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7CEDF2-33DC-8758-4FB9-91780C92B3CC}"/>
              </a:ext>
            </a:extLst>
          </p:cNvPr>
          <p:cNvSpPr/>
          <p:nvPr/>
        </p:nvSpPr>
        <p:spPr>
          <a:xfrm>
            <a:off x="4549383" y="5094022"/>
            <a:ext cx="3146823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sz="7200" kern="0">
              <a:solidFill>
                <a:srgbClr val="002060"/>
              </a:solidFill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8112D6E-271C-1E64-060E-B16317AE2880}"/>
              </a:ext>
            </a:extLst>
          </p:cNvPr>
          <p:cNvSpPr txBox="1"/>
          <p:nvPr/>
        </p:nvSpPr>
        <p:spPr>
          <a:xfrm>
            <a:off x="6873663" y="4979997"/>
            <a:ext cx="122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E0B7FAE-0D53-9C60-D022-0078787E6B0E}"/>
              </a:ext>
            </a:extLst>
          </p:cNvPr>
          <p:cNvSpPr txBox="1"/>
          <p:nvPr/>
        </p:nvSpPr>
        <p:spPr>
          <a:xfrm>
            <a:off x="6295269" y="4981105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95AFD08-B3CC-3E89-51E6-8636926CB91B}"/>
              </a:ext>
            </a:extLst>
          </p:cNvPr>
          <p:cNvSpPr txBox="1"/>
          <p:nvPr/>
        </p:nvSpPr>
        <p:spPr>
          <a:xfrm>
            <a:off x="5693499" y="497886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2494666-A0CA-D70A-8D1E-4566A9EC5DD9}"/>
              </a:ext>
            </a:extLst>
          </p:cNvPr>
          <p:cNvSpPr/>
          <p:nvPr/>
        </p:nvSpPr>
        <p:spPr>
          <a:xfrm>
            <a:off x="6464462" y="3844141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7200" dirty="0">
              <a:solidFill>
                <a:srgbClr val="FF0000"/>
              </a:solidFill>
              <a:latin typeface="Calibri" panose="020F0502020204030204"/>
              <a:ea typeface="微软雅黑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9ECC9E0-71B3-F566-DCD8-C7E53A02AA47}"/>
              </a:ext>
            </a:extLst>
          </p:cNvPr>
          <p:cNvSpPr txBox="1"/>
          <p:nvPr/>
        </p:nvSpPr>
        <p:spPr>
          <a:xfrm>
            <a:off x="4874349" y="4997913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EAF9D4-2CB8-CF18-A5CF-4438014EA729}"/>
              </a:ext>
            </a:extLst>
          </p:cNvPr>
          <p:cNvSpPr txBox="1"/>
          <p:nvPr/>
        </p:nvSpPr>
        <p:spPr>
          <a:xfrm>
            <a:off x="4293324" y="501696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7D5BC7C-29F8-7E76-547B-175392A51E77}"/>
              </a:ext>
            </a:extLst>
          </p:cNvPr>
          <p:cNvSpPr/>
          <p:nvPr/>
        </p:nvSpPr>
        <p:spPr>
          <a:xfrm>
            <a:off x="4969037" y="3786990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7200" dirty="0">
              <a:solidFill>
                <a:srgbClr val="FF0000"/>
              </a:solidFill>
              <a:latin typeface="Calibri" panose="020F0502020204030204"/>
              <a:ea typeface="微软雅黑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2237602-7C0E-DAE5-C1C5-D71D4EAD5D99}"/>
              </a:ext>
            </a:extLst>
          </p:cNvPr>
          <p:cNvSpPr txBox="1"/>
          <p:nvPr/>
        </p:nvSpPr>
        <p:spPr>
          <a:xfrm>
            <a:off x="8229534" y="2737066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34 635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4EA3076-5EC5-4B84-7EE2-48175223B841}"/>
              </a:ext>
            </a:extLst>
          </p:cNvPr>
          <p:cNvSpPr txBox="1"/>
          <p:nvPr/>
        </p:nvSpPr>
        <p:spPr>
          <a:xfrm>
            <a:off x="9810750" y="3927816"/>
            <a:ext cx="251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927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95795F1-2290-5B50-CE8B-1B0B7683A53A}"/>
              </a:ext>
            </a:extLst>
          </p:cNvPr>
          <p:cNvSpPr/>
          <p:nvPr/>
        </p:nvSpPr>
        <p:spPr>
          <a:xfrm>
            <a:off x="8004702" y="3941857"/>
            <a:ext cx="415399" cy="211044"/>
          </a:xfrm>
          <a:prstGeom prst="rect">
            <a:avLst/>
          </a:prstGeom>
          <a:solidFill>
            <a:srgbClr val="002060"/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sz="7200" kern="0" dirty="0">
              <a:solidFill>
                <a:srgbClr val="002060"/>
              </a:solidFill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DB3CBD8-CE90-5C3E-6931-0F90E91DAD87}"/>
              </a:ext>
            </a:extLst>
          </p:cNvPr>
          <p:cNvSpPr/>
          <p:nvPr/>
        </p:nvSpPr>
        <p:spPr>
          <a:xfrm>
            <a:off x="8587983" y="5036871"/>
            <a:ext cx="3146823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sz="7200" kern="0">
              <a:solidFill>
                <a:srgbClr val="002060"/>
              </a:solidFill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24934B7-22F6-D05A-BA1B-A2E296871251}"/>
              </a:ext>
            </a:extLst>
          </p:cNvPr>
          <p:cNvSpPr txBox="1"/>
          <p:nvPr/>
        </p:nvSpPr>
        <p:spPr>
          <a:xfrm>
            <a:off x="10914895" y="4923954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E644BA5-3C23-3107-B494-79320959B26C}"/>
              </a:ext>
            </a:extLst>
          </p:cNvPr>
          <p:cNvSpPr txBox="1"/>
          <p:nvPr/>
        </p:nvSpPr>
        <p:spPr>
          <a:xfrm>
            <a:off x="10332173" y="4921713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5BEF186B-BA9C-8F64-BDAB-1F2EBAD82A58}"/>
              </a:ext>
            </a:extLst>
          </p:cNvPr>
          <p:cNvSpPr/>
          <p:nvPr/>
        </p:nvSpPr>
        <p:spPr>
          <a:xfrm>
            <a:off x="10569737" y="3777466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7200">
              <a:solidFill>
                <a:srgbClr val="FF0000"/>
              </a:solidFill>
              <a:latin typeface="Calibri" panose="020F0502020204030204"/>
              <a:ea typeface="微软雅黑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4472291-1271-8E28-EECB-E60F8DC347AD}"/>
              </a:ext>
            </a:extLst>
          </p:cNvPr>
          <p:cNvSpPr txBox="1"/>
          <p:nvPr/>
        </p:nvSpPr>
        <p:spPr>
          <a:xfrm>
            <a:off x="9789249" y="4950287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F567D04-DC6D-ADF4-B9DF-B19884A40C23}"/>
              </a:ext>
            </a:extLst>
          </p:cNvPr>
          <p:cNvSpPr txBox="1"/>
          <p:nvPr/>
        </p:nvSpPr>
        <p:spPr>
          <a:xfrm>
            <a:off x="8960573" y="4969338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FF716D1-C7F4-9D48-9ABB-1D3BDCE86FC2}"/>
              </a:ext>
            </a:extLst>
          </p:cNvPr>
          <p:cNvSpPr/>
          <p:nvPr/>
        </p:nvSpPr>
        <p:spPr>
          <a:xfrm>
            <a:off x="9064786" y="3815566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7200">
              <a:solidFill>
                <a:srgbClr val="FF0000"/>
              </a:solidFill>
              <a:latin typeface="Calibri" panose="020F0502020204030204"/>
              <a:ea typeface="微软雅黑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91EBF7A-7B25-89CC-AC80-F72CAC6B01CB}"/>
              </a:ext>
            </a:extLst>
          </p:cNvPr>
          <p:cNvSpPr txBox="1"/>
          <p:nvPr/>
        </p:nvSpPr>
        <p:spPr>
          <a:xfrm>
            <a:off x="8360499" y="497886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72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96A405E-0F9E-F68C-A08B-B588BB6E2C19}"/>
              </a:ext>
            </a:extLst>
          </p:cNvPr>
          <p:cNvSpPr txBox="1"/>
          <p:nvPr/>
        </p:nvSpPr>
        <p:spPr>
          <a:xfrm>
            <a:off x="815413" y="452670"/>
            <a:ext cx="6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4FC129FC-97F8-BE2A-D799-EFA5A183EB70}"/>
              </a:ext>
            </a:extLst>
          </p:cNvPr>
          <p:cNvSpPr/>
          <p:nvPr/>
        </p:nvSpPr>
        <p:spPr>
          <a:xfrm>
            <a:off x="815414" y="452669"/>
            <a:ext cx="768085" cy="672075"/>
          </a:xfrm>
          <a:prstGeom prst="ellipse">
            <a:avLst/>
          </a:prstGeom>
          <a:solidFill>
            <a:srgbClr val="FF19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0912571-B35E-C392-FB9A-93B80DA6CDF6}"/>
              </a:ext>
            </a:extLst>
          </p:cNvPr>
          <p:cNvSpPr txBox="1"/>
          <p:nvPr/>
        </p:nvSpPr>
        <p:spPr>
          <a:xfrm>
            <a:off x="1487488" y="356659"/>
            <a:ext cx="153617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dirty="0" err="1">
                <a:solidFill>
                  <a:prstClr val="black"/>
                </a:solidFill>
                <a:latin typeface="Calibri"/>
              </a:rPr>
              <a:t>Tính</a:t>
            </a:r>
            <a:endParaRPr lang="en-US" sz="4267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3867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 animBg="1"/>
      <p:bldP spid="63" grpId="0" animBg="1"/>
      <p:bldP spid="64" grpId="0"/>
      <p:bldP spid="65" grpId="0"/>
      <p:bldP spid="66" grpId="0"/>
      <p:bldP spid="67" grpId="0" animBg="1"/>
      <p:bldP spid="67" grpId="1" animBg="1"/>
      <p:bldP spid="68" grpId="0"/>
      <p:bldP spid="69" grpId="0"/>
      <p:bldP spid="70" grpId="0"/>
      <p:bldP spid="71" grpId="0"/>
      <p:bldP spid="72" grpId="0" animBg="1"/>
      <p:bldP spid="73" grpId="0" animBg="1"/>
      <p:bldP spid="74" grpId="0"/>
      <p:bldP spid="75" grpId="0"/>
      <p:bldP spid="76" grpId="0"/>
      <p:bldP spid="77" grpId="0" animBg="1"/>
      <p:bldP spid="77" grpId="1" animBg="1"/>
      <p:bldP spid="78" grpId="0"/>
      <p:bldP spid="79" grpId="0"/>
      <p:bldP spid="80" grpId="0" animBg="1"/>
      <p:bldP spid="80" grpId="1" animBg="1"/>
      <p:bldP spid="81" grpId="0"/>
      <p:bldP spid="82" grpId="0"/>
      <p:bldP spid="83" grpId="0" animBg="1"/>
      <p:bldP spid="84" grpId="0" animBg="1"/>
      <p:bldP spid="85" grpId="0"/>
      <p:bldP spid="86" grpId="0"/>
      <p:bldP spid="87" grpId="0" animBg="1"/>
      <p:bldP spid="87" grpId="1" animBg="1"/>
      <p:bldP spid="88" grpId="0"/>
      <p:bldP spid="89" grpId="0"/>
      <p:bldP spid="90" grpId="0" animBg="1"/>
      <p:bldP spid="90" grpId="1" animBg="1"/>
      <p:bldP spid="91" grpId="0"/>
      <p:bldP spid="98" grpId="0" animBg="1"/>
      <p:bldP spid="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DC4A061-ACF2-8DDF-C233-E5414A23F50B}"/>
              </a:ext>
            </a:extLst>
          </p:cNvPr>
          <p:cNvGrpSpPr/>
          <p:nvPr/>
        </p:nvGrpSpPr>
        <p:grpSpPr>
          <a:xfrm>
            <a:off x="548600" y="164638"/>
            <a:ext cx="11094801" cy="6432713"/>
            <a:chOff x="665827" y="2545959"/>
            <a:chExt cx="5140169" cy="37414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7BA2FE9-C5FB-4B65-B733-1D43262DA946}"/>
                </a:ext>
              </a:extLst>
            </p:cNvPr>
            <p:cNvSpPr/>
            <p:nvPr/>
          </p:nvSpPr>
          <p:spPr>
            <a:xfrm>
              <a:off x="665827" y="2545959"/>
              <a:ext cx="5140169" cy="3741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B65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3BA615-5CFE-4608-B521-27B4098F8B7A}"/>
                </a:ext>
              </a:extLst>
            </p:cNvPr>
            <p:cNvSpPr txBox="1"/>
            <p:nvPr/>
          </p:nvSpPr>
          <p:spPr>
            <a:xfrm>
              <a:off x="789441" y="2753640"/>
              <a:ext cx="4715017" cy="37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/>
              <a:endParaRPr lang="vi-VN" sz="36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8BA61589-33C7-14F8-9813-944EC47FDD44}"/>
              </a:ext>
            </a:extLst>
          </p:cNvPr>
          <p:cNvSpPr/>
          <p:nvPr/>
        </p:nvSpPr>
        <p:spPr>
          <a:xfrm>
            <a:off x="815414" y="452669"/>
            <a:ext cx="768085" cy="672075"/>
          </a:xfrm>
          <a:prstGeom prst="ellipse">
            <a:avLst/>
          </a:prstGeom>
          <a:solidFill>
            <a:srgbClr val="FF19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F7508-709D-49C2-6D83-32BE9125B52E}"/>
              </a:ext>
            </a:extLst>
          </p:cNvPr>
          <p:cNvSpPr txBox="1"/>
          <p:nvPr/>
        </p:nvSpPr>
        <p:spPr>
          <a:xfrm>
            <a:off x="1487488" y="356659"/>
            <a:ext cx="422446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dirty="0" err="1">
                <a:solidFill>
                  <a:prstClr val="black"/>
                </a:solidFill>
                <a:latin typeface="Calibri"/>
              </a:rPr>
              <a:t>Đặt</a:t>
            </a:r>
            <a:r>
              <a:rPr lang="en-US" sz="42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Calibri"/>
              </a:rPr>
              <a:t>tính</a:t>
            </a:r>
            <a:r>
              <a:rPr lang="en-US" sz="42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Calibri"/>
              </a:rPr>
              <a:t>rồi</a:t>
            </a:r>
            <a:r>
              <a:rPr lang="en-US" sz="42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Calibri"/>
              </a:rPr>
              <a:t>tính</a:t>
            </a:r>
            <a:endParaRPr lang="en-US" sz="42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E33FCE-5BFF-0376-8E28-DE9486CED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6" y="1900238"/>
            <a:ext cx="10601329" cy="15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51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DC4A061-ACF2-8DDF-C233-E5414A23F50B}"/>
              </a:ext>
            </a:extLst>
          </p:cNvPr>
          <p:cNvGrpSpPr/>
          <p:nvPr/>
        </p:nvGrpSpPr>
        <p:grpSpPr>
          <a:xfrm>
            <a:off x="548600" y="164638"/>
            <a:ext cx="11094801" cy="6432713"/>
            <a:chOff x="665827" y="2545959"/>
            <a:chExt cx="5140169" cy="37414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7BA2FE9-C5FB-4B65-B733-1D43262DA946}"/>
                </a:ext>
              </a:extLst>
            </p:cNvPr>
            <p:cNvSpPr/>
            <p:nvPr/>
          </p:nvSpPr>
          <p:spPr>
            <a:xfrm>
              <a:off x="665827" y="2545959"/>
              <a:ext cx="5140169" cy="3741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B65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3BA615-5CFE-4608-B521-27B4098F8B7A}"/>
                </a:ext>
              </a:extLst>
            </p:cNvPr>
            <p:cNvSpPr txBox="1"/>
            <p:nvPr/>
          </p:nvSpPr>
          <p:spPr>
            <a:xfrm>
              <a:off x="789441" y="2753640"/>
              <a:ext cx="4715017" cy="37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/>
              <a:endParaRPr lang="vi-VN" sz="36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E31D35C-A659-B7A6-203F-3F7E081E2502}"/>
              </a:ext>
            </a:extLst>
          </p:cNvPr>
          <p:cNvGrpSpPr/>
          <p:nvPr/>
        </p:nvGrpSpPr>
        <p:grpSpPr>
          <a:xfrm>
            <a:off x="3215681" y="-123395"/>
            <a:ext cx="5937868" cy="903395"/>
            <a:chOff x="822" y="275"/>
            <a:chExt cx="5788" cy="1067"/>
          </a:xfrm>
        </p:grpSpPr>
        <p:sp>
          <p:nvSpPr>
            <p:cNvPr id="6" name="Text Box 14">
              <a:extLst>
                <a:ext uri="{FF2B5EF4-FFF2-40B4-BE49-F238E27FC236}">
                  <a16:creationId xmlns:a16="http://schemas.microsoft.com/office/drawing/2014/main" id="{4B0C9E2F-7088-A518-EF90-853BB0C81127}"/>
                </a:ext>
              </a:extLst>
            </p:cNvPr>
            <p:cNvSpPr txBox="1"/>
            <p:nvPr/>
          </p:nvSpPr>
          <p:spPr>
            <a:xfrm>
              <a:off x="1848" y="385"/>
              <a:ext cx="4762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40">
                <a:lnSpc>
                  <a:spcPct val="12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733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lang="en-US" sz="3733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(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theo</a:t>
              </a:r>
              <a:r>
                <a:rPr lang="en-US" sz="3733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lang="en-US" sz="3733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EC88601-2A61-F044-8FC8-26DA07AAB324}"/>
                </a:ext>
              </a:extLst>
            </p:cNvPr>
            <p:cNvGrpSpPr/>
            <p:nvPr/>
          </p:nvGrpSpPr>
          <p:grpSpPr>
            <a:xfrm>
              <a:off x="822" y="275"/>
              <a:ext cx="992" cy="1067"/>
              <a:chOff x="738" y="297"/>
              <a:chExt cx="992" cy="106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CF18AC6-22D2-C6B5-CCF3-4F0795C4B853}"/>
                  </a:ext>
                </a:extLst>
              </p:cNvPr>
              <p:cNvSpPr/>
              <p:nvPr/>
            </p:nvSpPr>
            <p:spPr>
              <a:xfrm>
                <a:off x="738" y="408"/>
                <a:ext cx="992" cy="95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  <a:ea typeface="微软雅黑"/>
                  <a:sym typeface="Arial" panose="020B0604020202020204"/>
                </a:endParaRPr>
              </a:p>
            </p:txBody>
          </p:sp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E032AAA7-CA42-5D81-0D45-91FA9E9F02B6}"/>
                  </a:ext>
                </a:extLst>
              </p:cNvPr>
              <p:cNvSpPr txBox="1"/>
              <p:nvPr/>
            </p:nvSpPr>
            <p:spPr>
              <a:xfrm>
                <a:off x="926" y="2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40">
                  <a:lnSpc>
                    <a:spcPct val="120000"/>
                  </a:lnSpc>
                  <a:buClr>
                    <a:srgbClr val="000000"/>
                  </a:buClr>
                  <a:defRPr/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3</a:t>
                </a:r>
              </a:p>
            </p:txBody>
          </p:sp>
        </p:grp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FD7AD62-240D-16F4-F13E-4364A38C985C}"/>
              </a:ext>
            </a:extLst>
          </p:cNvPr>
          <p:cNvSpPr/>
          <p:nvPr/>
        </p:nvSpPr>
        <p:spPr>
          <a:xfrm>
            <a:off x="2266950" y="1362076"/>
            <a:ext cx="8362951" cy="2200275"/>
          </a:xfrm>
          <a:prstGeom prst="roundRect">
            <a:avLst>
              <a:gd name="adj" fmla="val 2359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A5DE1B-2674-8DD9-DFE3-F6A87B31059F}"/>
              </a:ext>
            </a:extLst>
          </p:cNvPr>
          <p:cNvSpPr txBox="1"/>
          <p:nvPr/>
        </p:nvSpPr>
        <p:spPr>
          <a:xfrm>
            <a:off x="4019551" y="1533526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13 000 – 6 000 =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B4BF62-B99A-7CD0-6505-E6BD5065C78D}"/>
              </a:ext>
            </a:extLst>
          </p:cNvPr>
          <p:cNvSpPr txBox="1"/>
          <p:nvPr/>
        </p:nvSpPr>
        <p:spPr>
          <a:xfrm>
            <a:off x="2752726" y="2266951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13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6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068AEA-2B33-FF00-202E-0C77C4DC22BD}"/>
              </a:ext>
            </a:extLst>
          </p:cNvPr>
          <p:cNvSpPr txBox="1"/>
          <p:nvPr/>
        </p:nvSpPr>
        <p:spPr>
          <a:xfrm>
            <a:off x="2828926" y="2847977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13 000 – 6 000 = 7 000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2B64AD-297F-660D-0771-B44C28F0B12B}"/>
              </a:ext>
            </a:extLst>
          </p:cNvPr>
          <p:cNvSpPr txBox="1"/>
          <p:nvPr/>
        </p:nvSpPr>
        <p:spPr>
          <a:xfrm>
            <a:off x="561977" y="4371976"/>
            <a:ext cx="11630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15 000 – 7 000           b) 12 000 – 5 000       c) 17 000 – 8 000</a:t>
            </a:r>
          </a:p>
        </p:txBody>
      </p:sp>
    </p:spTree>
    <p:extLst>
      <p:ext uri="{BB962C8B-B14F-4D97-AF65-F5344CB8AC3E}">
        <p14:creationId xmlns:p14="http://schemas.microsoft.com/office/powerpoint/2010/main" val="3286568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DC4A061-ACF2-8DDF-C233-E5414A23F50B}"/>
              </a:ext>
            </a:extLst>
          </p:cNvPr>
          <p:cNvGrpSpPr/>
          <p:nvPr/>
        </p:nvGrpSpPr>
        <p:grpSpPr>
          <a:xfrm>
            <a:off x="548600" y="164638"/>
            <a:ext cx="11094801" cy="6432713"/>
            <a:chOff x="665827" y="2545959"/>
            <a:chExt cx="5140169" cy="37414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7BA2FE9-C5FB-4B65-B733-1D43262DA946}"/>
                </a:ext>
              </a:extLst>
            </p:cNvPr>
            <p:cNvSpPr/>
            <p:nvPr/>
          </p:nvSpPr>
          <p:spPr>
            <a:xfrm>
              <a:off x="665827" y="2545959"/>
              <a:ext cx="5140169" cy="3741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B65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3BA615-5CFE-4608-B521-27B4098F8B7A}"/>
                </a:ext>
              </a:extLst>
            </p:cNvPr>
            <p:cNvSpPr txBox="1"/>
            <p:nvPr/>
          </p:nvSpPr>
          <p:spPr>
            <a:xfrm>
              <a:off x="789441" y="2753640"/>
              <a:ext cx="4715017" cy="37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/>
              <a:endParaRPr lang="vi-VN" sz="36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ED50E4-851C-51EC-4685-6EF32318A9EE}"/>
              </a:ext>
            </a:extLst>
          </p:cNvPr>
          <p:cNvSpPr/>
          <p:nvPr/>
        </p:nvSpPr>
        <p:spPr>
          <a:xfrm>
            <a:off x="2293309" y="780324"/>
            <a:ext cx="7762875" cy="1562099"/>
          </a:xfrm>
          <a:prstGeom prst="roundRect">
            <a:avLst>
              <a:gd name="adj" fmla="val 2359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63E23-D98B-20D2-50C6-57985DF58422}"/>
              </a:ext>
            </a:extLst>
          </p:cNvPr>
          <p:cNvSpPr txBox="1"/>
          <p:nvPr/>
        </p:nvSpPr>
        <p:spPr>
          <a:xfrm>
            <a:off x="2245684" y="85652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7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8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8A899-D41B-0362-C7C0-7CB454B4DBCC}"/>
              </a:ext>
            </a:extLst>
          </p:cNvPr>
          <p:cNvSpPr txBox="1"/>
          <p:nvPr/>
        </p:nvSpPr>
        <p:spPr>
          <a:xfrm>
            <a:off x="2617159" y="1418499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15 000 – 7 000 = 8 000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644975-7A75-FAFF-72DB-5D94AC815E6D}"/>
              </a:ext>
            </a:extLst>
          </p:cNvPr>
          <p:cNvSpPr txBox="1"/>
          <p:nvPr/>
        </p:nvSpPr>
        <p:spPr>
          <a:xfrm>
            <a:off x="1007435" y="932723"/>
            <a:ext cx="90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4000" dirty="0">
                <a:solidFill>
                  <a:srgbClr val="000000"/>
                </a:solidFill>
                <a:latin typeface="Arial"/>
                <a:ea typeface="微软雅黑"/>
              </a:rPr>
              <a:t>a)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BF4CE2-FDAB-8377-862C-83702F77690E}"/>
              </a:ext>
            </a:extLst>
          </p:cNvPr>
          <p:cNvSpPr/>
          <p:nvPr/>
        </p:nvSpPr>
        <p:spPr>
          <a:xfrm>
            <a:off x="2283784" y="2685324"/>
            <a:ext cx="7762875" cy="1562099"/>
          </a:xfrm>
          <a:prstGeom prst="roundRect">
            <a:avLst>
              <a:gd name="adj" fmla="val 2359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FB0FE5-D41A-1CB0-BB98-561B106C4969}"/>
              </a:ext>
            </a:extLst>
          </p:cNvPr>
          <p:cNvSpPr txBox="1"/>
          <p:nvPr/>
        </p:nvSpPr>
        <p:spPr>
          <a:xfrm>
            <a:off x="2236159" y="276152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12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5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78F685-2772-FC6A-0142-91597F216220}"/>
              </a:ext>
            </a:extLst>
          </p:cNvPr>
          <p:cNvSpPr txBox="1"/>
          <p:nvPr/>
        </p:nvSpPr>
        <p:spPr>
          <a:xfrm>
            <a:off x="2607635" y="3323499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12 000 – 5 000 = 7 000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DCB3D1-B4E6-A0B7-88F9-550D2833C482}"/>
              </a:ext>
            </a:extLst>
          </p:cNvPr>
          <p:cNvSpPr txBox="1"/>
          <p:nvPr/>
        </p:nvSpPr>
        <p:spPr>
          <a:xfrm>
            <a:off x="997909" y="2837723"/>
            <a:ext cx="90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4000" dirty="0">
                <a:solidFill>
                  <a:srgbClr val="000000"/>
                </a:solidFill>
                <a:latin typeface="Arial"/>
                <a:ea typeface="微软雅黑"/>
              </a:rPr>
              <a:t>b)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D3A27B9-6EE2-7056-618B-CBB987DCD1B6}"/>
              </a:ext>
            </a:extLst>
          </p:cNvPr>
          <p:cNvSpPr/>
          <p:nvPr/>
        </p:nvSpPr>
        <p:spPr>
          <a:xfrm>
            <a:off x="2445709" y="4647475"/>
            <a:ext cx="7762875" cy="1562099"/>
          </a:xfrm>
          <a:prstGeom prst="roundRect">
            <a:avLst>
              <a:gd name="adj" fmla="val 2359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299DBD-DA97-B2FA-E3E4-62CCC2928954}"/>
              </a:ext>
            </a:extLst>
          </p:cNvPr>
          <p:cNvSpPr txBox="1"/>
          <p:nvPr/>
        </p:nvSpPr>
        <p:spPr>
          <a:xfrm>
            <a:off x="2398084" y="4723674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17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8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9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9F3A8C-585B-A805-9ECE-FE9728C1B96E}"/>
              </a:ext>
            </a:extLst>
          </p:cNvPr>
          <p:cNvSpPr txBox="1"/>
          <p:nvPr/>
        </p:nvSpPr>
        <p:spPr>
          <a:xfrm>
            <a:off x="2769559" y="5285649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17 000 – 8 000 = 9 000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07AF0F-FE3D-0CA4-0D94-49164C297DE9}"/>
              </a:ext>
            </a:extLst>
          </p:cNvPr>
          <p:cNvSpPr txBox="1"/>
          <p:nvPr/>
        </p:nvSpPr>
        <p:spPr>
          <a:xfrm>
            <a:off x="1159835" y="4799872"/>
            <a:ext cx="90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4000" dirty="0">
                <a:solidFill>
                  <a:srgbClr val="000000"/>
                </a:solidFill>
                <a:latin typeface="Arial"/>
                <a:ea typeface="微软雅黑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4096542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DC4A061-ACF2-8DDF-C233-E5414A23F50B}"/>
              </a:ext>
            </a:extLst>
          </p:cNvPr>
          <p:cNvGrpSpPr/>
          <p:nvPr/>
        </p:nvGrpSpPr>
        <p:grpSpPr>
          <a:xfrm>
            <a:off x="239350" y="164638"/>
            <a:ext cx="11713300" cy="6432713"/>
            <a:chOff x="665827" y="2545959"/>
            <a:chExt cx="5140169" cy="37414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7BA2FE9-C5FB-4B65-B733-1D43262DA946}"/>
                </a:ext>
              </a:extLst>
            </p:cNvPr>
            <p:cNvSpPr/>
            <p:nvPr/>
          </p:nvSpPr>
          <p:spPr>
            <a:xfrm>
              <a:off x="665827" y="2545959"/>
              <a:ext cx="5140169" cy="3741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B65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3BA615-5CFE-4608-B521-27B4098F8B7A}"/>
                </a:ext>
              </a:extLst>
            </p:cNvPr>
            <p:cNvSpPr txBox="1"/>
            <p:nvPr/>
          </p:nvSpPr>
          <p:spPr>
            <a:xfrm>
              <a:off x="789441" y="2753640"/>
              <a:ext cx="4715017" cy="37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/>
              <a:endParaRPr lang="vi-VN" sz="36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423442-7F80-7B98-118D-DDE32582B1E1}"/>
              </a:ext>
            </a:extLst>
          </p:cNvPr>
          <p:cNvGrpSpPr/>
          <p:nvPr/>
        </p:nvGrpSpPr>
        <p:grpSpPr>
          <a:xfrm>
            <a:off x="186353" y="214283"/>
            <a:ext cx="11872659" cy="1552787"/>
            <a:chOff x="822" y="309"/>
            <a:chExt cx="11573" cy="1834"/>
          </a:xfrm>
        </p:grpSpPr>
        <p:sp>
          <p:nvSpPr>
            <p:cNvPr id="4" name="Text Box 14">
              <a:extLst>
                <a:ext uri="{FF2B5EF4-FFF2-40B4-BE49-F238E27FC236}">
                  <a16:creationId xmlns:a16="http://schemas.microsoft.com/office/drawing/2014/main" id="{DABD6BC8-16E5-DB60-501B-AA008F3EC44E}"/>
                </a:ext>
              </a:extLst>
            </p:cNvPr>
            <p:cNvSpPr txBox="1"/>
            <p:nvPr/>
          </p:nvSpPr>
          <p:spPr>
            <a:xfrm>
              <a:off x="1606" y="385"/>
              <a:ext cx="10789" cy="1758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algn="just" defTabSz="1219140">
                <a:lnSpc>
                  <a:spcPct val="120000"/>
                </a:lnSpc>
                <a:buClr>
                  <a:srgbClr val="000000"/>
                </a:buClr>
                <a:defRPr/>
              </a:pPr>
              <a:r>
                <a:rPr lang="vi-VN" sz="2600" b="1" dirty="0">
                  <a:solidFill>
                    <a:srgbClr val="008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vi-VN" sz="26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 ba tháng đầu năm, một nhà máy sản xuất đồ chơi đã sản xuất được 24 500 xe ô tô. Tháng 1 nhà máy bán đi 10 600 xe ô tô, tháng 2 nhà máy bán đi 9 500 xe ô tô. Hỏi nhà máy còn lại bao nhiêu xe ô tô đồ chơi?</a:t>
              </a:r>
              <a:endParaRPr lang="en-US" sz="2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AB347E7-DCFF-D262-4F92-B26463D4D692}"/>
                </a:ext>
              </a:extLst>
            </p:cNvPr>
            <p:cNvGrpSpPr/>
            <p:nvPr/>
          </p:nvGrpSpPr>
          <p:grpSpPr>
            <a:xfrm>
              <a:off x="822" y="309"/>
              <a:ext cx="756" cy="978"/>
              <a:chOff x="738" y="331"/>
              <a:chExt cx="756" cy="978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522F0D-887D-069C-8316-596AABC5A6E3}"/>
                  </a:ext>
                </a:extLst>
              </p:cNvPr>
              <p:cNvSpPr/>
              <p:nvPr/>
            </p:nvSpPr>
            <p:spPr>
              <a:xfrm>
                <a:off x="738" y="408"/>
                <a:ext cx="756" cy="80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  <a:ea typeface="微软雅黑"/>
                  <a:sym typeface="Arial" panose="020B0604020202020204"/>
                </a:endParaRPr>
              </a:p>
            </p:txBody>
          </p:sp>
          <p:sp>
            <p:nvSpPr>
              <p:cNvPr id="20" name="Text Box 10">
                <a:extLst>
                  <a:ext uri="{FF2B5EF4-FFF2-40B4-BE49-F238E27FC236}">
                    <a16:creationId xmlns:a16="http://schemas.microsoft.com/office/drawing/2014/main" id="{C01E100B-C1E5-FBAF-3148-E4D764A8C10E}"/>
                  </a:ext>
                </a:extLst>
              </p:cNvPr>
              <p:cNvSpPr txBox="1"/>
              <p:nvPr/>
            </p:nvSpPr>
            <p:spPr>
              <a:xfrm>
                <a:off x="750" y="331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40">
                  <a:lnSpc>
                    <a:spcPct val="120000"/>
                  </a:lnSpc>
                  <a:buClr>
                    <a:srgbClr val="000000"/>
                  </a:buClr>
                  <a:defRPr/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4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10E1AAD-B664-69B4-BF57-FFE2661C2FD1}"/>
              </a:ext>
            </a:extLst>
          </p:cNvPr>
          <p:cNvSpPr txBox="1"/>
          <p:nvPr/>
        </p:nvSpPr>
        <p:spPr>
          <a:xfrm>
            <a:off x="771527" y="2266949"/>
            <a:ext cx="1135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u="sng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 defTabSz="914377">
              <a:defRPr/>
            </a:pP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 defTabSz="914377">
              <a:defRPr/>
            </a:pP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24 500- 10 600= 13 900 (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 defTabSz="914377">
              <a:defRPr/>
            </a:pP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 defTabSz="914377">
              <a:defRPr/>
            </a:pP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13 900 - 9 500 = 4 400 (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 defTabSz="914377">
              <a:defRPr/>
            </a:pP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4 400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7DC74B8-2DD9-04DE-D2C5-21CE57088AD1}"/>
              </a:ext>
            </a:extLst>
          </p:cNvPr>
          <p:cNvSpPr/>
          <p:nvPr/>
        </p:nvSpPr>
        <p:spPr>
          <a:xfrm>
            <a:off x="323851" y="2019300"/>
            <a:ext cx="2505076" cy="7048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3417316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DC4A061-ACF2-8DDF-C233-E5414A23F50B}"/>
              </a:ext>
            </a:extLst>
          </p:cNvPr>
          <p:cNvGrpSpPr/>
          <p:nvPr/>
        </p:nvGrpSpPr>
        <p:grpSpPr>
          <a:xfrm>
            <a:off x="239350" y="164638"/>
            <a:ext cx="11713300" cy="6432713"/>
            <a:chOff x="665827" y="2545959"/>
            <a:chExt cx="5140169" cy="37414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7BA2FE9-C5FB-4B65-B733-1D43262DA946}"/>
                </a:ext>
              </a:extLst>
            </p:cNvPr>
            <p:cNvSpPr/>
            <p:nvPr/>
          </p:nvSpPr>
          <p:spPr>
            <a:xfrm>
              <a:off x="665827" y="2545959"/>
              <a:ext cx="5140169" cy="3741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B65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3BA615-5CFE-4608-B521-27B4098F8B7A}"/>
                </a:ext>
              </a:extLst>
            </p:cNvPr>
            <p:cNvSpPr txBox="1"/>
            <p:nvPr/>
          </p:nvSpPr>
          <p:spPr>
            <a:xfrm>
              <a:off x="789441" y="2753640"/>
              <a:ext cx="4715017" cy="37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/>
              <a:endParaRPr lang="vi-VN" sz="36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871A7EE-2A1A-2FC9-DB33-6F642A6A23D6}"/>
              </a:ext>
            </a:extLst>
          </p:cNvPr>
          <p:cNvSpPr txBox="1"/>
          <p:nvPr/>
        </p:nvSpPr>
        <p:spPr>
          <a:xfrm>
            <a:off x="228600" y="809626"/>
            <a:ext cx="117062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u="sng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 defTabSz="914377">
              <a:defRPr/>
            </a:pPr>
            <a:r>
              <a:rPr lang="vi-VN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 máy đã bán được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vi-VN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xe ô tô đồ chơi là:</a:t>
            </a:r>
          </a:p>
          <a:p>
            <a:pPr algn="ctr" defTabSz="914377">
              <a:defRPr/>
            </a:pPr>
            <a:r>
              <a:rPr lang="vi-VN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10 600 + 9 500 = 20 100 (xe ô tô đồ chơi)</a:t>
            </a:r>
          </a:p>
          <a:p>
            <a:pPr algn="ctr" defTabSz="914377">
              <a:defRPr/>
            </a:pPr>
            <a:r>
              <a:rPr lang="vi-VN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 máy còn lại số xe ô tô đồ chơi là:</a:t>
            </a:r>
          </a:p>
          <a:p>
            <a:pPr algn="ctr" defTabSz="914377">
              <a:defRPr/>
            </a:pPr>
            <a:r>
              <a:rPr lang="vi-VN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24 500 – 20 100 = 4 400 (xe ô tô đồ chơi)</a:t>
            </a:r>
          </a:p>
          <a:p>
            <a:pPr algn="r" defTabSz="914377">
              <a:defRPr/>
            </a:pPr>
            <a:r>
              <a:rPr lang="vi-VN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4 400 xe ô tô đồ chơi</a:t>
            </a:r>
            <a:endParaRPr lang="en-US" sz="4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905428-E67C-4856-2294-21DE2DB0ADC8}"/>
              </a:ext>
            </a:extLst>
          </p:cNvPr>
          <p:cNvSpPr/>
          <p:nvPr/>
        </p:nvSpPr>
        <p:spPr>
          <a:xfrm>
            <a:off x="815414" y="356659"/>
            <a:ext cx="2505076" cy="7048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2840741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自定义 1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85100"/>
      </a:accent1>
      <a:accent2>
        <a:srgbClr val="FCA32C"/>
      </a:accent2>
      <a:accent3>
        <a:srgbClr val="C85100"/>
      </a:accent3>
      <a:accent4>
        <a:srgbClr val="FCA32C"/>
      </a:accent4>
      <a:accent5>
        <a:srgbClr val="C85100"/>
      </a:accent5>
      <a:accent6>
        <a:srgbClr val="FCA32C"/>
      </a:accent6>
      <a:hlink>
        <a:srgbClr val="C85100"/>
      </a:hlink>
      <a:folHlink>
        <a:srgbClr val="FCA32C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456</Words>
  <Application>Microsoft Office PowerPoint</Application>
  <PresentationFormat>Widescreen</PresentationFormat>
  <Paragraphs>74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45</cp:revision>
  <dcterms:created xsi:type="dcterms:W3CDTF">2023-01-01T11:43:15Z</dcterms:created>
  <dcterms:modified xsi:type="dcterms:W3CDTF">2026-03-14T15:35:02Z</dcterms:modified>
</cp:coreProperties>
</file>