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14" r:id="rId3"/>
  </p:sldMasterIdLst>
  <p:notesMasterIdLst>
    <p:notesMasterId r:id="rId14"/>
  </p:notesMasterIdLst>
  <p:sldIdLst>
    <p:sldId id="4492" r:id="rId4"/>
    <p:sldId id="8692" r:id="rId5"/>
    <p:sldId id="8697" r:id="rId6"/>
    <p:sldId id="3356" r:id="rId7"/>
    <p:sldId id="347" r:id="rId8"/>
    <p:sldId id="348" r:id="rId9"/>
    <p:sldId id="349" r:id="rId10"/>
    <p:sldId id="350" r:id="rId11"/>
    <p:sldId id="351" r:id="rId12"/>
    <p:sldId id="31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0013" autoAdjust="0"/>
  </p:normalViewPr>
  <p:slideViewPr>
    <p:cSldViewPr snapToGrid="0">
      <p:cViewPr varScale="1">
        <p:scale>
          <a:sx n="62" d="100"/>
          <a:sy n="62"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482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55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t>My First Template</a:t>
            </a:r>
          </a:p>
        </p:txBody>
      </p:sp>
    </p:spTree>
    <p:extLst>
      <p:ext uri="{BB962C8B-B14F-4D97-AF65-F5344CB8AC3E}">
        <p14:creationId xmlns:p14="http://schemas.microsoft.com/office/powerpoint/2010/main" val="384539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9575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6253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9160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05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9893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2026/3/23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3/23/2026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919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3/23/2026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048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3/23/2026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72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3/23/2026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6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3/23/2026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74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81852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575099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187003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197336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75547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423552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98156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46670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526588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74448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489664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82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87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image" Target="../media/image3.jpg"/><Relationship Id="rId4" Type="http://schemas.openxmlformats.org/officeDocument/2006/relationships/slideLayout" Target="../slideLayouts/slideLayout2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C90DF7EE-C5A0-AF0D-C9C2-A1B2FB8C65A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3/23/2026</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8F86FB6B-8C65-84F6-C1DB-16616B8883B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327509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872D7AB7-CAE9-47CF-ABAC-4B59E57D3D4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11312558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0.emf"/><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1.emf"/><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2.emf"/><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Giáo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a:t>
            </a:r>
            <a:r>
              <a:rPr lang="en-GB" altLang="en-US" sz="3600" b="1" dirty="0" err="1">
                <a:solidFill>
                  <a:srgbClr val="FF0000"/>
                </a:solidFill>
                <a:latin typeface="Times New Roman" panose="02020603050405020304" pitchFamily="18" charset="0"/>
                <a:ea typeface="Arial-Rounded"/>
                <a:cs typeface="Arial-Rounded"/>
              </a:rPr>
              <a:t>Thúy</a:t>
            </a:r>
            <a:r>
              <a:rPr lang="en-GB" altLang="en-US" sz="3600" b="1">
                <a:solidFill>
                  <a:srgbClr val="FF0000"/>
                </a:solidFill>
                <a:latin typeface="Times New Roman" panose="02020603050405020304" pitchFamily="18" charset="0"/>
                <a:ea typeface="Arial-Rounded"/>
                <a:cs typeface="Arial-Rounded"/>
              </a:rPr>
              <a:t> Hà</a:t>
            </a:r>
          </a:p>
          <a:p>
            <a:pPr algn="ctr" eaLnBrk="1" hangingPunct="1">
              <a:lnSpc>
                <a:spcPct val="100000"/>
              </a:lnSpc>
              <a:spcBef>
                <a:spcPct val="0"/>
              </a:spcBef>
              <a:buFontTx/>
              <a:buNone/>
            </a:pPr>
            <a:r>
              <a:rPr lang="en-GB" altLang="en-US" sz="3600" b="1">
                <a:solidFill>
                  <a:srgbClr val="FF0000"/>
                </a:solidFill>
                <a:latin typeface="Times New Roman" panose="02020603050405020304" pitchFamily="18" charset="0"/>
                <a:ea typeface="Arial-Rounded"/>
                <a:cs typeface="Arial-Rounded"/>
              </a:rPr>
              <a:t>Trường   </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đọc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3077766"/>
          </a:xfrm>
          <a:prstGeom prst="rect">
            <a:avLst/>
          </a:prstGeom>
          <a:noFill/>
        </p:spPr>
        <p:txBody>
          <a:bodyPr wrap="square" lIns="0" tIns="0" rIns="0" bIns="0" rtlCol="0">
            <a:spAutoFit/>
          </a:bodyPr>
          <a:lstStyle/>
          <a:p>
            <a:pPr lvl="0" algn="just"/>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Bài</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đọc</a:t>
            </a:r>
            <a:r>
              <a:rPr lang="vi-VN"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miêu</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tả</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vi-VN"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cảnh đẹp của quê hương, từ đó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giúp</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vi-VN"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thêm yêu quý, tự hào về quê hương, đất nước, có ý thức bảo vệ, giữ gìn những cảnh đẹp đó.</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352549"/>
            <a:ext cx="8801224" cy="42767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a16="http://schemas.microsoft.com/office/drawing/2014/main" id="{27255B6C-1364-402F-AA4E-512B4C9A1FF0}"/>
              </a:ext>
            </a:extLst>
          </p:cNvPr>
          <p:cNvPicPr>
            <a:picLocks noChangeAspect="1"/>
          </p:cNvPicPr>
          <p:nvPr/>
        </p:nvPicPr>
        <p:blipFill>
          <a:blip r:embed="rId4"/>
          <a:stretch>
            <a:fillRect/>
          </a:stretch>
        </p:blipFill>
        <p:spPr>
          <a:xfrm>
            <a:off x="4285344" y="1989551"/>
            <a:ext cx="3316511" cy="707197"/>
          </a:xfrm>
          <a:prstGeom prst="rect">
            <a:avLst/>
          </a:prstGeom>
        </p:spPr>
      </p:pic>
      <p:pic>
        <p:nvPicPr>
          <p:cNvPr id="8" name="Picture 7">
            <a:extLst>
              <a:ext uri="{FF2B5EF4-FFF2-40B4-BE49-F238E27FC236}">
                <a16:creationId xmlns:a16="http://schemas.microsoft.com/office/drawing/2014/main" id="{58D11F20-1352-499B-AD0D-76CF21A120D0}"/>
              </a:ext>
            </a:extLst>
          </p:cNvPr>
          <p:cNvPicPr>
            <a:picLocks noChangeAspect="1"/>
          </p:cNvPicPr>
          <p:nvPr/>
        </p:nvPicPr>
        <p:blipFill>
          <a:blip r:embed="rId5"/>
          <a:stretch>
            <a:fillRect/>
          </a:stretch>
        </p:blipFill>
        <p:spPr>
          <a:xfrm>
            <a:off x="1950734" y="2970206"/>
            <a:ext cx="8461981" cy="1603387"/>
          </a:xfrm>
          <a:prstGeom prst="rect">
            <a:avLst/>
          </a:prstGeom>
        </p:spPr>
      </p:pic>
      <p:pic>
        <p:nvPicPr>
          <p:cNvPr id="10" name="Picture 9">
            <a:extLst>
              <a:ext uri="{FF2B5EF4-FFF2-40B4-BE49-F238E27FC236}">
                <a16:creationId xmlns:a16="http://schemas.microsoft.com/office/drawing/2014/main" id="{16A1900F-9D1E-4697-B3E5-9AFE02B3524A}"/>
              </a:ext>
            </a:extLst>
          </p:cNvPr>
          <p:cNvPicPr>
            <a:picLocks noChangeAspect="1"/>
          </p:cNvPicPr>
          <p:nvPr/>
        </p:nvPicPr>
        <p:blipFill>
          <a:blip r:embed="rId6"/>
          <a:stretch>
            <a:fillRect/>
          </a:stretch>
        </p:blipFill>
        <p:spPr>
          <a:xfrm>
            <a:off x="1151219" y="580479"/>
            <a:ext cx="3755461" cy="3792041"/>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10" name="Picture 9">
            <a:extLst>
              <a:ext uri="{FF2B5EF4-FFF2-40B4-BE49-F238E27FC236}">
                <a16:creationId xmlns:a16="http://schemas.microsoft.com/office/drawing/2014/main" id="{2C2BBF16-7825-4054-8D52-59FFF89D7483}"/>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274418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DB941296-1552-471C-A8BA-774AFADA60F2}"/>
              </a:ext>
            </a:extLst>
          </p:cNvPr>
          <p:cNvGrpSpPr/>
          <p:nvPr/>
        </p:nvGrpSpPr>
        <p:grpSpPr>
          <a:xfrm>
            <a:off x="413437" y="952500"/>
            <a:ext cx="6061790" cy="2209800"/>
            <a:chOff x="304800" y="1066800"/>
            <a:chExt cx="6061790" cy="2209800"/>
          </a:xfrm>
        </p:grpSpPr>
        <p:grpSp>
          <p:nvGrpSpPr>
            <p:cNvPr id="65" name="Group 64">
              <a:extLst>
                <a:ext uri="{FF2B5EF4-FFF2-40B4-BE49-F238E27FC236}">
                  <a16:creationId xmlns:a16="http://schemas.microsoft.com/office/drawing/2014/main" id="{00821A44-44BB-45CA-BAFD-FB3B5580F9D8}"/>
                </a:ext>
              </a:extLst>
            </p:cNvPr>
            <p:cNvGrpSpPr/>
            <p:nvPr/>
          </p:nvGrpSpPr>
          <p:grpSpPr>
            <a:xfrm>
              <a:off x="806237" y="1562100"/>
              <a:ext cx="5560353" cy="1514062"/>
              <a:chOff x="1826051" y="791308"/>
              <a:chExt cx="9965264" cy="1226912"/>
            </a:xfrm>
          </p:grpSpPr>
          <p:sp>
            <p:nvSpPr>
              <p:cNvPr id="67" name="Freeform: Shape 66">
                <a:extLst>
                  <a:ext uri="{FF2B5EF4-FFF2-40B4-BE49-F238E27FC236}">
                    <a16:creationId xmlns:a16="http://schemas.microsoft.com/office/drawing/2014/main" id="{D67FC04C-CF8F-4EDF-99E5-02AC5C91DD33}"/>
                  </a:ext>
                </a:extLst>
              </p:cNvPr>
              <p:cNvSpPr/>
              <p:nvPr/>
            </p:nvSpPr>
            <p:spPr>
              <a:xfrm>
                <a:off x="1826051" y="791308"/>
                <a:ext cx="996526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8" name="TextBox 67">
                <a:extLst>
                  <a:ext uri="{FF2B5EF4-FFF2-40B4-BE49-F238E27FC236}">
                    <a16:creationId xmlns:a16="http://schemas.microsoft.com/office/drawing/2014/main" id="{FFF8F9C9-5969-402B-BD37-6D7D0AD4479E}"/>
                  </a:ext>
                </a:extLst>
              </p:cNvPr>
              <p:cNvSpPr txBox="1"/>
              <p:nvPr/>
            </p:nvSpPr>
            <p:spPr>
              <a:xfrm>
                <a:off x="2720818" y="961689"/>
                <a:ext cx="8956166" cy="897858"/>
              </a:xfrm>
              <a:prstGeom prst="rect">
                <a:avLst/>
              </a:prstGeom>
              <a:noFill/>
            </p:spPr>
            <p:txBody>
              <a:bodyPr wrap="square" lIns="0" tIns="0" rIns="0" bIns="0" rtlCol="0">
                <a:spAutoFit/>
              </a:bodyPr>
              <a:lstStyle/>
              <a:p>
                <a:pPr algn="just"/>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Tìm</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bài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văn</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a:t>
                </a:r>
              </a:p>
              <a:p>
                <a:pPr algn="just"/>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Tả</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đỉnh</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vào</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cuối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thu</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sang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đông</a:t>
                </a:r>
                <a:endPar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endParaRPr>
              </a:p>
              <a:p>
                <a:pPr algn="just"/>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Tả</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ngọn</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vào</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mùa</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hè</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endParaRPr lang="en-US" sz="2400" b="1" dirty="0">
                  <a:effectLst/>
                  <a:latin typeface="Cambria" panose="02040503050406030204" pitchFamily="18" charset="0"/>
                  <a:ea typeface="Cambria" panose="02040503050406030204" pitchFamily="18" charset="0"/>
                  <a:cs typeface="Arial-Rounded" panose="020B0500000000000000" pitchFamily="34" charset="0"/>
                </a:endParaRPr>
              </a:p>
            </p:txBody>
          </p:sp>
        </p:grpSp>
        <p:pic>
          <p:nvPicPr>
            <p:cNvPr id="66" name="Picture 65">
              <a:extLst>
                <a:ext uri="{FF2B5EF4-FFF2-40B4-BE49-F238E27FC236}">
                  <a16:creationId xmlns:a16="http://schemas.microsoft.com/office/drawing/2014/main" id="{AC4DEA93-9DB7-4CB6-A7F8-E9BD44E5CEE2}"/>
                </a:ext>
              </a:extLst>
            </p:cNvPr>
            <p:cNvPicPr>
              <a:picLocks noChangeAspect="1"/>
            </p:cNvPicPr>
            <p:nvPr/>
          </p:nvPicPr>
          <p:blipFill>
            <a:blip r:embed="rId3"/>
            <a:stretch>
              <a:fillRect/>
            </a:stretch>
          </p:blipFill>
          <p:spPr>
            <a:xfrm>
              <a:off x="304800" y="1066800"/>
              <a:ext cx="1000225" cy="2209800"/>
            </a:xfrm>
            <a:prstGeom prst="rect">
              <a:avLst/>
            </a:prstGeom>
          </p:spPr>
        </p:pic>
      </p:grpSp>
      <p:grpSp>
        <p:nvGrpSpPr>
          <p:cNvPr id="69" name="Group 68">
            <a:extLst>
              <a:ext uri="{FF2B5EF4-FFF2-40B4-BE49-F238E27FC236}">
                <a16:creationId xmlns:a16="http://schemas.microsoft.com/office/drawing/2014/main" id="{58FAD885-C5B0-4006-AC3B-CB1F2FE02538}"/>
              </a:ext>
            </a:extLst>
          </p:cNvPr>
          <p:cNvGrpSpPr/>
          <p:nvPr/>
        </p:nvGrpSpPr>
        <p:grpSpPr>
          <a:xfrm>
            <a:off x="6665150" y="892865"/>
            <a:ext cx="5192926" cy="2209800"/>
            <a:chOff x="6477000" y="1066800"/>
            <a:chExt cx="5192926" cy="2209800"/>
          </a:xfrm>
        </p:grpSpPr>
        <p:grpSp>
          <p:nvGrpSpPr>
            <p:cNvPr id="70" name="Group 69">
              <a:extLst>
                <a:ext uri="{FF2B5EF4-FFF2-40B4-BE49-F238E27FC236}">
                  <a16:creationId xmlns:a16="http://schemas.microsoft.com/office/drawing/2014/main" id="{2E5F0937-2FC9-4EA3-A237-67C8A4E7274D}"/>
                </a:ext>
              </a:extLst>
            </p:cNvPr>
            <p:cNvGrpSpPr/>
            <p:nvPr/>
          </p:nvGrpSpPr>
          <p:grpSpPr>
            <a:xfrm>
              <a:off x="6904892" y="1562100"/>
              <a:ext cx="4765034" cy="1633331"/>
              <a:chOff x="1826053" y="791308"/>
              <a:chExt cx="8539894" cy="1323561"/>
            </a:xfrm>
          </p:grpSpPr>
          <p:sp>
            <p:nvSpPr>
              <p:cNvPr id="72" name="Freeform: Shape 71">
                <a:extLst>
                  <a:ext uri="{FF2B5EF4-FFF2-40B4-BE49-F238E27FC236}">
                    <a16:creationId xmlns:a16="http://schemas.microsoft.com/office/drawing/2014/main" id="{98BA09EB-1B7E-4D3B-85C5-476AB4E741F1}"/>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3" name="TextBox 72">
                <a:extLst>
                  <a:ext uri="{FF2B5EF4-FFF2-40B4-BE49-F238E27FC236}">
                    <a16:creationId xmlns:a16="http://schemas.microsoft.com/office/drawing/2014/main" id="{2FF135FA-FFEB-4F5D-B6E9-F37DC8B9AE99}"/>
                  </a:ext>
                </a:extLst>
              </p:cNvPr>
              <p:cNvSpPr txBox="1"/>
              <p:nvPr/>
            </p:nvSpPr>
            <p:spPr>
              <a:xfrm>
                <a:off x="2487712" y="1150119"/>
                <a:ext cx="7838975" cy="897859"/>
              </a:xfrm>
              <a:prstGeom prst="rect">
                <a:avLst/>
              </a:prstGeom>
              <a:noFill/>
            </p:spPr>
            <p:txBody>
              <a:bodyPr wrap="square" lIns="0" tIns="0" rIns="0" bIns="0" rtlCol="0">
                <a:spAutoFit/>
              </a:bodyPr>
              <a:lstStyle/>
              <a:p>
                <a:pPr marL="0" marR="0" algn="just">
                  <a:spcBef>
                    <a:spcPts val="0"/>
                  </a:spcBef>
                  <a:spcAft>
                    <a:spcPts val="0"/>
                  </a:spcAft>
                </a:pPr>
                <a:r>
                  <a:rPr lang="vi-VN"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Chọn từ ngữ có tiếng </a:t>
                </a:r>
                <a:r>
                  <a:rPr lang="vi-VN" sz="2400" b="1" i="1"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xanh</a:t>
                </a:r>
                <a:r>
                  <a:rPr lang="vi-VN"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phù hợp với từng sự vật được tả trong bài.</a:t>
                </a:r>
                <a:endParaRPr lang="en-US" sz="2400" b="1" dirty="0">
                  <a:effectLst/>
                  <a:latin typeface="Cambria" panose="02040503050406030204" pitchFamily="18" charset="0"/>
                  <a:ea typeface="Cambria" panose="02040503050406030204" pitchFamily="18" charset="0"/>
                  <a:cs typeface="Arial-Rounded" panose="020B0500000000000000" pitchFamily="34" charset="0"/>
                </a:endParaRPr>
              </a:p>
            </p:txBody>
          </p:sp>
        </p:grpSp>
        <p:pic>
          <p:nvPicPr>
            <p:cNvPr id="71" name="Picture 70">
              <a:extLst>
                <a:ext uri="{FF2B5EF4-FFF2-40B4-BE49-F238E27FC236}">
                  <a16:creationId xmlns:a16="http://schemas.microsoft.com/office/drawing/2014/main" id="{6173791D-4DD5-47A9-BD95-E897B9E7BB8E}"/>
                </a:ext>
              </a:extLst>
            </p:cNvPr>
            <p:cNvPicPr>
              <a:picLocks noChangeAspect="1"/>
            </p:cNvPicPr>
            <p:nvPr/>
          </p:nvPicPr>
          <p:blipFill>
            <a:blip r:embed="rId4"/>
            <a:stretch>
              <a:fillRect/>
            </a:stretch>
          </p:blipFill>
          <p:spPr>
            <a:xfrm>
              <a:off x="6477000" y="1066800"/>
              <a:ext cx="998502" cy="2209800"/>
            </a:xfrm>
            <a:prstGeom prst="rect">
              <a:avLst/>
            </a:prstGeom>
          </p:spPr>
        </p:pic>
      </p:grpSp>
      <p:grpSp>
        <p:nvGrpSpPr>
          <p:cNvPr id="74" name="Group 73">
            <a:extLst>
              <a:ext uri="{FF2B5EF4-FFF2-40B4-BE49-F238E27FC236}">
                <a16:creationId xmlns:a16="http://schemas.microsoft.com/office/drawing/2014/main" id="{1147AABC-DA4D-47F3-944C-30EF391B0A0C}"/>
              </a:ext>
            </a:extLst>
          </p:cNvPr>
          <p:cNvGrpSpPr/>
          <p:nvPr/>
        </p:nvGrpSpPr>
        <p:grpSpPr>
          <a:xfrm>
            <a:off x="403498" y="2869095"/>
            <a:ext cx="5266472" cy="2209800"/>
            <a:chOff x="304800" y="3657600"/>
            <a:chExt cx="5266472" cy="2209800"/>
          </a:xfrm>
        </p:grpSpPr>
        <p:grpSp>
          <p:nvGrpSpPr>
            <p:cNvPr id="75" name="Group 74">
              <a:extLst>
                <a:ext uri="{FF2B5EF4-FFF2-40B4-BE49-F238E27FC236}">
                  <a16:creationId xmlns:a16="http://schemas.microsoft.com/office/drawing/2014/main" id="{1992393E-9A44-4C26-8C2E-F526F9D90A42}"/>
                </a:ext>
              </a:extLst>
            </p:cNvPr>
            <p:cNvGrpSpPr/>
            <p:nvPr/>
          </p:nvGrpSpPr>
          <p:grpSpPr>
            <a:xfrm>
              <a:off x="806238" y="4085038"/>
              <a:ext cx="4765034" cy="1663093"/>
              <a:chOff x="1826053" y="791309"/>
              <a:chExt cx="8539894" cy="1347679"/>
            </a:xfrm>
          </p:grpSpPr>
          <p:sp>
            <p:nvSpPr>
              <p:cNvPr id="77" name="Freeform: Shape 76">
                <a:extLst>
                  <a:ext uri="{FF2B5EF4-FFF2-40B4-BE49-F238E27FC236}">
                    <a16:creationId xmlns:a16="http://schemas.microsoft.com/office/drawing/2014/main" id="{F6A04BE6-761B-4DED-90FE-0EAA4BA0ED11}"/>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8" name="TextBox 77">
                <a:extLst>
                  <a:ext uri="{FF2B5EF4-FFF2-40B4-BE49-F238E27FC236}">
                    <a16:creationId xmlns:a16="http://schemas.microsoft.com/office/drawing/2014/main" id="{9DD5FA06-CC98-4D06-A530-8D9589B351CA}"/>
                  </a:ext>
                </a:extLst>
              </p:cNvPr>
              <p:cNvSpPr txBox="1"/>
              <p:nvPr/>
            </p:nvSpPr>
            <p:spPr>
              <a:xfrm>
                <a:off x="2586186" y="1067051"/>
                <a:ext cx="7557643" cy="89785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Tìm</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bài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những</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văn</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có</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hình</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ảnh</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so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sánh</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thích</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hình</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ảnh</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nào</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endParaRPr kumimoji="0" lang="en-US"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76" name="Picture 75">
              <a:extLst>
                <a:ext uri="{FF2B5EF4-FFF2-40B4-BE49-F238E27FC236}">
                  <a16:creationId xmlns:a16="http://schemas.microsoft.com/office/drawing/2014/main" id="{809EB9A8-0F50-4612-A6F1-1763FDE50913}"/>
                </a:ext>
              </a:extLst>
            </p:cNvPr>
            <p:cNvPicPr>
              <a:picLocks noChangeAspect="1"/>
            </p:cNvPicPr>
            <p:nvPr/>
          </p:nvPicPr>
          <p:blipFill>
            <a:blip r:embed="rId5"/>
            <a:stretch>
              <a:fillRect/>
            </a:stretch>
          </p:blipFill>
          <p:spPr>
            <a:xfrm>
              <a:off x="304800" y="3657600"/>
              <a:ext cx="998741" cy="2209800"/>
            </a:xfrm>
            <a:prstGeom prst="rect">
              <a:avLst/>
            </a:prstGeom>
          </p:spPr>
        </p:pic>
      </p:grpSp>
      <p:grpSp>
        <p:nvGrpSpPr>
          <p:cNvPr id="79" name="Group 78">
            <a:extLst>
              <a:ext uri="{FF2B5EF4-FFF2-40B4-BE49-F238E27FC236}">
                <a16:creationId xmlns:a16="http://schemas.microsoft.com/office/drawing/2014/main" id="{7CFAF8CB-3FFA-4F87-AD27-0432950F3BF4}"/>
              </a:ext>
            </a:extLst>
          </p:cNvPr>
          <p:cNvGrpSpPr/>
          <p:nvPr/>
        </p:nvGrpSpPr>
        <p:grpSpPr>
          <a:xfrm>
            <a:off x="6635332" y="2739886"/>
            <a:ext cx="5281684" cy="2372614"/>
            <a:chOff x="6477000" y="3657600"/>
            <a:chExt cx="5281684" cy="2372614"/>
          </a:xfrm>
        </p:grpSpPr>
        <p:grpSp>
          <p:nvGrpSpPr>
            <p:cNvPr id="80" name="Group 79">
              <a:extLst>
                <a:ext uri="{FF2B5EF4-FFF2-40B4-BE49-F238E27FC236}">
                  <a16:creationId xmlns:a16="http://schemas.microsoft.com/office/drawing/2014/main" id="{C724862A-D130-4427-A16A-65EC39AA732F}"/>
                </a:ext>
              </a:extLst>
            </p:cNvPr>
            <p:cNvGrpSpPr/>
            <p:nvPr/>
          </p:nvGrpSpPr>
          <p:grpSpPr>
            <a:xfrm>
              <a:off x="6904891" y="4159332"/>
              <a:ext cx="4853793" cy="1870882"/>
              <a:chOff x="1826051" y="791308"/>
              <a:chExt cx="8698968" cy="1516060"/>
            </a:xfrm>
          </p:grpSpPr>
          <p:sp>
            <p:nvSpPr>
              <p:cNvPr id="82" name="Freeform: Shape 81">
                <a:extLst>
                  <a:ext uri="{FF2B5EF4-FFF2-40B4-BE49-F238E27FC236}">
                    <a16:creationId xmlns:a16="http://schemas.microsoft.com/office/drawing/2014/main" id="{770AB39F-EFF1-48E7-87B5-862771C4E78A}"/>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3" name="TextBox 82">
                <a:extLst>
                  <a:ext uri="{FF2B5EF4-FFF2-40B4-BE49-F238E27FC236}">
                    <a16:creationId xmlns:a16="http://schemas.microsoft.com/office/drawing/2014/main" id="{058CDCE2-CCCA-4907-8D67-06AD154A0F2C}"/>
                  </a:ext>
                </a:extLst>
              </p:cNvPr>
              <p:cNvSpPr txBox="1"/>
              <p:nvPr/>
            </p:nvSpPr>
            <p:spPr>
              <a:xfrm>
                <a:off x="2522538" y="1110223"/>
                <a:ext cx="7893951" cy="1197145"/>
              </a:xfrm>
              <a:prstGeom prst="rect">
                <a:avLst/>
              </a:prstGeom>
              <a:noFill/>
            </p:spPr>
            <p:txBody>
              <a:bodyPr wrap="square" lIns="0" tIns="0" rIns="0" bIns="0" rtlCol="0">
                <a:spAutoFit/>
              </a:bodyPr>
              <a:lstStyle/>
              <a:p>
                <a:pPr marL="0" marR="0" algn="just">
                  <a:spcBef>
                    <a:spcPts val="0"/>
                  </a:spcBef>
                  <a:spcAft>
                    <a:spcPts val="0"/>
                  </a:spcAft>
                </a:pPr>
                <a:r>
                  <a:rPr lang="vi-VN"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Tác giả cảm nhận được những âm thanh nào, những hương thơm nào của vùng núi quê hương?  </a:t>
                </a:r>
                <a:endParaRPr lang="en-US" sz="2400" b="1" dirty="0">
                  <a:effectLst/>
                  <a:latin typeface="Cambria" panose="02040503050406030204" pitchFamily="18" charset="0"/>
                  <a:ea typeface="Cambria" panose="02040503050406030204" pitchFamily="18" charset="0"/>
                  <a:cs typeface="Arial-Rounded" panose="020B0500000000000000" pitchFamily="34" charset="0"/>
                </a:endParaRPr>
              </a:p>
            </p:txBody>
          </p:sp>
        </p:grpSp>
        <p:pic>
          <p:nvPicPr>
            <p:cNvPr id="81" name="Picture 80">
              <a:extLst>
                <a:ext uri="{FF2B5EF4-FFF2-40B4-BE49-F238E27FC236}">
                  <a16:creationId xmlns:a16="http://schemas.microsoft.com/office/drawing/2014/main" id="{BA76E614-D34F-49EB-BEDA-BA04A6501952}"/>
                </a:ext>
              </a:extLst>
            </p:cNvPr>
            <p:cNvPicPr>
              <a:picLocks noChangeAspect="1"/>
            </p:cNvPicPr>
            <p:nvPr/>
          </p:nvPicPr>
          <p:blipFill>
            <a:blip r:embed="rId6"/>
            <a:stretch>
              <a:fillRect/>
            </a:stretch>
          </p:blipFill>
          <p:spPr>
            <a:xfrm>
              <a:off x="6477000" y="3657600"/>
              <a:ext cx="1000225" cy="2212584"/>
            </a:xfrm>
            <a:prstGeom prst="rect">
              <a:avLst/>
            </a:prstGeom>
          </p:spPr>
        </p:pic>
      </p:grpSp>
      <p:grpSp>
        <p:nvGrpSpPr>
          <p:cNvPr id="84" name="Group 83">
            <a:extLst>
              <a:ext uri="{FF2B5EF4-FFF2-40B4-BE49-F238E27FC236}">
                <a16:creationId xmlns:a16="http://schemas.microsoft.com/office/drawing/2014/main" id="{64811465-5776-4C45-8D1B-19EA53B99A8C}"/>
              </a:ext>
            </a:extLst>
          </p:cNvPr>
          <p:cNvGrpSpPr/>
          <p:nvPr/>
        </p:nvGrpSpPr>
        <p:grpSpPr>
          <a:xfrm>
            <a:off x="3332818" y="76200"/>
            <a:ext cx="5526365" cy="1086132"/>
            <a:chOff x="3092880" y="0"/>
            <a:chExt cx="5699569" cy="1284494"/>
          </a:xfrm>
        </p:grpSpPr>
        <p:pic>
          <p:nvPicPr>
            <p:cNvPr id="85" name="Picture 84">
              <a:extLst>
                <a:ext uri="{FF2B5EF4-FFF2-40B4-BE49-F238E27FC236}">
                  <a16:creationId xmlns:a16="http://schemas.microsoft.com/office/drawing/2014/main" id="{2995459A-B52F-4D95-9D2A-E3D73C81CC78}"/>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86" name="TextBox 85">
              <a:extLst>
                <a:ext uri="{FF2B5EF4-FFF2-40B4-BE49-F238E27FC236}">
                  <a16:creationId xmlns:a16="http://schemas.microsoft.com/office/drawing/2014/main" id="{A4229E3E-1B94-4495-86E3-B8294BBAD4CF}"/>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87" name="Group 86">
            <a:extLst>
              <a:ext uri="{FF2B5EF4-FFF2-40B4-BE49-F238E27FC236}">
                <a16:creationId xmlns:a16="http://schemas.microsoft.com/office/drawing/2014/main" id="{750586B1-C740-447B-93C4-F764B53D8C5A}"/>
              </a:ext>
            </a:extLst>
          </p:cNvPr>
          <p:cNvGrpSpPr/>
          <p:nvPr/>
        </p:nvGrpSpPr>
        <p:grpSpPr>
          <a:xfrm>
            <a:off x="3040681" y="4792317"/>
            <a:ext cx="6017515" cy="2209800"/>
            <a:chOff x="3040681" y="4792317"/>
            <a:chExt cx="5044497" cy="2209800"/>
          </a:xfrm>
        </p:grpSpPr>
        <p:sp>
          <p:nvSpPr>
            <p:cNvPr id="88" name="Freeform: Shape 87">
              <a:extLst>
                <a:ext uri="{FF2B5EF4-FFF2-40B4-BE49-F238E27FC236}">
                  <a16:creationId xmlns:a16="http://schemas.microsoft.com/office/drawing/2014/main" id="{DA220844-EFD2-4056-99C3-9C8309CF4A21}"/>
                </a:ext>
              </a:extLst>
            </p:cNvPr>
            <p:cNvSpPr/>
            <p:nvPr/>
          </p:nvSpPr>
          <p:spPr>
            <a:xfrm>
              <a:off x="3320144" y="4966306"/>
              <a:ext cx="4765034" cy="149829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89" name="Picture 88">
              <a:extLst>
                <a:ext uri="{FF2B5EF4-FFF2-40B4-BE49-F238E27FC236}">
                  <a16:creationId xmlns:a16="http://schemas.microsoft.com/office/drawing/2014/main" id="{895AB18E-D688-422B-B4B5-1EFE7546F76B}"/>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90" name="Rectangle: Rounded Corners 89">
              <a:extLst>
                <a:ext uri="{FF2B5EF4-FFF2-40B4-BE49-F238E27FC236}">
                  <a16:creationId xmlns:a16="http://schemas.microsoft.com/office/drawing/2014/main" id="{F5DAF4C8-2A80-4FFB-87A1-39F6F43278D4}"/>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ea typeface="Cambria" panose="02040503050406030204" pitchFamily="18" charset="0"/>
                  <a:cs typeface="Arial-Rounded" panose="020B0500000000000000" pitchFamily="34" charset="0"/>
                </a:rPr>
                <a:t>5</a:t>
              </a:r>
            </a:p>
          </p:txBody>
        </p:sp>
        <p:sp>
          <p:nvSpPr>
            <p:cNvPr id="91" name="TextBox 90">
              <a:extLst>
                <a:ext uri="{FF2B5EF4-FFF2-40B4-BE49-F238E27FC236}">
                  <a16:creationId xmlns:a16="http://schemas.microsoft.com/office/drawing/2014/main" id="{337EF5B4-D06F-417D-A190-C6795E844CF1}"/>
                </a:ext>
              </a:extLst>
            </p:cNvPr>
            <p:cNvSpPr txBox="1"/>
            <p:nvPr/>
          </p:nvSpPr>
          <p:spPr>
            <a:xfrm>
              <a:off x="4084984" y="5453359"/>
              <a:ext cx="3729737" cy="738664"/>
            </a:xfrm>
            <a:prstGeom prst="rect">
              <a:avLst/>
            </a:prstGeom>
            <a:noFill/>
          </p:spPr>
          <p:txBody>
            <a:bodyPr wrap="square" lIns="0" tIns="0" rIns="0" bIns="0" rtlCol="0">
              <a:spAutoFit/>
            </a:bodyPr>
            <a:lstStyle/>
            <a:p>
              <a:pPr marL="0" marR="0" algn="just">
                <a:spcBef>
                  <a:spcPts val="0"/>
                </a:spcBef>
                <a:spcAft>
                  <a:spcPts val="0"/>
                </a:spcAft>
              </a:pP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Nêu</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cảm</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nghĩ</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của</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em</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sau</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khi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đọc</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bài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1"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a:t>
              </a:r>
              <a:r>
                <a:rPr lang="en-US" sz="2400" b="1" i="1"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1"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quê</a:t>
              </a:r>
              <a:r>
                <a:rPr lang="en-US" sz="2400" b="1" i="1"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2400" b="1" i="1"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tôi</a:t>
              </a:r>
              <a:r>
                <a:rPr lang="en-US" sz="24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endParaRPr lang="en-US" sz="2400" b="1" dirty="0">
                <a:effectLst/>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4271827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 calcmode="lin" valueType="num">
                                      <p:cBhvr>
                                        <p:cTn id="16" dur="500" fill="hold"/>
                                        <p:tgtEl>
                                          <p:spTgt spid="62"/>
                                        </p:tgtEl>
                                        <p:attrNameLst>
                                          <p:attrName>style.rotation</p:attrName>
                                        </p:attrNameLst>
                                      </p:cBhvr>
                                      <p:tavLst>
                                        <p:tav tm="0">
                                          <p:val>
                                            <p:fltVal val="90"/>
                                          </p:val>
                                        </p:tav>
                                        <p:tav tm="100000">
                                          <p:val>
                                            <p:fltVal val="0"/>
                                          </p:val>
                                        </p:tav>
                                      </p:tavLst>
                                    </p:anim>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 calcmode="lin" valueType="num">
                                      <p:cBhvr>
                                        <p:cTn id="24" dur="500" fill="hold"/>
                                        <p:tgtEl>
                                          <p:spTgt spid="69"/>
                                        </p:tgtEl>
                                        <p:attrNameLst>
                                          <p:attrName>style.rotation</p:attrName>
                                        </p:attrNameLst>
                                      </p:cBhvr>
                                      <p:tavLst>
                                        <p:tav tm="0">
                                          <p:val>
                                            <p:fltVal val="90"/>
                                          </p:val>
                                        </p:tav>
                                        <p:tav tm="100000">
                                          <p:val>
                                            <p:fltVal val="0"/>
                                          </p:val>
                                        </p:tav>
                                      </p:tavLst>
                                    </p:anim>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anim calcmode="lin" valueType="num">
                                      <p:cBhvr>
                                        <p:cTn id="32" dur="500" fill="hold"/>
                                        <p:tgtEl>
                                          <p:spTgt spid="74"/>
                                        </p:tgtEl>
                                        <p:attrNameLst>
                                          <p:attrName>style.rotation</p:attrName>
                                        </p:attrNameLst>
                                      </p:cBhvr>
                                      <p:tavLst>
                                        <p:tav tm="0">
                                          <p:val>
                                            <p:fltVal val="90"/>
                                          </p:val>
                                        </p:tav>
                                        <p:tav tm="100000">
                                          <p:val>
                                            <p:fltVal val="0"/>
                                          </p:val>
                                        </p:tav>
                                      </p:tavLst>
                                    </p:anim>
                                    <p:animEffect transition="in" filter="fad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 calcmode="lin" valueType="num">
                                      <p:cBhvr>
                                        <p:cTn id="40" dur="500" fill="hold"/>
                                        <p:tgtEl>
                                          <p:spTgt spid="79"/>
                                        </p:tgtEl>
                                        <p:attrNameLst>
                                          <p:attrName>style.rotation</p:attrName>
                                        </p:attrNameLst>
                                      </p:cBhvr>
                                      <p:tavLst>
                                        <p:tav tm="0">
                                          <p:val>
                                            <p:fltVal val="90"/>
                                          </p:val>
                                        </p:tav>
                                        <p:tav tm="100000">
                                          <p:val>
                                            <p:fltVal val="0"/>
                                          </p:val>
                                        </p:tav>
                                      </p:tavLst>
                                    </p:anim>
                                    <p:animEffect transition="in" filter="fade">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p:cTn id="46" dur="1000" fill="hold"/>
                                        <p:tgtEl>
                                          <p:spTgt spid="87"/>
                                        </p:tgtEl>
                                        <p:attrNameLst>
                                          <p:attrName>ppt_w</p:attrName>
                                        </p:attrNameLst>
                                      </p:cBhvr>
                                      <p:tavLst>
                                        <p:tav tm="0">
                                          <p:val>
                                            <p:fltVal val="0"/>
                                          </p:val>
                                        </p:tav>
                                        <p:tav tm="100000">
                                          <p:val>
                                            <p:strVal val="#ppt_w"/>
                                          </p:val>
                                        </p:tav>
                                      </p:tavLst>
                                    </p:anim>
                                    <p:anim calcmode="lin" valueType="num">
                                      <p:cBhvr>
                                        <p:cTn id="47" dur="1000" fill="hold"/>
                                        <p:tgtEl>
                                          <p:spTgt spid="87"/>
                                        </p:tgtEl>
                                        <p:attrNameLst>
                                          <p:attrName>ppt_h</p:attrName>
                                        </p:attrNameLst>
                                      </p:cBhvr>
                                      <p:tavLst>
                                        <p:tav tm="0">
                                          <p:val>
                                            <p:fltVal val="0"/>
                                          </p:val>
                                        </p:tav>
                                        <p:tav tm="100000">
                                          <p:val>
                                            <p:strVal val="#ppt_h"/>
                                          </p:val>
                                        </p:tav>
                                      </p:tavLst>
                                    </p:anim>
                                    <p:anim calcmode="lin" valueType="num">
                                      <p:cBhvr>
                                        <p:cTn id="48" dur="1000" fill="hold"/>
                                        <p:tgtEl>
                                          <p:spTgt spid="87"/>
                                        </p:tgtEl>
                                        <p:attrNameLst>
                                          <p:attrName>style.rotation</p:attrName>
                                        </p:attrNameLst>
                                      </p:cBhvr>
                                      <p:tavLst>
                                        <p:tav tm="0">
                                          <p:val>
                                            <p:fltVal val="90"/>
                                          </p:val>
                                        </p:tav>
                                        <p:tav tm="100000">
                                          <p:val>
                                            <p:fltVal val="0"/>
                                          </p:val>
                                        </p:tav>
                                      </p:tavLst>
                                    </p:anim>
                                    <p:animEffect transition="in" filter="fade">
                                      <p:cBhvr>
                                        <p:cTn id="49"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sp>
        <p:nvSpPr>
          <p:cNvPr id="2" name="Arrow: Left 1">
            <a:hlinkClick r:id="" action="ppaction://noaction"/>
            <a:extLst>
              <a:ext uri="{FF2B5EF4-FFF2-40B4-BE49-F238E27FC236}">
                <a16:creationId xmlns:a16="http://schemas.microsoft.com/office/drawing/2014/main" id="{C3BE016E-6060-37B8-160F-38C3739B2D89}"/>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D9FB699A-4D30-55F1-777E-AC8E08C61DE3}"/>
              </a:ext>
            </a:extLst>
          </p:cNvPr>
          <p:cNvSpPr/>
          <p:nvPr/>
        </p:nvSpPr>
        <p:spPr>
          <a:xfrm>
            <a:off x="797442" y="2043222"/>
            <a:ext cx="11196083" cy="4400107"/>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Cambria" panose="02040503050406030204" pitchFamily="18" charset="0"/>
                <a:ea typeface="Cambria" panose="02040503050406030204" pitchFamily="18"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10" name="Group 9">
            <a:extLst>
              <a:ext uri="{FF2B5EF4-FFF2-40B4-BE49-F238E27FC236}">
                <a16:creationId xmlns:a16="http://schemas.microsoft.com/office/drawing/2014/main" id="{7575C0D2-36F0-4ABB-953E-FDE87636F84D}"/>
              </a:ext>
            </a:extLst>
          </p:cNvPr>
          <p:cNvGrpSpPr/>
          <p:nvPr/>
        </p:nvGrpSpPr>
        <p:grpSpPr>
          <a:xfrm>
            <a:off x="2573478" y="472330"/>
            <a:ext cx="8384747" cy="2079483"/>
            <a:chOff x="1826053" y="791307"/>
            <a:chExt cx="8384747" cy="2079483"/>
          </a:xfrm>
        </p:grpSpPr>
        <p:sp>
          <p:nvSpPr>
            <p:cNvPr id="11" name="Freeform: Shape 10">
              <a:extLst>
                <a:ext uri="{FF2B5EF4-FFF2-40B4-BE49-F238E27FC236}">
                  <a16:creationId xmlns:a16="http://schemas.microsoft.com/office/drawing/2014/main" id="{DDD9F0DD-F669-910E-59CE-F750177BE669}"/>
                </a:ext>
              </a:extLst>
            </p:cNvPr>
            <p:cNvSpPr/>
            <p:nvPr/>
          </p:nvSpPr>
          <p:spPr>
            <a:xfrm>
              <a:off x="1826053" y="791307"/>
              <a:ext cx="8384747" cy="207948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TextBox 12">
              <a:extLst>
                <a:ext uri="{FF2B5EF4-FFF2-40B4-BE49-F238E27FC236}">
                  <a16:creationId xmlns:a16="http://schemas.microsoft.com/office/drawing/2014/main" id="{9E2120F1-1A3A-5D88-C880-5A31314D960D}"/>
                </a:ext>
              </a:extLst>
            </p:cNvPr>
            <p:cNvSpPr txBox="1"/>
            <p:nvPr/>
          </p:nvSpPr>
          <p:spPr>
            <a:xfrm>
              <a:off x="2608018" y="979967"/>
              <a:ext cx="7538988" cy="1661993"/>
            </a:xfrm>
            <a:prstGeom prst="rect">
              <a:avLst/>
            </a:prstGeom>
            <a:noFill/>
          </p:spPr>
          <p:txBody>
            <a:bodyPr wrap="square" lIns="0" tIns="0" rIns="0" bIns="0" rtlCol="0">
              <a:spAutoFit/>
            </a:bodyPr>
            <a:lstStyle/>
            <a:p>
              <a:pPr algn="just"/>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Tìm</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bài</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văn</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a:t>
              </a:r>
              <a:endPar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endParaRPr>
            </a:p>
            <a:p>
              <a:pPr algn="just"/>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Tả</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đỉnh</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vào</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cuối</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thu</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sang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đông</a:t>
              </a:r>
              <a:endPar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endParaRPr>
            </a:p>
            <a:p>
              <a:pPr algn="just"/>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Tả</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ngọn</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vào</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mùa</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hè</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p>
          </p:txBody>
        </p:sp>
      </p:grpSp>
      <p:pic>
        <p:nvPicPr>
          <p:cNvPr id="14" name="Picture 13">
            <a:extLst>
              <a:ext uri="{FF2B5EF4-FFF2-40B4-BE49-F238E27FC236}">
                <a16:creationId xmlns:a16="http://schemas.microsoft.com/office/drawing/2014/main" id="{3B3D0660-7A17-8739-9C71-49F837C99014}"/>
              </a:ext>
            </a:extLst>
          </p:cNvPr>
          <p:cNvPicPr>
            <a:picLocks noChangeAspect="1"/>
          </p:cNvPicPr>
          <p:nvPr/>
        </p:nvPicPr>
        <p:blipFill>
          <a:blip r:embed="rId5"/>
          <a:stretch>
            <a:fillRect/>
          </a:stretch>
        </p:blipFill>
        <p:spPr>
          <a:xfrm>
            <a:off x="2031826" y="-166577"/>
            <a:ext cx="1000225" cy="2209800"/>
          </a:xfrm>
          <a:prstGeom prst="rect">
            <a:avLst/>
          </a:prstGeom>
        </p:spPr>
      </p:pic>
      <p:sp>
        <p:nvSpPr>
          <p:cNvPr id="16" name="TextBox 15">
            <a:extLst>
              <a:ext uri="{FF2B5EF4-FFF2-40B4-BE49-F238E27FC236}">
                <a16:creationId xmlns:a16="http://schemas.microsoft.com/office/drawing/2014/main" id="{8F8BAF88-ACB3-1C34-731E-8C731C230528}"/>
              </a:ext>
            </a:extLst>
          </p:cNvPr>
          <p:cNvSpPr txBox="1"/>
          <p:nvPr/>
        </p:nvSpPr>
        <p:spPr>
          <a:xfrm>
            <a:off x="1669311" y="2933633"/>
            <a:ext cx="9750056" cy="3046988"/>
          </a:xfrm>
          <a:prstGeom prst="rect">
            <a:avLst/>
          </a:prstGeom>
          <a:noFill/>
        </p:spPr>
        <p:txBody>
          <a:bodyPr wrap="square">
            <a:spAutoFit/>
          </a:bodyPr>
          <a:lstStyle/>
          <a:p>
            <a:pPr algn="just"/>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Tả đỉnh núi vào cuối thu sang đông: </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Về cuối thu sang đông, trên đỉnh núi có mây trắng bay như tấm khăn mỏng.</a:t>
            </a:r>
            <a:endPar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a:p>
            <a:pPr algn="just"/>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Tả ngọn núi vào mùa hè: </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Còn về mùa hè, trong ánh chớp sáng lóa của cơn dông, cả ngọn núi hiện ra xanh mướt. </a:t>
            </a:r>
            <a:endPar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390838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sp>
        <p:nvSpPr>
          <p:cNvPr id="18" name="Arrow: Left 17">
            <a:hlinkClick r:id="" action="ppaction://noaction"/>
            <a:extLst>
              <a:ext uri="{FF2B5EF4-FFF2-40B4-BE49-F238E27FC236}">
                <a16:creationId xmlns:a16="http://schemas.microsoft.com/office/drawing/2014/main" id="{7BB40089-6370-9725-6699-14082E5AA43A}"/>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532C6954-3AF5-BB74-41FC-4D31BAFD8A33}"/>
              </a:ext>
            </a:extLst>
          </p:cNvPr>
          <p:cNvSpPr/>
          <p:nvPr/>
        </p:nvSpPr>
        <p:spPr>
          <a:xfrm>
            <a:off x="0" y="2345635"/>
            <a:ext cx="12191999"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A01BBA38-8EC4-F357-35AC-4D7D88573D87}"/>
              </a:ext>
            </a:extLst>
          </p:cNvPr>
          <p:cNvGrpSpPr/>
          <p:nvPr/>
        </p:nvGrpSpPr>
        <p:grpSpPr>
          <a:xfrm>
            <a:off x="1826053" y="403681"/>
            <a:ext cx="8539894" cy="1790700"/>
            <a:chOff x="1826053" y="791308"/>
            <a:chExt cx="8539894" cy="1790700"/>
          </a:xfrm>
        </p:grpSpPr>
        <p:sp>
          <p:nvSpPr>
            <p:cNvPr id="22" name="Freeform: Shape 21">
              <a:extLst>
                <a:ext uri="{FF2B5EF4-FFF2-40B4-BE49-F238E27FC236}">
                  <a16:creationId xmlns:a16="http://schemas.microsoft.com/office/drawing/2014/main" id="{CFF7B8ED-4F09-1F0B-7AAA-281F731453D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6F2624BD-F8E3-018F-9B63-B50EFC926BE5}"/>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vi-VN" sz="3200" b="1" dirty="0">
                  <a:effectLst/>
                  <a:latin typeface="Cambria" panose="02040503050406030204" pitchFamily="18" charset="0"/>
                  <a:ea typeface="Cambria" panose="02040503050406030204" pitchFamily="18" charset="0"/>
                  <a:cs typeface="Arial-Rounded" panose="020B0500000000000000" pitchFamily="34" charset="0"/>
                </a:rPr>
                <a:t>Chọn từ ngữ có tiếng “xanh” phù hợp với từng sự vật được tả trong bài?</a:t>
              </a:r>
              <a:endParaRPr lang="en-US" sz="3200" b="1" dirty="0">
                <a:effectLst/>
                <a:latin typeface="Cambria" panose="02040503050406030204" pitchFamily="18" charset="0"/>
                <a:ea typeface="Cambria" panose="02040503050406030204" pitchFamily="18" charset="0"/>
                <a:cs typeface="Arial-Rounded" panose="020B0500000000000000" pitchFamily="34" charset="0"/>
              </a:endParaRPr>
            </a:p>
          </p:txBody>
        </p:sp>
      </p:grpSp>
      <p:pic>
        <p:nvPicPr>
          <p:cNvPr id="24" name="Picture 23">
            <a:extLst>
              <a:ext uri="{FF2B5EF4-FFF2-40B4-BE49-F238E27FC236}">
                <a16:creationId xmlns:a16="http://schemas.microsoft.com/office/drawing/2014/main" id="{811D0746-CF44-9A40-4DE4-BC19AA6F0BD9}"/>
              </a:ext>
            </a:extLst>
          </p:cNvPr>
          <p:cNvPicPr>
            <a:picLocks noChangeAspect="1"/>
          </p:cNvPicPr>
          <p:nvPr/>
        </p:nvPicPr>
        <p:blipFill>
          <a:blip r:embed="rId5"/>
          <a:stretch>
            <a:fillRect/>
          </a:stretch>
        </p:blipFill>
        <p:spPr>
          <a:xfrm>
            <a:off x="1234488" y="182217"/>
            <a:ext cx="998502" cy="2209800"/>
          </a:xfrm>
          <a:prstGeom prst="rect">
            <a:avLst/>
          </a:prstGeom>
        </p:spPr>
      </p:pic>
      <p:pic>
        <p:nvPicPr>
          <p:cNvPr id="25" name="Picture 24">
            <a:extLst>
              <a:ext uri="{FF2B5EF4-FFF2-40B4-BE49-F238E27FC236}">
                <a16:creationId xmlns:a16="http://schemas.microsoft.com/office/drawing/2014/main" id="{92D28122-2FFC-A27F-5CC0-1971FEFD354D}"/>
              </a:ext>
            </a:extLst>
          </p:cNvPr>
          <p:cNvPicPr>
            <a:picLocks noChangeAspect="1"/>
          </p:cNvPicPr>
          <p:nvPr/>
        </p:nvPicPr>
        <p:blipFill>
          <a:blip r:embed="rId6"/>
          <a:stretch>
            <a:fillRect/>
          </a:stretch>
        </p:blipFill>
        <p:spPr>
          <a:xfrm>
            <a:off x="695434" y="2722046"/>
            <a:ext cx="10913606" cy="2764354"/>
          </a:xfrm>
          <a:prstGeom prst="rect">
            <a:avLst/>
          </a:prstGeom>
        </p:spPr>
      </p:pic>
      <p:cxnSp>
        <p:nvCxnSpPr>
          <p:cNvPr id="26" name="Straight Arrow Connector 25">
            <a:extLst>
              <a:ext uri="{FF2B5EF4-FFF2-40B4-BE49-F238E27FC236}">
                <a16:creationId xmlns:a16="http://schemas.microsoft.com/office/drawing/2014/main" id="{89F45BF4-E379-C881-0E6B-B56BAA367917}"/>
              </a:ext>
            </a:extLst>
          </p:cNvPr>
          <p:cNvCxnSpPr/>
          <p:nvPr/>
        </p:nvCxnSpPr>
        <p:spPr>
          <a:xfrm>
            <a:off x="5220586" y="3242930"/>
            <a:ext cx="1818167" cy="680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D62646-B203-576B-B83C-CF82B2EFBA2D}"/>
              </a:ext>
            </a:extLst>
          </p:cNvPr>
          <p:cNvCxnSpPr>
            <a:cxnSpLocks/>
          </p:cNvCxnSpPr>
          <p:nvPr/>
        </p:nvCxnSpPr>
        <p:spPr>
          <a:xfrm>
            <a:off x="5231219" y="3806456"/>
            <a:ext cx="1807534" cy="13609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0DCD8E-39E0-427F-9DBE-9E90CD0ED448}"/>
              </a:ext>
            </a:extLst>
          </p:cNvPr>
          <p:cNvCxnSpPr>
            <a:cxnSpLocks/>
          </p:cNvCxnSpPr>
          <p:nvPr/>
        </p:nvCxnSpPr>
        <p:spPr>
          <a:xfrm flipV="1">
            <a:off x="5231219" y="3189767"/>
            <a:ext cx="1839432" cy="13397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1CA0FB-A55C-9404-B1D8-BB9A9B122787}"/>
              </a:ext>
            </a:extLst>
          </p:cNvPr>
          <p:cNvCxnSpPr>
            <a:cxnSpLocks/>
          </p:cNvCxnSpPr>
          <p:nvPr/>
        </p:nvCxnSpPr>
        <p:spPr>
          <a:xfrm flipV="1">
            <a:off x="5231219" y="4380614"/>
            <a:ext cx="1828800" cy="8187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704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sp>
        <p:nvSpPr>
          <p:cNvPr id="18" name="Arrow: Left 17">
            <a:hlinkClick r:id="" action="ppaction://noaction"/>
            <a:extLst>
              <a:ext uri="{FF2B5EF4-FFF2-40B4-BE49-F238E27FC236}">
                <a16:creationId xmlns:a16="http://schemas.microsoft.com/office/drawing/2014/main" id="{E0FB2392-3376-4138-8E55-80D23F526B7F}"/>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a:extLst>
              <a:ext uri="{FF2B5EF4-FFF2-40B4-BE49-F238E27FC236}">
                <a16:creationId xmlns:a16="http://schemas.microsoft.com/office/drawing/2014/main" id="{0BD7A4F4-B311-D1AC-D9D7-733E6DEFDC38}"/>
              </a:ext>
            </a:extLst>
          </p:cNvPr>
          <p:cNvGrpSpPr/>
          <p:nvPr/>
        </p:nvGrpSpPr>
        <p:grpSpPr>
          <a:xfrm>
            <a:off x="1826053" y="791308"/>
            <a:ext cx="8539894" cy="1534449"/>
            <a:chOff x="1826053" y="791308"/>
            <a:chExt cx="8539894" cy="1534449"/>
          </a:xfrm>
        </p:grpSpPr>
        <p:sp>
          <p:nvSpPr>
            <p:cNvPr id="21" name="Freeform: Shape 20">
              <a:extLst>
                <a:ext uri="{FF2B5EF4-FFF2-40B4-BE49-F238E27FC236}">
                  <a16:creationId xmlns:a16="http://schemas.microsoft.com/office/drawing/2014/main" id="{8A2FCA0F-350F-8E08-0A54-4717D8AFBEB8}"/>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8BD9C1E8-9DE0-21E2-9E9D-4E9F47789F76}"/>
                </a:ext>
              </a:extLst>
            </p:cNvPr>
            <p:cNvSpPr txBox="1"/>
            <p:nvPr/>
          </p:nvSpPr>
          <p:spPr>
            <a:xfrm>
              <a:off x="2298285" y="1006317"/>
              <a:ext cx="7838975"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Cambria" panose="02040503050406030204" pitchFamily="18" charset="0"/>
                  <a:ea typeface="Cambria" panose="02040503050406030204" pitchFamily="18" charset="0"/>
                  <a:cs typeface="Arial-Rounded" panose="020B0500000000000000" pitchFamily="34" charset="0"/>
                </a:rPr>
                <a:t>Tìm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trong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bài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những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câu</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văn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có</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hình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ảnh</a:t>
              </a:r>
              <a:r>
                <a:rPr lang="en-US" sz="3600" b="1" dirty="0">
                  <a:effectLst/>
                  <a:latin typeface="Cambria" panose="02040503050406030204" pitchFamily="18" charset="0"/>
                  <a:ea typeface="Cambria" panose="02040503050406030204" pitchFamily="18" charset="0"/>
                  <a:cs typeface="Arial-Rounded" panose="020B0500000000000000" pitchFamily="34" charset="0"/>
                </a:rPr>
                <a:t> so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sánh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Em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thích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hình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ảnh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nào</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p>
          </p:txBody>
        </p:sp>
      </p:grpSp>
      <p:sp>
        <p:nvSpPr>
          <p:cNvPr id="23" name="Rectangle: Rounded Corners 22">
            <a:extLst>
              <a:ext uri="{FF2B5EF4-FFF2-40B4-BE49-F238E27FC236}">
                <a16:creationId xmlns:a16="http://schemas.microsoft.com/office/drawing/2014/main" id="{2713CEBF-2B67-E371-F70E-7DCA350A9773}"/>
              </a:ext>
            </a:extLst>
          </p:cNvPr>
          <p:cNvSpPr/>
          <p:nvPr/>
        </p:nvSpPr>
        <p:spPr>
          <a:xfrm>
            <a:off x="914400" y="2534478"/>
            <a:ext cx="11387470" cy="2856229"/>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F231D70F-3A0C-01C7-CD9B-EC22C90BA4D7}"/>
              </a:ext>
            </a:extLst>
          </p:cNvPr>
          <p:cNvPicPr>
            <a:picLocks noChangeAspect="1"/>
          </p:cNvPicPr>
          <p:nvPr/>
        </p:nvPicPr>
        <p:blipFill>
          <a:blip r:embed="rId5"/>
          <a:stretch>
            <a:fillRect/>
          </a:stretch>
        </p:blipFill>
        <p:spPr>
          <a:xfrm>
            <a:off x="1326682" y="135017"/>
            <a:ext cx="998741" cy="2209800"/>
          </a:xfrm>
          <a:prstGeom prst="rect">
            <a:avLst/>
          </a:prstGeom>
        </p:spPr>
      </p:pic>
      <p:sp>
        <p:nvSpPr>
          <p:cNvPr id="25" name="TextBox 24">
            <a:extLst>
              <a:ext uri="{FF2B5EF4-FFF2-40B4-BE49-F238E27FC236}">
                <a16:creationId xmlns:a16="http://schemas.microsoft.com/office/drawing/2014/main" id="{2EB6F750-9954-E12D-5791-5B279292D57E}"/>
              </a:ext>
            </a:extLst>
          </p:cNvPr>
          <p:cNvSpPr txBox="1"/>
          <p:nvPr/>
        </p:nvSpPr>
        <p:spPr>
          <a:xfrm>
            <a:off x="1252330" y="2981018"/>
            <a:ext cx="9909313" cy="2308324"/>
          </a:xfrm>
          <a:prstGeom prst="rect">
            <a:avLst/>
          </a:prstGeom>
          <a:noFill/>
        </p:spPr>
        <p:txBody>
          <a:bodyPr wrap="square">
            <a:spAutoFit/>
          </a:bodyPr>
          <a:lstStyle/>
          <a:p>
            <a:pPr algn="just"/>
            <a:r>
              <a:rPr lang="vi-V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Về cuối thu sang đông, trên đỉnh núi có mây trắng bay như tấm khăn m</a:t>
            </a:r>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ỏ</a:t>
            </a:r>
            <a:r>
              <a:rPr lang="vi-V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ng; lá cây bay như làn tóc tiên của một bà tiên đang hướng mặt về phía biển.</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25">
            <a:extLst>
              <a:ext uri="{FF2B5EF4-FFF2-40B4-BE49-F238E27FC236}">
                <a16:creationId xmlns:a16="http://schemas.microsoft.com/office/drawing/2014/main" id="{0B3EFB15-5E5D-506A-B06D-677A283513A0}"/>
              </a:ext>
            </a:extLst>
          </p:cNvPr>
          <p:cNvSpPr/>
          <p:nvPr/>
        </p:nvSpPr>
        <p:spPr>
          <a:xfrm>
            <a:off x="1367514" y="4192838"/>
            <a:ext cx="9690346" cy="45577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7" name="Rectangle 26">
            <a:extLst>
              <a:ext uri="{FF2B5EF4-FFF2-40B4-BE49-F238E27FC236}">
                <a16:creationId xmlns:a16="http://schemas.microsoft.com/office/drawing/2014/main" id="{0093AD4F-4976-E8A3-1F3A-E16492BD1A94}"/>
              </a:ext>
            </a:extLst>
          </p:cNvPr>
          <p:cNvSpPr/>
          <p:nvPr/>
        </p:nvSpPr>
        <p:spPr>
          <a:xfrm>
            <a:off x="6426199" y="3061395"/>
            <a:ext cx="4642293" cy="46920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8" name="Rectangle 27">
            <a:extLst>
              <a:ext uri="{FF2B5EF4-FFF2-40B4-BE49-F238E27FC236}">
                <a16:creationId xmlns:a16="http://schemas.microsoft.com/office/drawing/2014/main" id="{91404930-39D3-8CBD-44E7-388895A2C7CD}"/>
              </a:ext>
            </a:extLst>
          </p:cNvPr>
          <p:cNvSpPr/>
          <p:nvPr/>
        </p:nvSpPr>
        <p:spPr>
          <a:xfrm>
            <a:off x="6481312" y="3646186"/>
            <a:ext cx="4789200" cy="45577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9" name="Rectangle 28">
            <a:extLst>
              <a:ext uri="{FF2B5EF4-FFF2-40B4-BE49-F238E27FC236}">
                <a16:creationId xmlns:a16="http://schemas.microsoft.com/office/drawing/2014/main" id="{0171F92C-9DFA-3FAA-D466-D194BB0772BB}"/>
              </a:ext>
            </a:extLst>
          </p:cNvPr>
          <p:cNvSpPr/>
          <p:nvPr/>
        </p:nvSpPr>
        <p:spPr>
          <a:xfrm>
            <a:off x="1367052" y="3646185"/>
            <a:ext cx="5084548" cy="4305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 name="Rectangle 1">
            <a:extLst>
              <a:ext uri="{FF2B5EF4-FFF2-40B4-BE49-F238E27FC236}">
                <a16:creationId xmlns:a16="http://schemas.microsoft.com/office/drawing/2014/main" id="{59097BEF-280C-E095-BA98-872B701138F9}"/>
              </a:ext>
            </a:extLst>
          </p:cNvPr>
          <p:cNvSpPr/>
          <p:nvPr/>
        </p:nvSpPr>
        <p:spPr>
          <a:xfrm>
            <a:off x="1316714" y="4764338"/>
            <a:ext cx="2912386" cy="48076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085223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outVertical)">
                                      <p:cBhvr>
                                        <p:cTn id="22" dur="500"/>
                                        <p:tgtEl>
                                          <p:spTgt spid="2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outVertical)">
                                      <p:cBhvr>
                                        <p:cTn id="25" dur="500"/>
                                        <p:tgtEl>
                                          <p:spTgt spid="27"/>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outVertical)">
                                      <p:cBhvr>
                                        <p:cTn id="28" dur="500"/>
                                        <p:tgtEl>
                                          <p:spTgt spid="28"/>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out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29"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sp>
        <p:nvSpPr>
          <p:cNvPr id="2" name="Arrow: Left 1">
            <a:hlinkClick r:id="" action="ppaction://noaction"/>
            <a:extLst>
              <a:ext uri="{FF2B5EF4-FFF2-40B4-BE49-F238E27FC236}">
                <a16:creationId xmlns:a16="http://schemas.microsoft.com/office/drawing/2014/main" id="{70DCEB39-D256-9067-DB54-AF133AF08A31}"/>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AC3596A-E3DE-9E60-4A67-0466D1541C3C}"/>
              </a:ext>
            </a:extLst>
          </p:cNvPr>
          <p:cNvSpPr/>
          <p:nvPr/>
        </p:nvSpPr>
        <p:spPr>
          <a:xfrm>
            <a:off x="839972" y="1769166"/>
            <a:ext cx="10962168"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186071CF-CE23-8077-97F4-6263F3F258D3}"/>
              </a:ext>
            </a:extLst>
          </p:cNvPr>
          <p:cNvGrpSpPr/>
          <p:nvPr/>
        </p:nvGrpSpPr>
        <p:grpSpPr>
          <a:xfrm>
            <a:off x="1521371" y="475077"/>
            <a:ext cx="9759773" cy="1408043"/>
            <a:chOff x="1446943" y="838200"/>
            <a:chExt cx="9759773" cy="1408043"/>
          </a:xfrm>
        </p:grpSpPr>
        <p:sp>
          <p:nvSpPr>
            <p:cNvPr id="5" name="Freeform: Shape 4">
              <a:extLst>
                <a:ext uri="{FF2B5EF4-FFF2-40B4-BE49-F238E27FC236}">
                  <a16:creationId xmlns:a16="http://schemas.microsoft.com/office/drawing/2014/main" id="{24E8778F-CE94-BBBA-F7BC-9DDB075B3282}"/>
                </a:ext>
              </a:extLst>
            </p:cNvPr>
            <p:cNvSpPr/>
            <p:nvPr/>
          </p:nvSpPr>
          <p:spPr>
            <a:xfrm>
              <a:off x="1446943" y="838200"/>
              <a:ext cx="9759773"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861BB13-8759-DB9F-56D1-76ABF79B9DFB}"/>
                </a:ext>
              </a:extLst>
            </p:cNvPr>
            <p:cNvSpPr txBox="1"/>
            <p:nvPr/>
          </p:nvSpPr>
          <p:spPr>
            <a:xfrm>
              <a:off x="1779103" y="1047226"/>
              <a:ext cx="9217843"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dirty="0">
                  <a:effectLst/>
                  <a:latin typeface="Cambria" panose="02040503050406030204" pitchFamily="18" charset="0"/>
                  <a:ea typeface="Cambria" panose="02040503050406030204" pitchFamily="18" charset="0"/>
                  <a:cs typeface="Arial-Rounded" panose="020B0500000000000000" pitchFamily="34" charset="0"/>
                </a:rPr>
                <a:t>Tác giả cảm nhận được những âm thanh nào, những hương thơm nào của vùng núi quê mình?</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7" name="Picture 6">
            <a:extLst>
              <a:ext uri="{FF2B5EF4-FFF2-40B4-BE49-F238E27FC236}">
                <a16:creationId xmlns:a16="http://schemas.microsoft.com/office/drawing/2014/main" id="{3DA9625D-2D97-3434-982F-C8D6BB9236B9}"/>
              </a:ext>
            </a:extLst>
          </p:cNvPr>
          <p:cNvPicPr>
            <a:picLocks noChangeAspect="1"/>
          </p:cNvPicPr>
          <p:nvPr/>
        </p:nvPicPr>
        <p:blipFill>
          <a:blip r:embed="rId5"/>
          <a:stretch>
            <a:fillRect/>
          </a:stretch>
        </p:blipFill>
        <p:spPr>
          <a:xfrm>
            <a:off x="740871" y="199053"/>
            <a:ext cx="1000225" cy="2212584"/>
          </a:xfrm>
          <a:prstGeom prst="rect">
            <a:avLst/>
          </a:prstGeom>
        </p:spPr>
      </p:pic>
      <p:sp>
        <p:nvSpPr>
          <p:cNvPr id="8" name="TextBox 7">
            <a:extLst>
              <a:ext uri="{FF2B5EF4-FFF2-40B4-BE49-F238E27FC236}">
                <a16:creationId xmlns:a16="http://schemas.microsoft.com/office/drawing/2014/main" id="{E89665FE-BFBF-473C-4C05-6E0EC02FC99A}"/>
              </a:ext>
            </a:extLst>
          </p:cNvPr>
          <p:cNvSpPr txBox="1"/>
          <p:nvPr/>
        </p:nvSpPr>
        <p:spPr>
          <a:xfrm>
            <a:off x="1597196" y="3186042"/>
            <a:ext cx="9629604" cy="1938992"/>
          </a:xfrm>
          <a:prstGeom prst="rect">
            <a:avLst/>
          </a:prstGeom>
          <a:noFill/>
        </p:spPr>
        <p:txBody>
          <a:bodyPr wrap="square">
            <a:spAutoFit/>
          </a:bodyPr>
          <a:lstStyle/>
          <a:p>
            <a:pPr algn="just"/>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Từ xa xa, tác giả nghe thấy tiếng lá bạch đàn và lá tre reo, ngửi thấy hương thơm của chè xanh, của bếp nhà ai tỏa khói.</a:t>
            </a:r>
          </a:p>
        </p:txBody>
      </p:sp>
      <p:sp>
        <p:nvSpPr>
          <p:cNvPr id="9" name="Rectangle 8">
            <a:extLst>
              <a:ext uri="{FF2B5EF4-FFF2-40B4-BE49-F238E27FC236}">
                <a16:creationId xmlns:a16="http://schemas.microsoft.com/office/drawing/2014/main" id="{0FBD2EC8-5E97-1066-16D9-9FFBB7F24A08}"/>
              </a:ext>
            </a:extLst>
          </p:cNvPr>
          <p:cNvSpPr/>
          <p:nvPr/>
        </p:nvSpPr>
        <p:spPr>
          <a:xfrm>
            <a:off x="1467292" y="3916159"/>
            <a:ext cx="9696007" cy="5601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Rectangle 9">
            <a:extLst>
              <a:ext uri="{FF2B5EF4-FFF2-40B4-BE49-F238E27FC236}">
                <a16:creationId xmlns:a16="http://schemas.microsoft.com/office/drawing/2014/main" id="{BCF411BA-E1F2-FA91-9EC7-D9C4C14E5462}"/>
              </a:ext>
            </a:extLst>
          </p:cNvPr>
          <p:cNvSpPr/>
          <p:nvPr/>
        </p:nvSpPr>
        <p:spPr>
          <a:xfrm>
            <a:off x="5560828" y="3335530"/>
            <a:ext cx="5691372" cy="47447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1" name="Rectangle 10">
            <a:extLst>
              <a:ext uri="{FF2B5EF4-FFF2-40B4-BE49-F238E27FC236}">
                <a16:creationId xmlns:a16="http://schemas.microsoft.com/office/drawing/2014/main" id="{E25C6853-B964-0E24-0650-DBABE116157A}"/>
              </a:ext>
            </a:extLst>
          </p:cNvPr>
          <p:cNvSpPr/>
          <p:nvPr/>
        </p:nvSpPr>
        <p:spPr>
          <a:xfrm>
            <a:off x="1599812" y="4543479"/>
            <a:ext cx="8941188" cy="5601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684029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00182" y="0"/>
            <a:ext cx="12425680" cy="6858000"/>
          </a:xfrm>
          <a:prstGeom prst="rect">
            <a:avLst/>
          </a:prstGeom>
        </p:spPr>
      </p:pic>
      <p:sp>
        <p:nvSpPr>
          <p:cNvPr id="2" name="Arrow: Left 1">
            <a:hlinkClick r:id="" action="ppaction://noaction"/>
            <a:extLst>
              <a:ext uri="{FF2B5EF4-FFF2-40B4-BE49-F238E27FC236}">
                <a16:creationId xmlns:a16="http://schemas.microsoft.com/office/drawing/2014/main" id="{657417E4-2AF6-4239-0607-D4FB51698CD4}"/>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57CD9ACF-7E2E-8FFE-EB5D-7EBA62630ED2}"/>
              </a:ext>
            </a:extLst>
          </p:cNvPr>
          <p:cNvSpPr/>
          <p:nvPr/>
        </p:nvSpPr>
        <p:spPr>
          <a:xfrm>
            <a:off x="1714071" y="2425149"/>
            <a:ext cx="9960478"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90431A9B-EC32-4554-B388-8DC3F3D12C7E}"/>
              </a:ext>
            </a:extLst>
          </p:cNvPr>
          <p:cNvGrpSpPr/>
          <p:nvPr/>
        </p:nvGrpSpPr>
        <p:grpSpPr>
          <a:xfrm>
            <a:off x="1579629" y="429038"/>
            <a:ext cx="9467599" cy="2209800"/>
            <a:chOff x="3040681" y="4792317"/>
            <a:chExt cx="7532706" cy="2209800"/>
          </a:xfrm>
        </p:grpSpPr>
        <p:sp>
          <p:nvSpPr>
            <p:cNvPr id="5" name="Freeform: Shape 4">
              <a:extLst>
                <a:ext uri="{FF2B5EF4-FFF2-40B4-BE49-F238E27FC236}">
                  <a16:creationId xmlns:a16="http://schemas.microsoft.com/office/drawing/2014/main" id="{A4228122-0D7A-37C1-7D8A-6E131AFD3137}"/>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Picture 5">
              <a:extLst>
                <a:ext uri="{FF2B5EF4-FFF2-40B4-BE49-F238E27FC236}">
                  <a16:creationId xmlns:a16="http://schemas.microsoft.com/office/drawing/2014/main" id="{F17525F4-992D-945E-5648-C07F662584AC}"/>
                </a:ext>
              </a:extLst>
            </p:cNvPr>
            <p:cNvPicPr>
              <a:picLocks noChangeAspect="1"/>
            </p:cNvPicPr>
            <p:nvPr/>
          </p:nvPicPr>
          <p:blipFill>
            <a:blip r:embed="rId5"/>
            <a:stretch>
              <a:fillRect/>
            </a:stretch>
          </p:blipFill>
          <p:spPr>
            <a:xfrm>
              <a:off x="3040681" y="4792317"/>
              <a:ext cx="1000225" cy="2209800"/>
            </a:xfrm>
            <a:prstGeom prst="rect">
              <a:avLst/>
            </a:prstGeom>
          </p:spPr>
        </p:pic>
        <p:sp>
          <p:nvSpPr>
            <p:cNvPr id="7" name="Rectangle: Rounded Corners 6">
              <a:extLst>
                <a:ext uri="{FF2B5EF4-FFF2-40B4-BE49-F238E27FC236}">
                  <a16:creationId xmlns:a16="http://schemas.microsoft.com/office/drawing/2014/main" id="{D850533C-5F06-DC6D-DC44-56D61B43F943}"/>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mbria" panose="02040503050406030204" pitchFamily="18" charset="0"/>
                  <a:ea typeface="Cambria" panose="02040503050406030204" pitchFamily="18" charset="0"/>
                  <a:cs typeface="Arial-Rounded" panose="020B0500000000000000" pitchFamily="34" charset="0"/>
                </a:rPr>
                <a:t>5</a:t>
              </a:r>
            </a:p>
          </p:txBody>
        </p:sp>
        <p:sp>
          <p:nvSpPr>
            <p:cNvPr id="8" name="TextBox 7">
              <a:extLst>
                <a:ext uri="{FF2B5EF4-FFF2-40B4-BE49-F238E27FC236}">
                  <a16:creationId xmlns:a16="http://schemas.microsoft.com/office/drawing/2014/main" id="{A7D89DAA-220B-E6C3-CFF5-A2C230AB6ABD}"/>
                </a:ext>
              </a:extLst>
            </p:cNvPr>
            <p:cNvSpPr txBox="1"/>
            <p:nvPr/>
          </p:nvSpPr>
          <p:spPr>
            <a:xfrm>
              <a:off x="4044099" y="5207192"/>
              <a:ext cx="6329320"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Cambria" panose="02040503050406030204" pitchFamily="18" charset="0"/>
                  <a:ea typeface="Cambria" panose="02040503050406030204" pitchFamily="18" charset="0"/>
                  <a:cs typeface="Arial-Rounded" panose="020B0500000000000000" pitchFamily="34" charset="0"/>
                </a:rPr>
                <a:t>Nêu</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cảm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nghĩ</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của</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em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sau</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khi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đọc</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bài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Núi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quê</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tôi</a:t>
              </a:r>
              <a:endParaRPr lang="en-US" sz="3600" b="1" dirty="0">
                <a:effectLst/>
                <a:latin typeface="Cambria" panose="02040503050406030204" pitchFamily="18" charset="0"/>
                <a:ea typeface="Cambria" panose="02040503050406030204" pitchFamily="18" charset="0"/>
                <a:cs typeface="Arial-Rounded" panose="020B0500000000000000" pitchFamily="34" charset="0"/>
              </a:endParaRPr>
            </a:p>
          </p:txBody>
        </p:sp>
      </p:grpSp>
      <p:sp>
        <p:nvSpPr>
          <p:cNvPr id="9" name="TextBox 8">
            <a:extLst>
              <a:ext uri="{FF2B5EF4-FFF2-40B4-BE49-F238E27FC236}">
                <a16:creationId xmlns:a16="http://schemas.microsoft.com/office/drawing/2014/main" id="{91DD0F45-41B0-96CF-1DDE-26FC1930CA96}"/>
              </a:ext>
            </a:extLst>
          </p:cNvPr>
          <p:cNvSpPr txBox="1"/>
          <p:nvPr/>
        </p:nvSpPr>
        <p:spPr>
          <a:xfrm>
            <a:off x="2297328" y="2686802"/>
            <a:ext cx="8834960" cy="3447098"/>
          </a:xfrm>
          <a:prstGeom prst="rect">
            <a:avLst/>
          </a:prstGeom>
          <a:noFill/>
        </p:spPr>
        <p:txBody>
          <a:bodyPr wrap="square" lIns="0" tIns="0" rIns="0" bIns="0" rtlCol="0">
            <a:spAutoFit/>
          </a:bodyPr>
          <a:lstStyle/>
          <a:p>
            <a:pPr algn="just"/>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Ví</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dụ</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Khi đọc bài Núi quê tôi em thấy được cảnh núi rừng, cảnh thiên nhiên muôn hình muôn vẻ qua bốn mùa. Mỗi khoảng thời gian khác nhau là những cảnh đẹp, âm thanh khác nhau từ thiên nhiên đem lạ. Bài đọc khiến em cảm thấy yêu quê hương đất nước, yêu núi rừng mình hơn. </a:t>
            </a:r>
            <a:endParaRPr lang="en-US" sz="32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772791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484</Words>
  <Application>Microsoft Office PowerPoint</Application>
  <PresentationFormat>Widescreen</PresentationFormat>
  <Paragraphs>40</Paragraphs>
  <Slides>10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等线</vt:lpstr>
      <vt:lpstr>#9Slide02 Noi dung dai</vt:lpstr>
      <vt:lpstr>#9Slide02 Tieu de dai</vt:lpstr>
      <vt:lpstr>Arial</vt:lpstr>
      <vt:lpstr>Calibri</vt:lpstr>
      <vt:lpstr>Calibri Light</vt:lpstr>
      <vt:lpstr>Cambria</vt:lpstr>
      <vt:lpstr>Times New Roman</vt:lpstr>
      <vt:lpstr>庞门正道标题体</vt:lpstr>
      <vt:lpstr>千图网海量PPT模板www.58pic.com​​</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75</cp:revision>
  <dcterms:created xsi:type="dcterms:W3CDTF">2023-01-08T03:18:45Z</dcterms:created>
  <dcterms:modified xsi:type="dcterms:W3CDTF">2026-03-23T15:45:01Z</dcterms:modified>
</cp:coreProperties>
</file>