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12"/>
  </p:notesMasterIdLst>
  <p:sldIdLst>
    <p:sldId id="333" r:id="rId3"/>
    <p:sldId id="257" r:id="rId4"/>
    <p:sldId id="271" r:id="rId5"/>
    <p:sldId id="263" r:id="rId6"/>
    <p:sldId id="265" r:id="rId7"/>
    <p:sldId id="272" r:id="rId8"/>
    <p:sldId id="267" r:id="rId9"/>
    <p:sldId id="268"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944" autoAdjust="0"/>
  </p:normalViewPr>
  <p:slideViewPr>
    <p:cSldViewPr snapToGrid="0">
      <p:cViewPr varScale="1">
        <p:scale>
          <a:sx n="70" d="100"/>
          <a:sy n="70" d="100"/>
        </p:scale>
        <p:origin x="8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98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b="0" i="1" dirty="0">
                <a:solidFill>
                  <a:srgbClr val="000000"/>
                </a:solidFill>
                <a:effectLst/>
                <a:latin typeface="Open Sans" panose="020B0606030504020204" pitchFamily="34" charset="0"/>
              </a:rPr>
              <a:t>Ngày mà chúng ta cảm thấy vui thường là ngày đẹp.</a:t>
            </a:r>
            <a:r>
              <a:rPr lang="en-US" b="0" i="1" dirty="0">
                <a:solidFill>
                  <a:srgbClr val="000000"/>
                </a:solidFill>
                <a:effectLst/>
                <a:latin typeface="Open Sans" panose="020B0606030504020204" pitchFamily="34" charset="0"/>
              </a:rPr>
              <a:t> </a:t>
            </a:r>
            <a:r>
              <a:rPr lang="vi-VN" b="0" i="1" dirty="0">
                <a:solidFill>
                  <a:srgbClr val="000000"/>
                </a:solidFill>
                <a:effectLst/>
                <a:latin typeface="Open Sans" panose="020B0606030504020204" pitchFamily="34" charset="0"/>
              </a:rPr>
              <a:t>Bây giờ chúng cùng tìm hiểu bài đọc: Ngày như thế nào là đẹp? để xem ngày đẹp theo suy nghĩ của các nhân vật trong câu chuyện là ngày như thế nào, trong ngày ấy các nhân vật có vui hay không.</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416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24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586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088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3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3" name="文本框 12">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02.</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29964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90786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23523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294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073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543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374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968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7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695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12662763-C983-372E-384E-964B5ACF007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94642" y="0"/>
            <a:ext cx="1526987" cy="1526987"/>
          </a:xfrm>
          <a:prstGeom prst="rect">
            <a:avLst/>
          </a:prstGeom>
        </p:spPr>
      </p:pic>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grpSp>
        <p:nvGrpSpPr>
          <p:cNvPr id="7" name="组合 9">
            <a:extLst>
              <a:ext uri="{FF2B5EF4-FFF2-40B4-BE49-F238E27FC236}">
                <a16:creationId xmlns:a16="http://schemas.microsoft.com/office/drawing/2014/main" id="{47DA1507-93A7-2650-8AC9-04C630D3C593}"/>
              </a:ext>
            </a:extLst>
          </p:cNvPr>
          <p:cNvGrpSpPr/>
          <p:nvPr userDrawn="1"/>
        </p:nvGrpSpPr>
        <p:grpSpPr>
          <a:xfrm>
            <a:off x="0" y="-28721"/>
            <a:ext cx="12192000" cy="6886721"/>
            <a:chOff x="0" y="-28721"/>
            <a:chExt cx="12192000" cy="6886721"/>
          </a:xfrm>
        </p:grpSpPr>
        <p:pic>
          <p:nvPicPr>
            <p:cNvPr id="8" name="图片 1">
              <a:extLst>
                <a:ext uri="{FF2B5EF4-FFF2-40B4-BE49-F238E27FC236}">
                  <a16:creationId xmlns:a16="http://schemas.microsoft.com/office/drawing/2014/main" id="{B37F4BC1-2698-944B-48C4-79D53F4C65FC}"/>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p:blipFill>
          <p:spPr>
            <a:xfrm>
              <a:off x="0" y="-28721"/>
              <a:ext cx="12192000" cy="6810521"/>
            </a:xfrm>
            <a:prstGeom prst="rect">
              <a:avLst/>
            </a:prstGeom>
          </p:spPr>
        </p:pic>
        <p:pic>
          <p:nvPicPr>
            <p:cNvPr id="9" name="图片 2">
              <a:extLst>
                <a:ext uri="{FF2B5EF4-FFF2-40B4-BE49-F238E27FC236}">
                  <a16:creationId xmlns:a16="http://schemas.microsoft.com/office/drawing/2014/main" id="{7CE44C11-ED48-DD5A-1FFD-D81937A16E8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p:blipFill>
          <p:spPr>
            <a:xfrm>
              <a:off x="0" y="4445000"/>
              <a:ext cx="12192000" cy="2413000"/>
            </a:xfrm>
            <a:prstGeom prst="rect">
              <a:avLst/>
            </a:prstGeom>
          </p:spPr>
        </p:pic>
      </p:grpSp>
      <p:sp>
        <p:nvSpPr>
          <p:cNvPr id="10" name="Rectangle: Rounded Corners 9">
            <a:extLst>
              <a:ext uri="{FF2B5EF4-FFF2-40B4-BE49-F238E27FC236}">
                <a16:creationId xmlns:a16="http://schemas.microsoft.com/office/drawing/2014/main" id="{6FFB2FB9-608B-8BE7-E7AA-28E78488738A}"/>
              </a:ext>
            </a:extLst>
          </p:cNvPr>
          <p:cNvSpPr/>
          <p:nvPr userDrawn="1"/>
        </p:nvSpPr>
        <p:spPr>
          <a:xfrm>
            <a:off x="231228" y="189186"/>
            <a:ext cx="11792606" cy="64638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A round pink circle with white text and a black background&#10;&#10;AI-generated content may be incorrect.">
            <a:extLst>
              <a:ext uri="{FF2B5EF4-FFF2-40B4-BE49-F238E27FC236}">
                <a16:creationId xmlns:a16="http://schemas.microsoft.com/office/drawing/2014/main" id="{3F3FC698-254D-139F-63F8-5A400B06F41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94642" y="0"/>
            <a:ext cx="1526987" cy="1526987"/>
          </a:xfrm>
          <a:prstGeom prst="rect">
            <a:avLst/>
          </a:prstGeom>
        </p:spPr>
      </p:pic>
    </p:spTree>
    <p:extLst>
      <p:ext uri="{BB962C8B-B14F-4D97-AF65-F5344CB8AC3E}">
        <p14:creationId xmlns:p14="http://schemas.microsoft.com/office/powerpoint/2010/main" val="4931442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52" y="2742107"/>
            <a:ext cx="4906376" cy="3980824"/>
          </a:xfrm>
          <a:prstGeom prst="rect">
            <a:avLst/>
          </a:prstGeom>
        </p:spPr>
      </p:pic>
      <p:pic>
        <p:nvPicPr>
          <p:cNvPr id="4" name="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398685" y="4230988"/>
            <a:ext cx="3773430" cy="2705180"/>
          </a:xfrm>
          <a:prstGeom prst="rect">
            <a:avLst/>
          </a:prstGeom>
        </p:spPr>
      </p:pic>
      <p:pic>
        <p:nvPicPr>
          <p:cNvPr id="5" name="55">
            <a:extLst>
              <a:ext uri="{FF2B5EF4-FFF2-40B4-BE49-F238E27FC236}">
                <a16:creationId xmlns:a16="http://schemas.microsoft.com/office/drawing/2014/main"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444" y="1338885"/>
            <a:ext cx="11475357" cy="3679353"/>
          </a:xfrm>
          <a:prstGeom prst="rect">
            <a:avLst/>
          </a:prstGeom>
        </p:spPr>
      </p:pic>
      <p:grpSp>
        <p:nvGrpSpPr>
          <p:cNvPr id="7" name="57">
            <a:extLst>
              <a:ext uri="{FF2B5EF4-FFF2-40B4-BE49-F238E27FC236}">
                <a16:creationId xmlns:a16="http://schemas.microsoft.com/office/drawing/2014/main" id="{5C3F0EA5-D3AA-4CCB-8053-CA26C4C18711}"/>
              </a:ext>
            </a:extLst>
          </p:cNvPr>
          <p:cNvGrpSpPr/>
          <p:nvPr/>
        </p:nvGrpSpPr>
        <p:grpSpPr>
          <a:xfrm>
            <a:off x="6313890" y="6120738"/>
            <a:ext cx="804180" cy="374559"/>
            <a:chOff x="217691" y="6414967"/>
            <a:chExt cx="804180" cy="374559"/>
          </a:xfrm>
        </p:grpSpPr>
        <p:grpSp>
          <p:nvGrpSpPr>
            <p:cNvPr id="8"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4"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5"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6"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7"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nvGrpSpPr>
            <p:cNvPr id="9"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0"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1"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2"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3"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12524" y="-478131"/>
            <a:ext cx="4465329" cy="2328677"/>
          </a:xfrm>
          <a:prstGeom prst="rect">
            <a:avLst/>
          </a:prstGeom>
        </p:spPr>
      </p:pic>
      <p:sp>
        <p:nvSpPr>
          <p:cNvPr id="6" name="Rectangle 5">
            <a:extLst>
              <a:ext uri="{FF2B5EF4-FFF2-40B4-BE49-F238E27FC236}">
                <a16:creationId xmlns:a16="http://schemas.microsoft.com/office/drawing/2014/main" id="{3F90713A-6815-4BD0-86DE-AFB7213DCC70}"/>
              </a:ext>
            </a:extLst>
          </p:cNvPr>
          <p:cNvSpPr/>
          <p:nvPr/>
        </p:nvSpPr>
        <p:spPr>
          <a:xfrm>
            <a:off x="476251" y="1683740"/>
            <a:ext cx="10670788" cy="415498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1" u="none" strike="noStrike" kern="0" cap="none" spc="0" normalizeH="0" noProof="0" dirty="0">
                <a:ln w="9525">
                  <a:solidFill>
                    <a:prstClr val="white"/>
                  </a:solidFill>
                  <a:prstDash val="solid"/>
                </a:ln>
                <a:solidFill>
                  <a:schemeClr val="accent2">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 MỪNG CÁC THẦY CÔ VÀ CÁC EM ĐẾN VỚI TIẾT TIẾNG VIỆT – L</a:t>
            </a:r>
            <a:r>
              <a:rPr lang="en-US" altLang="zh-CN" sz="6600" b="1" i="1" kern="0" noProof="0" dirty="0">
                <a:ln w="9525">
                  <a:solidFill>
                    <a:prstClr val="white"/>
                  </a:solidFill>
                  <a:prstDash val="solid"/>
                </a:ln>
                <a:solidFill>
                  <a:schemeClr val="accent2">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ỚP</a:t>
            </a:r>
            <a:r>
              <a:rPr kumimoji="0" lang="en-US" altLang="zh-CN" sz="6600" b="1" i="1" u="none" strike="noStrike" kern="0" cap="none" spc="0" normalizeH="0" noProof="0" dirty="0">
                <a:ln w="9525">
                  <a:solidFill>
                    <a:prstClr val="white"/>
                  </a:solidFill>
                  <a:prstDash val="solid"/>
                </a:ln>
                <a:solidFill>
                  <a:schemeClr val="accent2">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3A.</a:t>
            </a:r>
            <a:endParaRPr kumimoji="0" lang="en-US" altLang="zh-CN" sz="6600" b="1" i="1" u="none" strike="noStrike" kern="0" cap="none" spc="0" normalizeH="0" baseline="0" noProof="0" dirty="0">
              <a:ln w="9525">
                <a:solidFill>
                  <a:prstClr val="white"/>
                </a:solidFill>
                <a:prstDash val="solid"/>
              </a:ln>
              <a:solidFill>
                <a:schemeClr val="accent2">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2273927198"/>
      </p:ext>
    </p:extLst>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7" name="Picture 6">
            <a:extLst>
              <a:ext uri="{FF2B5EF4-FFF2-40B4-BE49-F238E27FC236}">
                <a16:creationId xmlns:a16="http://schemas.microsoft.com/office/drawing/2014/main" id="{590C6CA7-E0E7-481C-A44B-AF5F1F38CDA0}"/>
              </a:ext>
            </a:extLst>
          </p:cNvPr>
          <p:cNvPicPr>
            <a:picLocks noChangeAspect="1"/>
          </p:cNvPicPr>
          <p:nvPr/>
        </p:nvPicPr>
        <p:blipFill>
          <a:blip r:embed="rId4"/>
          <a:stretch>
            <a:fillRect/>
          </a:stretch>
        </p:blipFill>
        <p:spPr>
          <a:xfrm>
            <a:off x="1761193" y="1491691"/>
            <a:ext cx="8805411" cy="1102636"/>
          </a:xfrm>
          <a:prstGeom prst="rect">
            <a:avLst/>
          </a:prstGeom>
        </p:spPr>
      </p:pic>
      <p:pic>
        <p:nvPicPr>
          <p:cNvPr id="8" name="Picture 7">
            <a:extLst>
              <a:ext uri="{FF2B5EF4-FFF2-40B4-BE49-F238E27FC236}">
                <a16:creationId xmlns:a16="http://schemas.microsoft.com/office/drawing/2014/main" id="{4BC32ECD-46BE-0E17-98AD-BDE5484CB8B9}"/>
              </a:ext>
            </a:extLst>
          </p:cNvPr>
          <p:cNvPicPr>
            <a:picLocks noChangeAspect="1"/>
          </p:cNvPicPr>
          <p:nvPr/>
        </p:nvPicPr>
        <p:blipFill>
          <a:blip r:embed="rId5"/>
          <a:stretch>
            <a:fillRect/>
          </a:stretch>
        </p:blipFill>
        <p:spPr>
          <a:xfrm>
            <a:off x="2091688" y="3576391"/>
            <a:ext cx="8827773" cy="1286367"/>
          </a:xfrm>
          <a:prstGeom prst="rect">
            <a:avLst/>
          </a:prstGeom>
        </p:spPr>
      </p:pic>
      <p:pic>
        <p:nvPicPr>
          <p:cNvPr id="9" name="Picture 8">
            <a:extLst>
              <a:ext uri="{FF2B5EF4-FFF2-40B4-BE49-F238E27FC236}">
                <a16:creationId xmlns:a16="http://schemas.microsoft.com/office/drawing/2014/main" id="{F1AFB58D-EBA0-6A5E-E2FA-63844615F3C0}"/>
              </a:ext>
            </a:extLst>
          </p:cNvPr>
          <p:cNvPicPr>
            <a:picLocks noChangeAspect="1"/>
          </p:cNvPicPr>
          <p:nvPr/>
        </p:nvPicPr>
        <p:blipFill>
          <a:blip r:embed="rId6"/>
          <a:stretch>
            <a:fillRect/>
          </a:stretch>
        </p:blipFill>
        <p:spPr>
          <a:xfrm>
            <a:off x="2124596" y="2076779"/>
            <a:ext cx="2478014" cy="1771321"/>
          </a:xfrm>
          <a:prstGeom prst="rect">
            <a:avLst/>
          </a:prstGeom>
        </p:spPr>
      </p:pic>
      <p:pic>
        <p:nvPicPr>
          <p:cNvPr id="10" name="图片 32">
            <a:extLst>
              <a:ext uri="{FF2B5EF4-FFF2-40B4-BE49-F238E27FC236}">
                <a16:creationId xmlns:a16="http://schemas.microsoft.com/office/drawing/2014/main" id="{8276C5DE-13BB-3E03-6195-73FEC26D70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8407" y="2581952"/>
            <a:ext cx="3539626" cy="4674300"/>
          </a:xfrm>
          <a:prstGeom prst="rect">
            <a:avLst/>
          </a:prstGeom>
        </p:spPr>
      </p:pic>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274320" y="374869"/>
            <a:ext cx="1191768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NGÀY NHƯ THẾ NÀO LÀ ĐẸP?</a:t>
            </a:r>
            <a:endParaRPr kumimoji="0" lang="vi-VN" sz="22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(V.Ô-xê-ê-va, Thúy Toàn dịch)</a:t>
            </a:r>
          </a:p>
        </p:txBody>
      </p:sp>
      <p:sp>
        <p:nvSpPr>
          <p:cNvPr id="4" name="Rectangle: Rounded Corners 3">
            <a:extLst>
              <a:ext uri="{FF2B5EF4-FFF2-40B4-BE49-F238E27FC236}">
                <a16:creationId xmlns:a16="http://schemas.microsoft.com/office/drawing/2014/main" id="{C84904CC-C633-481E-A5E8-8ACAF810C634}"/>
              </a:ext>
            </a:extLst>
          </p:cNvPr>
          <p:cNvSpPr/>
          <p:nvPr/>
        </p:nvSpPr>
        <p:spPr>
          <a:xfrm>
            <a:off x="0" y="0"/>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chia </a:t>
            </a:r>
            <a:r>
              <a:rPr kumimoji="0" 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đoạn</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5" name="Group 4">
            <a:extLst>
              <a:ext uri="{FF2B5EF4-FFF2-40B4-BE49-F238E27FC236}">
                <a16:creationId xmlns:a16="http://schemas.microsoft.com/office/drawing/2014/main" id="{A041E097-8B80-4E2F-BBE6-03E8B8730173}"/>
              </a:ext>
            </a:extLst>
          </p:cNvPr>
          <p:cNvGrpSpPr/>
          <p:nvPr/>
        </p:nvGrpSpPr>
        <p:grpSpPr>
          <a:xfrm>
            <a:off x="-121921" y="558653"/>
            <a:ext cx="791307" cy="584333"/>
            <a:chOff x="47097" y="972081"/>
            <a:chExt cx="851094" cy="584333"/>
          </a:xfrm>
        </p:grpSpPr>
        <p:pic>
          <p:nvPicPr>
            <p:cNvPr id="7" name="Picture 6">
              <a:extLst>
                <a:ext uri="{FF2B5EF4-FFF2-40B4-BE49-F238E27FC236}">
                  <a16:creationId xmlns:a16="http://schemas.microsoft.com/office/drawing/2014/main" id="{6D47252D-C41F-4D0F-B9FF-ADCCFF8C8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8" name="TextBox 7">
              <a:extLst>
                <a:ext uri="{FF2B5EF4-FFF2-40B4-BE49-F238E27FC236}">
                  <a16:creationId xmlns:a16="http://schemas.microsoft.com/office/drawing/2014/main" id="{12F4A058-9F40-48D9-8582-9D6BBC296B02}"/>
                </a:ext>
              </a:extLst>
            </p:cNvPr>
            <p:cNvSpPr txBox="1"/>
            <p:nvPr/>
          </p:nvSpPr>
          <p:spPr>
            <a:xfrm>
              <a:off x="297633" y="1015865"/>
              <a:ext cx="42792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Baloo 2 Medium" pitchFamily="2" charset="0"/>
                </a:rPr>
                <a:t>1</a:t>
              </a:r>
            </a:p>
          </p:txBody>
        </p:sp>
      </p:grpSp>
      <p:grpSp>
        <p:nvGrpSpPr>
          <p:cNvPr id="9" name="Group 8">
            <a:extLst>
              <a:ext uri="{FF2B5EF4-FFF2-40B4-BE49-F238E27FC236}">
                <a16:creationId xmlns:a16="http://schemas.microsoft.com/office/drawing/2014/main" id="{A406426D-1A9B-4E8C-94AA-6DCF7EB277EE}"/>
              </a:ext>
            </a:extLst>
          </p:cNvPr>
          <p:cNvGrpSpPr/>
          <p:nvPr/>
        </p:nvGrpSpPr>
        <p:grpSpPr>
          <a:xfrm>
            <a:off x="-123409" y="3006579"/>
            <a:ext cx="791307" cy="584333"/>
            <a:chOff x="47097" y="972081"/>
            <a:chExt cx="851094" cy="584333"/>
          </a:xfrm>
        </p:grpSpPr>
        <p:pic>
          <p:nvPicPr>
            <p:cNvPr id="10" name="Picture 9">
              <a:extLst>
                <a:ext uri="{FF2B5EF4-FFF2-40B4-BE49-F238E27FC236}">
                  <a16:creationId xmlns:a16="http://schemas.microsoft.com/office/drawing/2014/main" id="{DF14D330-D593-4120-945F-EDC65451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1" name="TextBox 10">
              <a:extLst>
                <a:ext uri="{FF2B5EF4-FFF2-40B4-BE49-F238E27FC236}">
                  <a16:creationId xmlns:a16="http://schemas.microsoft.com/office/drawing/2014/main" id="{D2149A1B-CCD8-4525-A8C1-C67748F6892C}"/>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Baloo 2 Medium" pitchFamily="2" charset="0"/>
                </a:rPr>
                <a:t>2</a:t>
              </a:r>
            </a:p>
          </p:txBody>
        </p:sp>
      </p:grpSp>
      <p:grpSp>
        <p:nvGrpSpPr>
          <p:cNvPr id="12" name="Group 11">
            <a:extLst>
              <a:ext uri="{FF2B5EF4-FFF2-40B4-BE49-F238E27FC236}">
                <a16:creationId xmlns:a16="http://schemas.microsoft.com/office/drawing/2014/main" id="{48071F94-C389-4610-BF34-FB7CD590E1D7}"/>
              </a:ext>
            </a:extLst>
          </p:cNvPr>
          <p:cNvGrpSpPr/>
          <p:nvPr/>
        </p:nvGrpSpPr>
        <p:grpSpPr>
          <a:xfrm>
            <a:off x="-123409" y="4699651"/>
            <a:ext cx="791307" cy="584333"/>
            <a:chOff x="47097" y="972081"/>
            <a:chExt cx="851094" cy="584333"/>
          </a:xfrm>
        </p:grpSpPr>
        <p:pic>
          <p:nvPicPr>
            <p:cNvPr id="13" name="Picture 12">
              <a:extLst>
                <a:ext uri="{FF2B5EF4-FFF2-40B4-BE49-F238E27FC236}">
                  <a16:creationId xmlns:a16="http://schemas.microsoft.com/office/drawing/2014/main" id="{3F6D22B2-64F6-466C-845F-6D9CF92C0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4" name="TextBox 13">
              <a:extLst>
                <a:ext uri="{FF2B5EF4-FFF2-40B4-BE49-F238E27FC236}">
                  <a16:creationId xmlns:a16="http://schemas.microsoft.com/office/drawing/2014/main" id="{6DB5C92A-C4AD-4B30-9889-2A056E9DED19}"/>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Baloo 2 Medium" pitchFamily="2" charset="0"/>
                </a:rPr>
                <a:t>3</a:t>
              </a:r>
            </a:p>
          </p:txBody>
        </p:sp>
      </p:grpSp>
    </p:spTree>
    <p:extLst>
      <p:ext uri="{BB962C8B-B14F-4D97-AF65-F5344CB8AC3E}">
        <p14:creationId xmlns:p14="http://schemas.microsoft.com/office/powerpoint/2010/main" val="1853398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FC02A6-112F-428F-82E4-56AE00260C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2240" y="1371600"/>
            <a:ext cx="8597626" cy="4309883"/>
          </a:xfrm>
          <a:prstGeom prst="rect">
            <a:avLst/>
          </a:prstGeom>
        </p:spPr>
      </p:pic>
      <p:sp>
        <p:nvSpPr>
          <p:cNvPr id="11" name="TextBox 10">
            <a:extLst>
              <a:ext uri="{FF2B5EF4-FFF2-40B4-BE49-F238E27FC236}">
                <a16:creationId xmlns:a16="http://schemas.microsoft.com/office/drawing/2014/main" id="{E6DEF552-036A-4445-82C2-5F525B3DFC42}"/>
              </a:ext>
            </a:extLst>
          </p:cNvPr>
          <p:cNvSpPr txBox="1"/>
          <p:nvPr/>
        </p:nvSpPr>
        <p:spPr>
          <a:xfrm>
            <a:off x="172720" y="3002286"/>
            <a:ext cx="2649520" cy="1328023"/>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Cambria" panose="02040503050406030204" pitchFamily="18" charset="0"/>
                <a:ea typeface="Cambria" panose="02040503050406030204" pitchFamily="18" charset="0"/>
                <a:cs typeface="Arial-Rounded" panose="020B0500000000000000" pitchFamily="34" charset="0"/>
              </a:rPr>
              <a:t>Luyện</a:t>
            </a:r>
            <a:r>
              <a:rPr lang="en-US" sz="3600" b="1" dirty="0">
                <a:solidFill>
                  <a:schemeClr val="accent6">
                    <a:lumMod val="50000"/>
                  </a:schemeClr>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chemeClr val="accent6">
                    <a:lumMod val="50000"/>
                  </a:schemeClr>
                </a:solidFill>
                <a:latin typeface="Cambria" panose="02040503050406030204" pitchFamily="18" charset="0"/>
                <a:ea typeface="Cambria" panose="02040503050406030204" pitchFamily="18" charset="0"/>
                <a:cs typeface="Arial-Rounded" panose="020B0500000000000000" pitchFamily="34" charset="0"/>
              </a:rPr>
              <a:t>đọc</a:t>
            </a:r>
            <a:r>
              <a:rPr lang="en-US" sz="3600" b="1" dirty="0">
                <a:solidFill>
                  <a:schemeClr val="accent6">
                    <a:lumMod val="50000"/>
                  </a:schemeClr>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chemeClr val="accent6">
                    <a:lumMod val="50000"/>
                  </a:schemeClr>
                </a:solidFill>
                <a:latin typeface="Cambria" panose="02040503050406030204" pitchFamily="18" charset="0"/>
                <a:ea typeface="Cambria" panose="02040503050406030204" pitchFamily="18" charset="0"/>
                <a:cs typeface="Arial-Rounded" panose="020B0500000000000000" pitchFamily="34" charset="0"/>
              </a:rPr>
              <a:t>từ</a:t>
            </a:r>
            <a:r>
              <a:rPr lang="en-US" sz="3600" b="1" dirty="0">
                <a:solidFill>
                  <a:schemeClr val="accent6">
                    <a:lumMod val="50000"/>
                  </a:schemeClr>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chemeClr val="accent6">
                    <a:lumMod val="50000"/>
                  </a:schemeClr>
                </a:solidFill>
                <a:latin typeface="Cambria" panose="02040503050406030204" pitchFamily="18" charset="0"/>
                <a:ea typeface="Cambria" panose="02040503050406030204" pitchFamily="18" charset="0"/>
                <a:cs typeface="Arial-Rounded" panose="020B0500000000000000" pitchFamily="34" charset="0"/>
              </a:rPr>
              <a:t>khó</a:t>
            </a:r>
            <a:endParaRPr lang="en-US" sz="3600" b="1" dirty="0">
              <a:solidFill>
                <a:schemeClr val="accent6">
                  <a:lumMod val="50000"/>
                </a:schemeClr>
              </a:solidFill>
              <a:latin typeface="Cambria" panose="02040503050406030204" pitchFamily="18" charset="0"/>
              <a:ea typeface="Cambria" panose="02040503050406030204" pitchFamily="18" charset="0"/>
              <a:cs typeface="Arial-Rounded" panose="020B0500000000000000" pitchFamily="34" charset="0"/>
            </a:endParaRPr>
          </a:p>
        </p:txBody>
      </p:sp>
      <p:sp>
        <p:nvSpPr>
          <p:cNvPr id="12" name="TextBox 11">
            <a:extLst>
              <a:ext uri="{FF2B5EF4-FFF2-40B4-BE49-F238E27FC236}">
                <a16:creationId xmlns:a16="http://schemas.microsoft.com/office/drawing/2014/main" id="{4E78FDF3-0065-4DC9-A654-D92AF3FBA5EC}"/>
              </a:ext>
            </a:extLst>
          </p:cNvPr>
          <p:cNvSpPr txBox="1"/>
          <p:nvPr/>
        </p:nvSpPr>
        <p:spPr>
          <a:xfrm>
            <a:off x="7808836" y="2014285"/>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tanh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tách</a:t>
            </a:r>
            <a:endPar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
        <p:nvSpPr>
          <p:cNvPr id="13" name="TextBox 12">
            <a:extLst>
              <a:ext uri="{FF2B5EF4-FFF2-40B4-BE49-F238E27FC236}">
                <a16:creationId xmlns:a16="http://schemas.microsoft.com/office/drawing/2014/main" id="{51184CD6-0FA8-473F-B176-8F48E75DD526}"/>
              </a:ext>
            </a:extLst>
          </p:cNvPr>
          <p:cNvSpPr txBox="1"/>
          <p:nvPr/>
        </p:nvSpPr>
        <p:spPr>
          <a:xfrm>
            <a:off x="7808836" y="2955594"/>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cọ</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giũa</a:t>
            </a:r>
            <a:endPar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
        <p:nvSpPr>
          <p:cNvPr id="14" name="TextBox 13">
            <a:extLst>
              <a:ext uri="{FF2B5EF4-FFF2-40B4-BE49-F238E27FC236}">
                <a16:creationId xmlns:a16="http://schemas.microsoft.com/office/drawing/2014/main" id="{E33E45F3-87C2-4BCD-8710-B1F835D2A205}"/>
              </a:ext>
            </a:extLst>
          </p:cNvPr>
          <p:cNvSpPr txBox="1"/>
          <p:nvPr/>
        </p:nvSpPr>
        <p:spPr>
          <a:xfrm>
            <a:off x="7808836" y="3941956"/>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tỏa</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nắng</a:t>
            </a:r>
            <a:endPar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15" name="Picture 14">
            <a:extLst>
              <a:ext uri="{FF2B5EF4-FFF2-40B4-BE49-F238E27FC236}">
                <a16:creationId xmlns:a16="http://schemas.microsoft.com/office/drawing/2014/main" id="{F0E540FE-DA91-4197-95FE-11F8E946502C}"/>
              </a:ext>
            </a:extLst>
          </p:cNvPr>
          <p:cNvPicPr>
            <a:picLocks noChangeAspect="1"/>
          </p:cNvPicPr>
          <p:nvPr/>
        </p:nvPicPr>
        <p:blipFill>
          <a:blip r:embed="rId4"/>
          <a:stretch>
            <a:fillRect/>
          </a:stretch>
        </p:blipFill>
        <p:spPr>
          <a:xfrm>
            <a:off x="61748" y="1043844"/>
            <a:ext cx="957155" cy="762066"/>
          </a:xfrm>
          <a:prstGeom prst="rect">
            <a:avLst/>
          </a:prstGeom>
        </p:spPr>
      </p:pic>
      <p:sp>
        <p:nvSpPr>
          <p:cNvPr id="16" name="TextBox 15">
            <a:extLst>
              <a:ext uri="{FF2B5EF4-FFF2-40B4-BE49-F238E27FC236}">
                <a16:creationId xmlns:a16="http://schemas.microsoft.com/office/drawing/2014/main" id="{3E445EF4-7E94-4F35-B106-C8205FC439F6}"/>
              </a:ext>
            </a:extLst>
          </p:cNvPr>
          <p:cNvSpPr txBox="1"/>
          <p:nvPr/>
        </p:nvSpPr>
        <p:spPr>
          <a:xfrm>
            <a:off x="7808836" y="4866878"/>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ngẫm</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nghĩ</a:t>
            </a:r>
            <a:endPar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22568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364803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11079480"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Cambria" panose="02040503050406030204" pitchFamily="18" charset="0"/>
                <a:ea typeface="Cambria" panose="02040503050406030204" pitchFamily="18" charset="0"/>
                <a:cs typeface="Arial-Rounded" panose="020B0500000000000000" pitchFamily="34" charset="0"/>
              </a:rPr>
              <a:t>Bác kiến ơi,</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3600" b="1" dirty="0">
                <a:solidFill>
                  <a:prstClr val="black"/>
                </a:solidFill>
                <a:latin typeface="Cambria" panose="02040503050406030204" pitchFamily="18" charset="0"/>
                <a:ea typeface="Cambria" panose="02040503050406030204" pitchFamily="18" charset="0"/>
                <a:cs typeface="Arial-Rounded" panose="020B0500000000000000" pitchFamily="34" charset="0"/>
              </a:rPr>
              <a:t> bác hãy nói giúp xem</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3600" b="1" dirty="0">
                <a:solidFill>
                  <a:prstClr val="black"/>
                </a:solidFill>
                <a:latin typeface="Cambria" panose="02040503050406030204" pitchFamily="18" charset="0"/>
                <a:ea typeface="Cambria" panose="02040503050406030204" pitchFamily="18" charset="0"/>
                <a:cs typeface="Arial-Rounded" panose="020B0500000000000000" pitchFamily="34" charset="0"/>
              </a:rPr>
              <a:t> hôm nay</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3600" b="1" dirty="0">
                <a:solidFill>
                  <a:prstClr val="black"/>
                </a:solidFill>
                <a:latin typeface="Cambria" panose="02040503050406030204" pitchFamily="18" charset="0"/>
                <a:ea typeface="Cambria" panose="02040503050406030204" pitchFamily="18" charset="0"/>
                <a:cs typeface="Arial-Rounded" panose="020B0500000000000000" pitchFamily="34" charset="0"/>
              </a:rPr>
              <a:t> là một ngày tuyệt đẹp hay đáng ghét?</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endParaRPr lang="vi-VN" sz="36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42216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469451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Luyện</a:t>
            </a:r>
            <a:r>
              <a:rPr kumimoji="0" lang="en-US" sz="28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prstClr val="black">
                    <a:lumMod val="95000"/>
                    <a:lumOff val="5000"/>
                  </a:prstClr>
                </a:solidFill>
                <a:latin typeface="Cambria" panose="02040503050406030204" pitchFamily="18" charset="0"/>
                <a:ea typeface="Cambria" panose="02040503050406030204" pitchFamily="18" charset="0"/>
                <a:cs typeface="Arial-Rounded" panose="020B0500000000000000" pitchFamily="34" charset="0"/>
              </a:rPr>
              <a:t>đọc</a:t>
            </a:r>
            <a:r>
              <a:rPr lang="en-US" sz="2800" b="1" dirty="0">
                <a:solidFill>
                  <a:prstClr val="black">
                    <a:lumMod val="95000"/>
                    <a:lumOff val="5000"/>
                  </a:prstClr>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prstClr val="black">
                    <a:lumMod val="95000"/>
                    <a:lumOff val="5000"/>
                  </a:prstClr>
                </a:solidFill>
                <a:latin typeface="Cambria" panose="02040503050406030204" pitchFamily="18" charset="0"/>
                <a:ea typeface="Cambria" panose="02040503050406030204" pitchFamily="18" charset="0"/>
                <a:cs typeface="Arial-Rounded" panose="020B0500000000000000" pitchFamily="34" charset="0"/>
              </a:rPr>
              <a:t>diễn</a:t>
            </a:r>
            <a:r>
              <a:rPr lang="en-US" sz="2800" b="1" dirty="0">
                <a:solidFill>
                  <a:prstClr val="black">
                    <a:lumMod val="95000"/>
                    <a:lumOff val="5000"/>
                  </a:prstClr>
                </a:solidFill>
                <a:latin typeface="Cambria" panose="02040503050406030204" pitchFamily="18" charset="0"/>
                <a:ea typeface="Cambria" panose="02040503050406030204" pitchFamily="18" charset="0"/>
                <a:cs typeface="Arial-Rounded" panose="020B0500000000000000" pitchFamily="34" charset="0"/>
              </a:rPr>
              <a:t> </a:t>
            </a:r>
            <a:r>
              <a:rPr lang="en-US" sz="2800" b="1" dirty="0" err="1">
                <a:solidFill>
                  <a:prstClr val="black">
                    <a:lumMod val="95000"/>
                    <a:lumOff val="5000"/>
                  </a:prstClr>
                </a:solidFill>
                <a:latin typeface="Cambria" panose="02040503050406030204" pitchFamily="18" charset="0"/>
                <a:ea typeface="Cambria" panose="02040503050406030204" pitchFamily="18" charset="0"/>
                <a:cs typeface="Arial-Rounded" panose="020B0500000000000000" pitchFamily="34" charset="0"/>
              </a:rPr>
              <a:t>cảm</a:t>
            </a:r>
            <a:endParaRPr kumimoji="0" lang="en-US" sz="28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4486243" cy="820609"/>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Cambria" panose="02040503050406030204" pitchFamily="18" charset="0"/>
                <a:ea typeface="Cambria" panose="02040503050406030204" pitchFamily="18" charset="0"/>
                <a:cs typeface="Arial-Rounded" panose="020B0500000000000000" pitchFamily="34" charset="0"/>
              </a:rPr>
              <a:t>Một ngày tuyệt đẹp!</a:t>
            </a:r>
          </a:p>
        </p:txBody>
      </p:sp>
      <p:sp>
        <p:nvSpPr>
          <p:cNvPr id="5" name="TextBox 4">
            <a:extLst>
              <a:ext uri="{FF2B5EF4-FFF2-40B4-BE49-F238E27FC236}">
                <a16:creationId xmlns:a16="http://schemas.microsoft.com/office/drawing/2014/main" id="{213A185B-62F7-4077-9DDE-961C399D4F94}"/>
              </a:ext>
            </a:extLst>
          </p:cNvPr>
          <p:cNvSpPr txBox="1"/>
          <p:nvPr/>
        </p:nvSpPr>
        <p:spPr>
          <a:xfrm>
            <a:off x="699393" y="2807121"/>
            <a:ext cx="4563487" cy="820609"/>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Cambria" panose="02040503050406030204" pitchFamily="18" charset="0"/>
                <a:ea typeface="Cambria" panose="02040503050406030204" pitchFamily="18" charset="0"/>
                <a:cs typeface="Arial-Rounded" panose="020B0500000000000000" pitchFamily="34" charset="0"/>
              </a:rPr>
              <a:t>Thật khó chịu! </a:t>
            </a:r>
          </a:p>
        </p:txBody>
      </p:sp>
      <p:sp>
        <p:nvSpPr>
          <p:cNvPr id="6" name="TextBox 5">
            <a:extLst>
              <a:ext uri="{FF2B5EF4-FFF2-40B4-BE49-F238E27FC236}">
                <a16:creationId xmlns:a16="http://schemas.microsoft.com/office/drawing/2014/main" id="{12B3BA1C-B127-4409-A862-31191D58F2D9}"/>
              </a:ext>
            </a:extLst>
          </p:cNvPr>
          <p:cNvSpPr txBox="1"/>
          <p:nvPr/>
        </p:nvSpPr>
        <p:spPr>
          <a:xfrm>
            <a:off x="699391" y="3985681"/>
            <a:ext cx="4563487" cy="820609"/>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Cambria" panose="02040503050406030204" pitchFamily="18" charset="0"/>
                <a:ea typeface="Cambria" panose="02040503050406030204" pitchFamily="18" charset="0"/>
                <a:cs typeface="Arial-Rounded" panose="020B0500000000000000" pitchFamily="34" charset="0"/>
              </a:rPr>
              <a:t>Thế là thế nào? </a:t>
            </a:r>
          </a:p>
        </p:txBody>
      </p:sp>
      <p:sp>
        <p:nvSpPr>
          <p:cNvPr id="7" name="TextBox 6">
            <a:extLst>
              <a:ext uri="{FF2B5EF4-FFF2-40B4-BE49-F238E27FC236}">
                <a16:creationId xmlns:a16="http://schemas.microsoft.com/office/drawing/2014/main" id="{7B96AC76-9F9A-4F91-A3AC-6DA2267557B9}"/>
              </a:ext>
            </a:extLst>
          </p:cNvPr>
          <p:cNvSpPr txBox="1"/>
          <p:nvPr/>
        </p:nvSpPr>
        <p:spPr>
          <a:xfrm>
            <a:off x="5674359" y="1276051"/>
            <a:ext cx="6282915"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Cambria" panose="02040503050406030204" pitchFamily="18" charset="0"/>
                <a:ea typeface="Cambria" panose="02040503050406030204" pitchFamily="18" charset="0"/>
                <a:cs typeface="Arial-Rounded" panose="020B0500000000000000" pitchFamily="34" charset="0"/>
              </a:rPr>
              <a:t>Không! Mưa bụi và những vũng nước đục, đó mới là một ngày tuyệt đẹp! </a:t>
            </a:r>
          </a:p>
        </p:txBody>
      </p:sp>
      <p:sp>
        <p:nvSpPr>
          <p:cNvPr id="8" name="TextBox 7">
            <a:extLst>
              <a:ext uri="{FF2B5EF4-FFF2-40B4-BE49-F238E27FC236}">
                <a16:creationId xmlns:a16="http://schemas.microsoft.com/office/drawing/2014/main" id="{7D3C147C-7E30-4F79-8A91-C42B3D474FAA}"/>
              </a:ext>
            </a:extLst>
          </p:cNvPr>
          <p:cNvSpPr txBox="1"/>
          <p:nvPr/>
        </p:nvSpPr>
        <p:spPr>
          <a:xfrm>
            <a:off x="5709918" y="2705484"/>
            <a:ext cx="6211795" cy="1943161"/>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Cambria" panose="02040503050406030204" pitchFamily="18" charset="0"/>
                <a:ea typeface="Cambria" panose="02040503050406030204" pitchFamily="18" charset="0"/>
                <a:cs typeface="Arial-Rounded" panose="020B0500000000000000" pitchFamily="34" charset="0"/>
              </a:rPr>
              <a:t>Bác kiến ơi, bác hãy nói giúp xem hôm nay là một ngày tuyệt đẹp hay đáng ghét?</a:t>
            </a:r>
          </a:p>
        </p:txBody>
      </p:sp>
      <p:sp>
        <p:nvSpPr>
          <p:cNvPr id="9" name="TextBox 8">
            <a:extLst>
              <a:ext uri="{FF2B5EF4-FFF2-40B4-BE49-F238E27FC236}">
                <a16:creationId xmlns:a16="http://schemas.microsoft.com/office/drawing/2014/main" id="{3DC8D6AC-9762-481C-BC68-EAFFA0CC9530}"/>
              </a:ext>
            </a:extLst>
          </p:cNvPr>
          <p:cNvSpPr txBox="1"/>
          <p:nvPr/>
        </p:nvSpPr>
        <p:spPr>
          <a:xfrm>
            <a:off x="5674360" y="4795646"/>
            <a:ext cx="6282914"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Cambria" panose="02040503050406030204" pitchFamily="18" charset="0"/>
                <a:ea typeface="Cambria" panose="02040503050406030204" pitchFamily="18" charset="0"/>
                <a:cs typeface="Arial-Rounded" panose="020B0500000000000000" pitchFamily="34" charset="0"/>
              </a:rPr>
              <a:t>Tôi sẽ trả lời câu hỏi của bạn sau khi mặt trời lặn nhé!</a:t>
            </a:r>
          </a:p>
        </p:txBody>
      </p:sp>
    </p:spTree>
    <p:extLst>
      <p:ext uri="{BB962C8B-B14F-4D97-AF65-F5344CB8AC3E}">
        <p14:creationId xmlns:p14="http://schemas.microsoft.com/office/powerpoint/2010/main" val="118619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3B929A-C710-4D22-A3D1-2468C39E3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71" y="1693605"/>
            <a:ext cx="5164395" cy="5164395"/>
          </a:xfrm>
          <a:prstGeom prst="rect">
            <a:avLst/>
          </a:prstGeom>
        </p:spPr>
      </p:pic>
      <p:sp>
        <p:nvSpPr>
          <p:cNvPr id="16" name="Rectangle 15">
            <a:extLst>
              <a:ext uri="{FF2B5EF4-FFF2-40B4-BE49-F238E27FC236}">
                <a16:creationId xmlns:a16="http://schemas.microsoft.com/office/drawing/2014/main" id="{F3D3C3DE-46A8-4445-910C-FBD27445EE6F}"/>
              </a:ext>
            </a:extLst>
          </p:cNvPr>
          <p:cNvSpPr/>
          <p:nvPr/>
        </p:nvSpPr>
        <p:spPr>
          <a:xfrm>
            <a:off x="2729857" y="1013171"/>
            <a:ext cx="3366143" cy="584775"/>
          </a:xfrm>
          <a:prstGeom prst="rect">
            <a:avLst/>
          </a:prstGeom>
        </p:spPr>
        <p:txBody>
          <a:bodyPr wrap="square">
            <a:spAutoFit/>
          </a:bodyPr>
          <a:lstStyle/>
          <a:p>
            <a:pPr algn="ctr">
              <a:defRPr/>
            </a:pPr>
            <a:r>
              <a:rPr lang="en-US" altLang="zh-CN" sz="3200" b="1" dirty="0" err="1">
                <a:solidFill>
                  <a:srgbClr val="0070C0"/>
                </a:solidFill>
                <a:latin typeface="Cambria" panose="02040503050406030204" pitchFamily="18" charset="0"/>
                <a:ea typeface="Cambria" panose="02040503050406030204" pitchFamily="18" charset="0"/>
                <a:cs typeface="Arial-Rounded" panose="020B0500000000000000" pitchFamily="34" charset="0"/>
              </a:rPr>
              <a:t>Giải</a:t>
            </a:r>
            <a:r>
              <a:rPr lang="en-US" altLang="zh-CN" sz="3200" b="1" dirty="0">
                <a:solidFill>
                  <a:srgbClr val="0070C0"/>
                </a:solidFill>
                <a:latin typeface="Cambria" panose="02040503050406030204" pitchFamily="18" charset="0"/>
                <a:ea typeface="Cambria" panose="02040503050406030204" pitchFamily="18" charset="0"/>
                <a:cs typeface="Arial-Rounded" panose="020B0500000000000000"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Arial-Rounded" panose="020B0500000000000000" pitchFamily="34" charset="0"/>
              </a:rPr>
              <a:t>nghĩa</a:t>
            </a:r>
            <a:r>
              <a:rPr lang="en-US" altLang="zh-CN" sz="3200" b="1" dirty="0">
                <a:solidFill>
                  <a:srgbClr val="0070C0"/>
                </a:solidFill>
                <a:latin typeface="Cambria" panose="02040503050406030204" pitchFamily="18" charset="0"/>
                <a:ea typeface="Cambria" panose="02040503050406030204" pitchFamily="18" charset="0"/>
                <a:cs typeface="Arial-Rounded" panose="020B0500000000000000" pitchFamily="34" charset="0"/>
              </a:rPr>
              <a:t> </a:t>
            </a:r>
            <a:r>
              <a:rPr lang="en-US" altLang="zh-CN" sz="3200" b="1" dirty="0" err="1">
                <a:solidFill>
                  <a:srgbClr val="0070C0"/>
                </a:solidFill>
                <a:latin typeface="Cambria" panose="02040503050406030204" pitchFamily="18" charset="0"/>
                <a:ea typeface="Cambria" panose="02040503050406030204" pitchFamily="18" charset="0"/>
                <a:cs typeface="Arial-Rounded" panose="020B0500000000000000" pitchFamily="34" charset="0"/>
              </a:rPr>
              <a:t>từ</a:t>
            </a:r>
            <a:endParaRPr lang="zh-CN" altLang="en-US" sz="3200" b="1" dirty="0">
              <a:solidFill>
                <a:srgbClr val="0070C0"/>
              </a:solidFill>
              <a:latin typeface="Cambria" panose="02040503050406030204" pitchFamily="18"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EDC0C02F-DCF7-4E5E-81EF-E5DD79AE2AC4}"/>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2667978" y="1013171"/>
            <a:ext cx="534980" cy="597187"/>
          </a:xfrm>
          <a:prstGeom prst="rect">
            <a:avLst/>
          </a:prstGeom>
        </p:spPr>
      </p:pic>
      <p:pic>
        <p:nvPicPr>
          <p:cNvPr id="18" name="PA_库_图片 6">
            <a:extLst>
              <a:ext uri="{FF2B5EF4-FFF2-40B4-BE49-F238E27FC236}">
                <a16:creationId xmlns:a16="http://schemas.microsoft.com/office/drawing/2014/main" id="{989CC103-E871-46F3-B7CC-C30C88E5B14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4610480" y="39313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9" name="TextBox 18">
            <a:extLst>
              <a:ext uri="{FF2B5EF4-FFF2-40B4-BE49-F238E27FC236}">
                <a16:creationId xmlns:a16="http://schemas.microsoft.com/office/drawing/2014/main" id="{F6C97229-67E0-460B-88CD-3F88ED47CC54}"/>
              </a:ext>
            </a:extLst>
          </p:cNvPr>
          <p:cNvSpPr txBox="1"/>
          <p:nvPr/>
        </p:nvSpPr>
        <p:spPr>
          <a:xfrm>
            <a:off x="6276340" y="1855165"/>
            <a:ext cx="4067175" cy="2123658"/>
          </a:xfrm>
          <a:prstGeom prst="rect">
            <a:avLst/>
          </a:prstGeom>
          <a:noFill/>
        </p:spPr>
        <p:txBody>
          <a:bodyPr wrap="square" rtlCol="0">
            <a:spAutoFit/>
          </a:bodyPr>
          <a:lstStyle/>
          <a:p>
            <a:pPr algn="ctr"/>
            <a:r>
              <a:rPr lang="en-US" sz="33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Trong</a:t>
            </a:r>
            <a:r>
              <a:rPr lang="en-US" sz="33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3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bài</a:t>
            </a:r>
            <a:r>
              <a:rPr lang="en-US" sz="33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3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3300" b="1" dirty="0">
                <a:solidFill>
                  <a:srgbClr val="FF0000"/>
                </a:solidFill>
                <a:latin typeface="Cambria" panose="02040503050406030204" pitchFamily="18" charset="0"/>
                <a:ea typeface="Cambria" panose="02040503050406030204" pitchFamily="18" charset="0"/>
                <a:cs typeface="Arial-Rounded" panose="020B0500000000000000" pitchFamily="34" charset="0"/>
              </a:rPr>
              <a:t>NGÀY NHƯ THẾ NÀO LÀ ĐẸP?</a:t>
            </a:r>
            <a:r>
              <a:rPr lang="en-US" sz="33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en-US" sz="33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3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có</a:t>
            </a:r>
            <a:r>
              <a:rPr lang="en-US" sz="33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pt-BR" sz="3300" b="1" dirty="0">
                <a:solidFill>
                  <a:prstClr val="black"/>
                </a:solidFill>
                <a:latin typeface="Cambria" panose="02040503050406030204" pitchFamily="18" charset="0"/>
                <a:ea typeface="Cambria" panose="02040503050406030204" pitchFamily="18" charset="0"/>
                <a:cs typeface="Arial-Rounded" panose="020B0500000000000000" pitchFamily="34" charset="0"/>
              </a:rPr>
              <a:t>từ nào em chưa hiểu nghĩa?</a:t>
            </a:r>
          </a:p>
        </p:txBody>
      </p:sp>
    </p:spTree>
    <p:extLst>
      <p:ext uri="{BB962C8B-B14F-4D97-AF65-F5344CB8AC3E}">
        <p14:creationId xmlns:p14="http://schemas.microsoft.com/office/powerpoint/2010/main" val="248992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át hiện gò đất cổ đại 2.500 năm tuổi tại Anh - QuanTriMang.com">
            <a:extLst>
              <a:ext uri="{FF2B5EF4-FFF2-40B4-BE49-F238E27FC236}">
                <a16:creationId xmlns:a16="http://schemas.microsoft.com/office/drawing/2014/main" id="{5F32BBA7-804C-438E-80AB-2D7CD31F0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70300F-05CE-4C10-B120-7A740516273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Gò</a:t>
            </a:r>
            <a:r>
              <a:rPr lang="en-US" sz="3600" b="1"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khoảng</a:t>
            </a:r>
            <a:r>
              <a:rPr lang="en-US" sz="3600" b="1"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đất</a:t>
            </a:r>
            <a:r>
              <a:rPr lang="en-US" sz="3600" b="1"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nổi</a:t>
            </a:r>
            <a:r>
              <a:rPr lang="en-US" sz="3600" b="1"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cao</a:t>
            </a:r>
            <a:r>
              <a:rPr lang="en-US" sz="3600" b="1"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lên</a:t>
            </a:r>
            <a:r>
              <a:rPr lang="en-US" sz="3600" b="1"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giữa</a:t>
            </a:r>
            <a:r>
              <a:rPr lang="en-US" sz="3600" b="1"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nơi</a:t>
            </a:r>
            <a:r>
              <a:rPr lang="en-US" sz="3600" b="1"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bằng</a:t>
            </a:r>
            <a:r>
              <a:rPr lang="en-US" sz="3600" b="1" i="0" dirty="0">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chemeClr val="tx1">
                    <a:lumMod val="85000"/>
                    <a:lumOff val="15000"/>
                  </a:schemeClr>
                </a:solidFill>
                <a:effectLst/>
                <a:latin typeface="Cambria" panose="02040503050406030204" pitchFamily="18" charset="0"/>
                <a:ea typeface="Cambria" panose="02040503050406030204" pitchFamily="18" charset="0"/>
                <a:cs typeface="Arial-Rounded" panose="020B0500000000000000" pitchFamily="34" charset="0"/>
              </a:rPr>
              <a:t>phằng</a:t>
            </a:r>
            <a:endParaRPr lang="en-US" sz="3600" b="1" dirty="0">
              <a:solidFill>
                <a:schemeClr val="tx1">
                  <a:lumMod val="85000"/>
                  <a:lumOff val="15000"/>
                </a:schemeClr>
              </a:solidFill>
              <a:latin typeface="Cambria" panose="02040503050406030204" pitchFamily="18" charset="0"/>
              <a:ea typeface="Cambria" panose="02040503050406030204" pitchFamily="18" charset="0"/>
              <a:cs typeface="Arial-Rounded" panose="020B0500000000000000" pitchFamily="34" charset="0"/>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73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ơ thấy nắng có ý nghĩa gì?">
            <a:extLst>
              <a:ext uri="{FF2B5EF4-FFF2-40B4-BE49-F238E27FC236}">
                <a16:creationId xmlns:a16="http://schemas.microsoft.com/office/drawing/2014/main" id="{C9DD21FF-D1B3-4BDF-927E-428F760CC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37DF7-6FE9-4F5A-96E7-99E48DC463D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3600" b="1" i="0" u="none" strike="noStrike" cap="none" spc="0" normalizeH="0" baseline="0" noProof="0" dirty="0" err="1">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huy</a:t>
            </a:r>
            <a:r>
              <a:rPr kumimoji="0" lang="en-US" sz="3600" b="1" i="0" u="none" strike="noStrike"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hoàng</a:t>
            </a:r>
            <a:r>
              <a:rPr kumimoji="0" lang="en-US" sz="3600" b="1" i="0" u="none" strike="noStrike"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rực</a:t>
            </a:r>
            <a:r>
              <a:rPr kumimoji="0" lang="en-US" sz="3600" b="1" i="0" u="none" strike="noStrike"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rỡ</a:t>
            </a:r>
            <a:r>
              <a:rPr kumimoji="0" lang="en-US" sz="3600" b="1" i="0" u="none" strike="noStrike"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và</a:t>
            </a:r>
            <a:r>
              <a:rPr kumimoji="0" lang="en-US" sz="3600" b="1" i="0" u="none" strike="noStrike"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rất</a:t>
            </a:r>
            <a:r>
              <a:rPr kumimoji="0" lang="en-US" sz="3600" b="1" i="0" u="none" strike="noStrike"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đẹp</a:t>
            </a:r>
            <a:r>
              <a:rPr kumimoji="0" lang="en-US" sz="3600" b="1" i="0" u="none" strike="noStrike" cap="none" spc="0" normalizeH="0" baseline="0" noProof="0" dirty="0">
                <a:ln>
                  <a:noFill/>
                </a:ln>
                <a:solidFill>
                  <a:schemeClr val="tx1">
                    <a:lumMod val="85000"/>
                    <a:lumOff val="15000"/>
                  </a:schemeClr>
                </a:solidFill>
                <a:effectLst/>
                <a:uLnTx/>
                <a:uFillTx/>
                <a:latin typeface="Cambria" panose="02040503050406030204" pitchFamily="18" charset="0"/>
                <a:ea typeface="Cambria" panose="02040503050406030204" pitchFamily="18" charset="0"/>
                <a:cs typeface="Arial-Rounded" panose="020B0500000000000000" pitchFamily="34" charset="0"/>
              </a:rPr>
              <a:t>. </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15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513</Words>
  <Application>Microsoft Office PowerPoint</Application>
  <PresentationFormat>Widescreen</PresentationFormat>
  <Paragraphs>46</Paragraphs>
  <Slides>9</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Cambria</vt:lpstr>
      <vt:lpstr>Open Sans</vt:lpstr>
      <vt:lpstr>Times New Roman</vt:lpstr>
      <vt:lpstr>字魂37号-波纹乖乖体</vt:lpstr>
      <vt:lpstr>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75</cp:revision>
  <dcterms:created xsi:type="dcterms:W3CDTF">2022-08-29T00:47:47Z</dcterms:created>
  <dcterms:modified xsi:type="dcterms:W3CDTF">2026-03-09T15:16:21Z</dcterms:modified>
</cp:coreProperties>
</file>