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316" r:id="rId4"/>
    <p:sldId id="317" r:id="rId5"/>
    <p:sldId id="319" r:id="rId6"/>
    <p:sldId id="321" r:id="rId7"/>
    <p:sldId id="306" r:id="rId8"/>
    <p:sldId id="324" r:id="rId9"/>
    <p:sldId id="262" r:id="rId10"/>
    <p:sldId id="263" r:id="rId11"/>
    <p:sldId id="267" r:id="rId12"/>
    <p:sldId id="295" r:id="rId13"/>
    <p:sldId id="307" r:id="rId14"/>
    <p:sldId id="309" r:id="rId15"/>
    <p:sldId id="310" r:id="rId16"/>
    <p:sldId id="32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A3D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57" d="100"/>
          <a:sy n="57" d="100"/>
        </p:scale>
        <p:origin x="1800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096662" y="1576463"/>
            <a:ext cx="6006773" cy="2585323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1440" tIns="45720" rIns="91440" bIns="45720"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5400" b="1" cap="none" spc="0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Chµo mõng </a:t>
            </a:r>
          </a:p>
          <a:p>
            <a:pPr algn="ctr"/>
            <a:r>
              <a:rPr lang="en-US" sz="5400" b="1" cap="none" spc="0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c¸c thÇy c« gi¸o</a:t>
            </a:r>
          </a:p>
          <a:p>
            <a:pPr algn="ctr"/>
            <a:r>
              <a:rPr lang="en-US" sz="5400" b="1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vÒ dù giê</a:t>
            </a:r>
            <a:endParaRPr lang="en-US" sz="5400" b="1" cap="none" spc="0" smtClean="0">
              <a:ln w="9525">
                <a:solidFill>
                  <a:srgbClr val="00B050"/>
                </a:solidFill>
                <a:prstDash val="solid"/>
              </a:ln>
              <a:solidFill>
                <a:srgbClr val="FFFF00"/>
              </a:solidFill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31853" y="4586563"/>
            <a:ext cx="4136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TiÕt tËp ®äc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90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arenR"/>
            </a:pPr>
            <a:r>
              <a:rPr lang="en-US" sz="3600" smtClean="0">
                <a:latin typeface=".VnAvant" panose="020B7200000000000000" pitchFamily="34" charset="0"/>
              </a:rPr>
              <a:t>ChuyÖn g× x¶y ra khi gÊu con vui mõng reo lªn” A”?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b) </a:t>
            </a:r>
            <a:r>
              <a:rPr lang="en-US" sz="3600" smtClean="0">
                <a:latin typeface=".VnAvant" panose="020B7200000000000000" pitchFamily="34" charset="0"/>
              </a:rPr>
              <a:t>GÊu mÑ nãi g× víi gÊu con?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</a:t>
            </a:r>
            <a:r>
              <a:rPr lang="en-US" sz="3600" smtClean="0">
                <a:latin typeface=".VnAvant" panose="020B7200000000000000" pitchFamily="34" charset="0"/>
              </a:rPr>
              <a:t>) </a:t>
            </a:r>
            <a:r>
              <a:rPr lang="en-US" sz="3600" smtClean="0">
                <a:latin typeface=".VnAvant" panose="020B7200000000000000" pitchFamily="34" charset="0"/>
              </a:rPr>
              <a:t>Sau khi lµm theo lêi mÑ, gÊu con c¶m thÊy thÕ nµo?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8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471" y="1014978"/>
            <a:ext cx="8759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ViÕt vµo vë c©u tr¶ lêi cho c©u hái c ë môc 3</a:t>
            </a:r>
          </a:p>
          <a:p>
            <a:endParaRPr lang="en-US" sz="3600">
              <a:latin typeface=".VnAvant" panose="020B7200000000000000" pitchFamily="34" charset="0"/>
            </a:endParaRPr>
          </a:p>
          <a:p>
            <a:r>
              <a:rPr lang="en-US" sz="3600" smtClean="0">
                <a:solidFill>
                  <a:srgbClr val="FFC000"/>
                </a:solidFill>
                <a:latin typeface=".VnAvant" panose="020B7200000000000000" pitchFamily="34" charset="0"/>
              </a:rPr>
              <a:t>Sau khi lµm theo lê mÑ, gÊu con c¶m thÊy(….)</a:t>
            </a:r>
            <a:endParaRPr lang="en-US" sz="3600">
              <a:solidFill>
                <a:srgbClr val="FFC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9830" y="853022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Chän tõ ng÷ ®Ó hoµn thiÖn c©u vµ viÕt c©u vµo vë</a:t>
            </a:r>
            <a:endParaRPr lang="en-US" sz="3600"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93206" y="2386498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     </a:t>
            </a:r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vui mõng   yªu mÕn   nh×n thÊy</a:t>
            </a:r>
          </a:p>
          <a:p>
            <a:pPr algn="ctr"/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t</a:t>
            </a:r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ñi th©n   reo lªn</a:t>
            </a:r>
            <a:endParaRPr lang="en-US" sz="3600">
              <a:solidFill>
                <a:srgbClr val="F60A3D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2169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a) 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Hµ lu«n gióp®ì b¹n nªn ®u­îc c¶ l­íp (…).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1203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b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) 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Gêu con(…) v× c¸c b¹n kh«ng ch¬I cïng. 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56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25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56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955"/>
            <a:ext cx="9144000" cy="653469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321378" y="876039"/>
            <a:ext cx="8164018" cy="487056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</a:p>
          <a:p>
            <a:pPr algn="ctr"/>
            <a:endParaRPr lang="en-US" sz="6000" b="1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TiÕng väng cña nói </a:t>
            </a:r>
          </a:p>
          <a:p>
            <a:pPr algn="ctr"/>
            <a:endParaRPr lang="en-US" sz="6000" b="1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3" b="26253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56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GÊu con vui mõng reo lªn: “A!. Ngay lËp tøc, cã tiÕng “A! väng l¹i. GÊu con ng¹c nhiªn kªu to: “B¹n lµ ai?.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?. GÊu con hÐt lªn: “Sao kh«ng nãi cho t«i biÕt?”. Nói còng ®¸p l¹i n­hu vËy. GÊu con bùc tøc: “T«I ghÐt b¹n”. Kh¾p n¬i cã tiÕng väng: “ T«i ghÐt b¹n”. GÊu con tñi th©n, ßa khãc.</a:t>
            </a:r>
          </a:p>
          <a:p>
            <a:pPr>
              <a:lnSpc>
                <a:spcPct val="150000"/>
              </a:lnSpc>
            </a:pPr>
            <a:endParaRPr lang="en-US" sz="2000" smtClean="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GÊu mÑ cu­êi b¶o: “Con h·y quay l¹i vµ nãi víi nói: “T«i yªu b¹n”. GÊu con lµm theo lêi mÑ. Qu¶ nhiªn, cã tiÕng väng l¹i: “ T«i yªu b¹n”.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10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GÊu con vui mõng reo lªn: “A!. Ngay lËp tøc, cã tiÕng “A! väng l¹i. GÊu con ng¹c nhiªn kªu to: “B¹n lµ ai?.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?. GÊu con hÐt lªn: “Sao kh«ng nãi cho t«i biÕt?”. Nói còng ®¸p l¹i n­hu vËy. GÊu con bùc tøc: “T«i ghÐt b¹n”. Kh¾p n¬i cã tiÕng väng: “ T«i ghÐt b¹n”. GÊu con tñi th©n, ßa khãc.</a:t>
            </a:r>
          </a:p>
          <a:p>
            <a:pPr>
              <a:lnSpc>
                <a:spcPct val="150000"/>
              </a:lnSpc>
            </a:pPr>
            <a:endParaRPr lang="en-US" sz="2000" smtClean="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GÊu mÑ cu­êi b¶o: “Con h·y quay l¹i vµ nãi víi nói: “T«i yªu b¹n”. GÊu con lµm theo lêi mÑ. Qu¶ nhiªn, cã tiÕng väng l¹i: “ T«i yªu b¹n”.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933" y="964571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86912" y="84262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63938" y="1304285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64859" y="1834944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4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1503" y="2301175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07162" y="2204276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6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4556" y="2670507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7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15724" y="278248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8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90847" y="3151812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1932" y="4091264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10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36807" y="4091264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20745" y="4582547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86912" y="4568042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13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54842" y="4943451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14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98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GÊu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con vui mõng reo lªn: “A!. Ngay lËp tøc, cã tiÕng “A! väng l¹i.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GÊu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con ng¹c nhiªn kªu to: “B¹n lµ ai?.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L¹i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?.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GÊu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con hÐt lªn: “Sao kh«ng nãi cho t«i biÕt?”.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Nói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còng ®¸p l¹i n­hu vËy.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GÊu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con bùc tøc: “T«I ghÐt b¹n”.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Kh¾p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n¬i cã tiÕng väng: “ T«i ghÐt b¹n”.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GÊu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con tñi th©n, ßa khãc.</a:t>
            </a:r>
          </a:p>
          <a:p>
            <a:pPr>
              <a:lnSpc>
                <a:spcPct val="150000"/>
              </a:lnSpc>
            </a:pPr>
            <a:endParaRPr lang="en-US" sz="2000" smtClean="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GÊu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mÑ cu­êi b¶o: “Con h·y quay l¹i vµ nãi víi nói: “T«i yªu b¹n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”.  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GÊu con lµm theo lêi mÑ.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Qu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¶ nhiªn, cã tiÕng väng l¹i: “ T«i yªu b¹n”.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GÊu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451539" y="96457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7944590" y="96457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013746" y="96457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248141" y="144506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07216" y="147038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509493" y="147038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7987990" y="144506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29246" y="1899369"/>
            <a:ext cx="64392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671678" y="189936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819277" y="1931831"/>
            <a:ext cx="26026" cy="3894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91724" y="232126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250451" y="239361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359592" y="239361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564859" y="240463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324517" y="239361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8398436" y="239361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448185" y="2893453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557653" y="288049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904262" y="286879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787575" y="281551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7886635" y="282653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566467" y="328888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4526221" y="325154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629252" y="325154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6895448" y="323740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8098924" y="328888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8218674" y="328888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1587673" y="419040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4986969" y="419040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5076394" y="419040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462118" y="419040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3076859" y="4718440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4825986" y="4612303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918985" y="466059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8218673" y="466059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8323116" y="468002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3933529" y="510192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5743757" y="514033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5846087" y="514033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813533" y="556223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915863" y="556223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7912393" y="145258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73637" y="2490817"/>
            <a:ext cx="33906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Giải lao</a:t>
            </a:r>
            <a:endParaRPr lang="en-US" sz="8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27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GÊu con vui mõng reo lªn: “A!. Ngay lËp tøc, cã tiÕng “A! väng l¹i. GÊu con ng¹c nhiªn kªu to: “B¹n lµ ai?.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?. GÊu con hÐt lªn: “Sao kh«ng nãi cho t«i biÕt?”. Nói còng ®¸p l¹i n­hu vËy. GÊu con bùc tøc: “T«I ghÐt b¹n”. Kh¾p n¬i cã tiÕng väng: “ T«i ghÐt b¹n”. GÊu con tñi th©n, ßa khãc.</a:t>
            </a:r>
          </a:p>
          <a:p>
            <a:pPr>
              <a:lnSpc>
                <a:spcPct val="150000"/>
              </a:lnSpc>
            </a:pPr>
            <a:endParaRPr lang="en-US" sz="2000" smtClean="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GÊu mÑ cu­êi b¶o: “Con h·y quay l¹i vµ nãi víi nói: “T«i yªu b¹n”. GÊu con lµm theo lêi mÑ. Qu¶ nhiªn, cã tiÕng väng l¹i: “ T«i yªu b¹n”.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90153" y="1146220"/>
            <a:ext cx="231820" cy="3039414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99722" y="900579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64119" y="4367283"/>
            <a:ext cx="115910" cy="117063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6306" y="466121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07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00951" y="2529840"/>
            <a:ext cx="67318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latin typeface=".VnAvant" panose="020B7200000000000000" pitchFamily="34" charset="0"/>
              </a:rPr>
              <a:t>Tr¶ lêi c©u hái</a:t>
            </a:r>
            <a:endParaRPr lang="en-US" sz="440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879</Words>
  <Application>Microsoft Office PowerPoint</Application>
  <PresentationFormat>On-screen Show (4:3)</PresentationFormat>
  <Paragraphs>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35</cp:revision>
  <dcterms:created xsi:type="dcterms:W3CDTF">2020-08-26T02:05:47Z</dcterms:created>
  <dcterms:modified xsi:type="dcterms:W3CDTF">2020-08-26T09:54:10Z</dcterms:modified>
</cp:coreProperties>
</file>