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648" r:id="rId2"/>
    <p:sldId id="563" r:id="rId3"/>
    <p:sldId id="669" r:id="rId4"/>
    <p:sldId id="642" r:id="rId5"/>
    <p:sldId id="644" r:id="rId6"/>
    <p:sldId id="672" r:id="rId7"/>
    <p:sldId id="665" r:id="rId8"/>
    <p:sldId id="666" r:id="rId9"/>
    <p:sldId id="654" r:id="rId10"/>
    <p:sldId id="655" r:id="rId11"/>
    <p:sldId id="656" r:id="rId12"/>
    <p:sldId id="657" r:id="rId13"/>
    <p:sldId id="658" r:id="rId14"/>
    <p:sldId id="659" r:id="rId15"/>
    <p:sldId id="661" r:id="rId16"/>
    <p:sldId id="662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66FF66"/>
    <a:srgbClr val="FF0000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72" autoAdjust="0"/>
    <p:restoredTop sz="94660"/>
  </p:normalViewPr>
  <p:slideViewPr>
    <p:cSldViewPr>
      <p:cViewPr>
        <p:scale>
          <a:sx n="50" d="100"/>
          <a:sy n="50" d="100"/>
        </p:scale>
        <p:origin x="-1200" y="-4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723B26E-D55F-4B50-B7A1-C5E80E76B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77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3D28A-D2FA-4145-AA81-B5334A4E6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EFC94-1DAE-48B1-A99A-EDA72639E3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8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D8E6A-4F95-4FB5-B2DE-37AF3DF698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0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F5A8-C66B-4C82-B64F-202214B1E1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4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F20CF-37DD-4756-B0CE-7E9F35229B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3020E-0408-4278-8DE1-10D8C6327F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A7699-CF97-4E51-9FF3-E2768FD470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AE72E-F5B3-461E-9529-3F334D0F99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4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C9FA9-93BD-4046-B289-B70DC4A5A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3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0B9D-8ADF-4B4B-83C4-E176DEDECB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7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18CA4-1BF8-4E12-842C-F5563AB74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5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FD90F9-5570-4A05-A2CF-9A22C5C428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1.wdp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12.wdp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3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gif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1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microsoft.com/office/2007/relationships/hdphoto" Target="../media/hdphoto15.wdp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3.png"/><Relationship Id="rId10" Type="http://schemas.microsoft.com/office/2007/relationships/hdphoto" Target="../media/hdphoto10.wdp"/><Relationship Id="rId4" Type="http://schemas.microsoft.com/office/2007/relationships/hdphoto" Target="../media/hdphoto7.wdp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8" descr="Tre Lá Máy Tính Biểu Tượng Mực - Xanh lá tre png tải về - Miễn phí trong  suốt Tre png Tải về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7375" l="36333" r="94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28" r="5877" b="17866"/>
          <a:stretch/>
        </p:blipFill>
        <p:spPr bwMode="auto">
          <a:xfrm>
            <a:off x="10172568" y="1815"/>
            <a:ext cx="2019431" cy="253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0" descr="Tre Tải tập tin Máy tính - Xanh lá tre png tải về - Miễn phí trong suốt Tre  png Tải về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" r="10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10850" y="764705"/>
            <a:ext cx="2053302" cy="26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-removebg-preview (67)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0"/>
          <a:stretch/>
        </p:blipFill>
        <p:spPr bwMode="auto">
          <a:xfrm>
            <a:off x="5375714" y="-1902"/>
            <a:ext cx="6816286" cy="200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9326374" y="1492088"/>
            <a:ext cx="1692387" cy="52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eaLnBrk="1" hangingPunct="1"/>
            <a:r>
              <a:rPr lang="en-US" sz="2800" b="1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2800" b="1" smtClean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sz="2800" b="1" dirty="0">
              <a:solidFill>
                <a:srgbClr val="1713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28E7445-5201-CF3E-0F5B-0DE594F9BF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991"/>
            <a:ext cx="5447928" cy="686199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407" b="99415" l="0" r="100000">
                        <a14:foregroundMark x1="94514" y1="23002" x2="94514" y2="23002"/>
                        <a14:foregroundMark x1="93455" y1="25926" x2="93455" y2="25926"/>
                        <a14:foregroundMark x1="95380" y1="26316" x2="95380" y2="26316"/>
                        <a14:foregroundMark x1="94514" y1="24756" x2="94514" y2="24756"/>
                        <a14:foregroundMark x1="92974" y1="24951" x2="92974" y2="24951"/>
                        <a14:foregroundMark x1="90857" y1="25926" x2="90857" y2="25926"/>
                        <a14:foregroundMark x1="71222" y1="26316" x2="71222" y2="26316"/>
                        <a14:foregroundMark x1="75361" y1="24366" x2="75361" y2="24366"/>
                        <a14:foregroundMark x1="72185" y1="23782" x2="72185" y2="23782"/>
                        <a14:foregroundMark x1="68912" y1="25731" x2="68912" y2="25731"/>
                        <a14:foregroundMark x1="66218" y1="26706" x2="66218" y2="26706"/>
                        <a14:foregroundMark x1="58807" y1="26901" x2="58807" y2="26901"/>
                        <a14:foregroundMark x1="56015" y1="26901" x2="56015" y2="26901"/>
                        <a14:foregroundMark x1="52551" y1="27485" x2="52551" y2="27485"/>
                        <a14:foregroundMark x1="34745" y1="25926" x2="34745" y2="25926"/>
                        <a14:foregroundMark x1="31858" y1="25926" x2="31858" y2="25926"/>
                        <a14:foregroundMark x1="30991" y1="27485" x2="34937" y2="27290"/>
                        <a14:foregroundMark x1="35322" y1="26706" x2="35804" y2="26706"/>
                        <a14:foregroundMark x1="96343" y1="22222" x2="96343" y2="22222"/>
                        <a14:foregroundMark x1="93263" y1="22222" x2="93263" y2="22222"/>
                        <a14:foregroundMark x1="94321" y1="21442" x2="94321" y2="21442"/>
                        <a14:foregroundMark x1="98749" y1="23782" x2="98749" y2="23782"/>
                        <a14:foregroundMark x1="94033" y1="90253" x2="94033" y2="90253"/>
                        <a14:foregroundMark x1="96631" y1="84211" x2="96631" y2="84211"/>
                        <a14:foregroundMark x1="93263" y1="83821" x2="93263" y2="83821"/>
                        <a14:foregroundMark x1="90375" y1="92788" x2="89894" y2="94347"/>
                        <a14:foregroundMark x1="95861" y1="91813" x2="95861" y2="91813"/>
                        <a14:foregroundMark x1="98460" y1="95127" x2="98749" y2="95906"/>
                        <a14:foregroundMark x1="90375" y1="71930" x2="90375" y2="71930"/>
                        <a14:foregroundMark x1="85948" y1="71345" x2="85948" y2="71345"/>
                        <a14:foregroundMark x1="88835" y1="69201" x2="88835" y2="69201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3645024"/>
            <a:ext cx="6744071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49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9"/>
    </mc:Choice>
    <mc:Fallback xmlns="">
      <p:transition spd="slow" advTm="1100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091D9A5-B4E6-FF93-17A8-8EB1BD922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FE48B11-135F-7EA8-8E0C-F3B15E033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752" y="976047"/>
            <a:ext cx="7539521" cy="5262393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08" r="32763" b="88409"/>
          <a:stretch/>
        </p:blipFill>
        <p:spPr bwMode="auto">
          <a:xfrm>
            <a:off x="407368" y="369871"/>
            <a:ext cx="6763994" cy="60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94" t="13542" r="68240" b="11125"/>
          <a:stretch/>
        </p:blipFill>
        <p:spPr bwMode="auto">
          <a:xfrm>
            <a:off x="874740" y="1340768"/>
            <a:ext cx="2893807" cy="452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19" t="12822"/>
          <a:stretch/>
        </p:blipFill>
        <p:spPr bwMode="auto">
          <a:xfrm>
            <a:off x="4614469" y="1232983"/>
            <a:ext cx="6698085" cy="474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45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091D9A5-B4E6-FF93-17A8-8EB1BD922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004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FE48B11-135F-7EA8-8E0C-F3B15E033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4303059"/>
            <a:ext cx="11109881" cy="1790237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4437112"/>
            <a:ext cx="10585176" cy="1396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08" r="32763" b="88409"/>
          <a:stretch/>
        </p:blipFill>
        <p:spPr bwMode="auto">
          <a:xfrm>
            <a:off x="407368" y="369871"/>
            <a:ext cx="6763994" cy="60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59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091D9A5-B4E6-FF93-17A8-8EB1BD922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004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FE48B11-135F-7EA8-8E0C-F3B15E033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1181706"/>
            <a:ext cx="11305255" cy="4911591"/>
          </a:xfrm>
          <a:prstGeom prst="rect">
            <a:avLst/>
          </a:prstGeom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3" b="86139"/>
          <a:stretch/>
        </p:blipFill>
        <p:spPr bwMode="auto">
          <a:xfrm>
            <a:off x="469192" y="363568"/>
            <a:ext cx="9064694" cy="705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42" t="13936" r="2287"/>
          <a:stretch/>
        </p:blipFill>
        <p:spPr bwMode="auto">
          <a:xfrm>
            <a:off x="695400" y="1448744"/>
            <a:ext cx="8774132" cy="437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17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661"/>
            <a:ext cx="12204493" cy="6858000"/>
          </a:xfrm>
          <a:prstGeom prst="rect">
            <a:avLst/>
          </a:prstGeom>
        </p:spPr>
      </p:pic>
      <p:pic>
        <p:nvPicPr>
          <p:cNvPr id="15" name="Picture 20" descr="Tre Tải tập tin Máy tính - Xanh lá tre png tải về - Miễn phí trong suốt Tre  png Tải về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" r="10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7696" y="332656"/>
            <a:ext cx="2053302" cy="26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Lời bài hát Sách Bút Thân Yêu Ơi (Bùi Đình Thảo) [có nhạc nghe]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7"/>
          <a:stretch/>
        </p:blipFill>
        <p:spPr bwMode="auto">
          <a:xfrm>
            <a:off x="6898272" y="380128"/>
            <a:ext cx="4752528" cy="588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" descr="Tre Lá Máy Tính Biểu Tượng Mực - Xanh lá tre png tải về - Miễn phí trong  suốt Tre png Tải về.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7375" l="36333" r="94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28" r="5877" b="17866"/>
          <a:stretch/>
        </p:blipFill>
        <p:spPr bwMode="auto">
          <a:xfrm>
            <a:off x="4942049" y="329676"/>
            <a:ext cx="1836041" cy="230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562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ECE4776-86EE-5100-9D91-3CA9B869E48B}"/>
              </a:ext>
            </a:extLst>
          </p:cNvPr>
          <p:cNvSpPr txBox="1"/>
          <p:nvPr/>
        </p:nvSpPr>
        <p:spPr>
          <a:xfrm>
            <a:off x="3572654" y="3145160"/>
            <a:ext cx="52565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Cambria" pitchFamily="18" charset="0"/>
              </a:rPr>
              <a:t>NGHE NHẠC</a:t>
            </a:r>
          </a:p>
          <a:p>
            <a:pPr algn="ctr"/>
            <a:r>
              <a:rPr lang="en-US" sz="4000" b="1" dirty="0" smtClean="0">
                <a:latin typeface="Cambria" pitchFamily="18" charset="0"/>
              </a:rPr>
              <a:t>KẾT HỢP GÕ ĐỆM</a:t>
            </a:r>
            <a:endParaRPr lang="vi-VN" sz="4000" b="1" dirty="0"/>
          </a:p>
        </p:txBody>
      </p:sp>
    </p:spTree>
    <p:extLst>
      <p:ext uri="{BB962C8B-B14F-4D97-AF65-F5344CB8AC3E}">
        <p14:creationId xmlns:p14="http://schemas.microsoft.com/office/powerpoint/2010/main" val="106401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1FB47F5-A9FC-A46F-8B2E-F1372EC6B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247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2D1AA21-23CD-4B87-9AED-6B83DF17E5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t="13608" r="7770" b="19864"/>
          <a:stretch/>
        </p:blipFill>
        <p:spPr>
          <a:xfrm>
            <a:off x="4079776" y="-4524"/>
            <a:ext cx="3600400" cy="19442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921FFCD-3C30-4921-8198-B48EEACF6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772816"/>
            <a:ext cx="11809312" cy="45365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E3487F2-C868-4F7E-80CF-919F9E02D53A}"/>
              </a:ext>
            </a:extLst>
          </p:cNvPr>
          <p:cNvSpPr txBox="1"/>
          <p:nvPr/>
        </p:nvSpPr>
        <p:spPr>
          <a:xfrm>
            <a:off x="1330276" y="4127180"/>
            <a:ext cx="10066322" cy="1168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ơi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CBBF145-3852-4890-BA4F-1AE126E58D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52" t="45716" r="78491" b="47154"/>
          <a:stretch/>
        </p:blipFill>
        <p:spPr>
          <a:xfrm>
            <a:off x="673339" y="4041068"/>
            <a:ext cx="561266" cy="743222"/>
          </a:xfrm>
          <a:prstGeom prst="rect">
            <a:avLst/>
          </a:prstGeom>
        </p:spPr>
      </p:pic>
      <p:sp>
        <p:nvSpPr>
          <p:cNvPr id="14" name="Rectangle 8">
            <a:extLst>
              <a:ext uri="{FF2B5EF4-FFF2-40B4-BE49-F238E27FC236}">
                <a16:creationId xmlns="" xmlns:a16="http://schemas.microsoft.com/office/drawing/2014/main" id="{837DB538-DD84-4073-B829-9E0CCD72C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574" y="731027"/>
            <a:ext cx="2562803" cy="83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243" tIns="47621" rIns="95243" bIns="47621">
            <a:spAutoFit/>
          </a:bodyPr>
          <a:lstStyle/>
          <a:p>
            <a:pPr algn="ctr" eaLnBrk="1" hangingPunct="1"/>
            <a:r>
              <a:rPr lang="en-US" sz="4800" b="1" dirty="0">
                <a:latin typeface="Cambria" pitchFamily="18" charset="0"/>
                <a:cs typeface="Times New Roman" pitchFamily="18" charset="0"/>
              </a:rPr>
              <a:t>CÂU HỎI</a:t>
            </a:r>
          </a:p>
        </p:txBody>
      </p:sp>
    </p:spTree>
    <p:extLst>
      <p:ext uri="{BB962C8B-B14F-4D97-AF65-F5344CB8AC3E}">
        <p14:creationId xmlns:p14="http://schemas.microsoft.com/office/powerpoint/2010/main" val="1760875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ECE4776-86EE-5100-9D91-3CA9B869E48B}"/>
              </a:ext>
            </a:extLst>
          </p:cNvPr>
          <p:cNvSpPr txBox="1"/>
          <p:nvPr/>
        </p:nvSpPr>
        <p:spPr>
          <a:xfrm>
            <a:off x="3572654" y="3145160"/>
            <a:ext cx="52565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Cambria" pitchFamily="18" charset="0"/>
              </a:rPr>
              <a:t>NGHE NHẠC</a:t>
            </a:r>
          </a:p>
          <a:p>
            <a:pPr algn="ctr"/>
            <a:r>
              <a:rPr lang="en-US" sz="4000" b="1" dirty="0" smtClean="0">
                <a:latin typeface="Cambria" pitchFamily="18" charset="0"/>
              </a:rPr>
              <a:t>KẾT HỢP VẬN ĐỘNG</a:t>
            </a:r>
            <a:endParaRPr lang="vi-VN" sz="4000" b="1" dirty="0"/>
          </a:p>
        </p:txBody>
      </p:sp>
    </p:spTree>
    <p:extLst>
      <p:ext uri="{BB962C8B-B14F-4D97-AF65-F5344CB8AC3E}">
        <p14:creationId xmlns:p14="http://schemas.microsoft.com/office/powerpoint/2010/main" val="137495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091D9A5-B4E6-FF93-17A8-8EB1BD922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FFE48B11-135F-7EA8-8E0C-F3B15E033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3752" y="2274534"/>
            <a:ext cx="7539521" cy="3963906"/>
          </a:xfrm>
          <a:prstGeom prst="rect">
            <a:avLst/>
          </a:prstGeom>
        </p:spPr>
      </p:pic>
      <p:pic>
        <p:nvPicPr>
          <p:cNvPr id="2" name="Picture 13">
            <a:extLst>
              <a:ext uri="{FF2B5EF4-FFF2-40B4-BE49-F238E27FC236}">
                <a16:creationId xmlns="" xmlns:a16="http://schemas.microsoft.com/office/drawing/2014/main" id="{926F792D-B0C1-46E2-91EA-61A1AD4A2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05" b="76349"/>
          <a:stretch/>
        </p:blipFill>
        <p:spPr bwMode="auto">
          <a:xfrm>
            <a:off x="515103" y="457632"/>
            <a:ext cx="301872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28415" y="1393736"/>
            <a:ext cx="5672450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vi-VN" sz="3600" b="1" dirty="0" smtClean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Trò chơi: </a:t>
            </a:r>
            <a:r>
              <a:rPr lang="en-US" sz="3600" b="1" i="1" dirty="0" smtClean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 </a:t>
            </a:r>
            <a:r>
              <a:rPr lang="en-US" sz="3600" b="1" i="1" dirty="0" err="1" smtClean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3600" b="1" i="1" dirty="0" smtClean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3600" b="1" i="1" dirty="0" smtClean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3600" b="1" i="1" dirty="0" smtClean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1713C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56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b="38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2" descr="https://8486d3381d.vws.vegacdn.vn/UploadFolderNew/SGDLongBien/Image/mnthachban/2022_4_image/1_18042022(4).png?w=1130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338701"/>
            <a:ext cx="4890583" cy="619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E3D82598-3E55-3EAA-0885-2B9C362769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368" y="216182"/>
            <a:ext cx="1152128" cy="68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012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xmlns="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476672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ECE4776-86EE-5100-9D91-3CA9B869E48B}"/>
              </a:ext>
            </a:extLst>
          </p:cNvPr>
          <p:cNvSpPr txBox="1"/>
          <p:nvPr/>
        </p:nvSpPr>
        <p:spPr>
          <a:xfrm>
            <a:off x="3575720" y="2967335"/>
            <a:ext cx="51125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Cambria" pitchFamily="18" charset="0"/>
              </a:rPr>
              <a:t>HÁT</a:t>
            </a:r>
          </a:p>
          <a:p>
            <a:pPr algn="ctr"/>
            <a:r>
              <a:rPr lang="en-US" sz="4800" b="1" dirty="0">
                <a:latin typeface="Cambria" pitchFamily="18" charset="0"/>
              </a:rPr>
              <a:t>THEO NHẠC ĐỆM</a:t>
            </a:r>
            <a:endParaRPr lang="vi-VN" sz="4800" b="1" dirty="0"/>
          </a:p>
        </p:txBody>
      </p:sp>
    </p:spTree>
    <p:extLst>
      <p:ext uri="{BB962C8B-B14F-4D97-AF65-F5344CB8AC3E}">
        <p14:creationId xmlns:p14="http://schemas.microsoft.com/office/powerpoint/2010/main" val="174200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xmlns="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476672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ECE4776-86EE-5100-9D91-3CA9B869E48B}"/>
              </a:ext>
            </a:extLst>
          </p:cNvPr>
          <p:cNvSpPr txBox="1"/>
          <p:nvPr/>
        </p:nvSpPr>
        <p:spPr>
          <a:xfrm>
            <a:off x="3572654" y="3068960"/>
            <a:ext cx="52565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Cambria" pitchFamily="18" charset="0"/>
              </a:rPr>
              <a:t>HÁT</a:t>
            </a:r>
          </a:p>
          <a:p>
            <a:pPr algn="ctr"/>
            <a:r>
              <a:rPr lang="en-US" sz="4400" b="1" dirty="0">
                <a:latin typeface="Cambria" pitchFamily="18" charset="0"/>
              </a:rPr>
              <a:t>KẾT HỢP GÕ ĐỆM</a:t>
            </a:r>
            <a:endParaRPr lang="vi-VN" sz="4400" b="1" dirty="0"/>
          </a:p>
        </p:txBody>
      </p:sp>
    </p:spTree>
    <p:extLst>
      <p:ext uri="{BB962C8B-B14F-4D97-AF65-F5344CB8AC3E}">
        <p14:creationId xmlns:p14="http://schemas.microsoft.com/office/powerpoint/2010/main" val="72597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xmlns="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476672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ECE4776-86EE-5100-9D91-3CA9B869E48B}"/>
              </a:ext>
            </a:extLst>
          </p:cNvPr>
          <p:cNvSpPr txBox="1"/>
          <p:nvPr/>
        </p:nvSpPr>
        <p:spPr>
          <a:xfrm>
            <a:off x="3572654" y="3068960"/>
            <a:ext cx="52565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atin typeface="Cambria" pitchFamily="18" charset="0"/>
              </a:rPr>
              <a:t>HÁT KẾT HỢP</a:t>
            </a:r>
          </a:p>
          <a:p>
            <a:pPr algn="ctr"/>
            <a:r>
              <a:rPr lang="en-US" sz="4400" b="1" dirty="0" smtClean="0">
                <a:latin typeface="Cambria" pitchFamily="18" charset="0"/>
              </a:rPr>
              <a:t>BODY PERCUSSION</a:t>
            </a:r>
            <a:endParaRPr lang="vi-VN" sz="4400" b="1" dirty="0"/>
          </a:p>
        </p:txBody>
      </p:sp>
    </p:spTree>
    <p:extLst>
      <p:ext uri="{BB962C8B-B14F-4D97-AF65-F5344CB8AC3E}">
        <p14:creationId xmlns:p14="http://schemas.microsoft.com/office/powerpoint/2010/main" val="99863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xmlns="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476672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ECE4776-86EE-5100-9D91-3CA9B869E48B}"/>
              </a:ext>
            </a:extLst>
          </p:cNvPr>
          <p:cNvSpPr txBox="1"/>
          <p:nvPr/>
        </p:nvSpPr>
        <p:spPr>
          <a:xfrm>
            <a:off x="3572654" y="3068960"/>
            <a:ext cx="52565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Cambria" pitchFamily="18" charset="0"/>
              </a:rPr>
              <a:t>HÁT</a:t>
            </a:r>
          </a:p>
          <a:p>
            <a:pPr algn="ctr"/>
            <a:r>
              <a:rPr lang="en-US" sz="3600" b="1" dirty="0" smtClean="0">
                <a:latin typeface="Cambria" pitchFamily="18" charset="0"/>
              </a:rPr>
              <a:t>NỐI TIẾP – HÒA GIỌNG</a:t>
            </a:r>
            <a:endParaRPr lang="vi-VN" sz="3600" b="1" dirty="0"/>
          </a:p>
        </p:txBody>
      </p:sp>
    </p:spTree>
    <p:extLst>
      <p:ext uri="{BB962C8B-B14F-4D97-AF65-F5344CB8AC3E}">
        <p14:creationId xmlns:p14="http://schemas.microsoft.com/office/powerpoint/2010/main" val="233426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b="3724"/>
          <a:stretch/>
        </p:blipFill>
        <p:spPr>
          <a:xfrm>
            <a:off x="1" y="246"/>
            <a:ext cx="12192000" cy="6857753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362516" y="2239538"/>
            <a:ext cx="39868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err="1" smtClean="0">
                <a:solidFill>
                  <a:srgbClr val="FF0000"/>
                </a:solidFill>
                <a:latin typeface="Cambria" pitchFamily="18" charset="0"/>
              </a:rPr>
              <a:t>Em</a:t>
            </a:r>
            <a:r>
              <a:rPr lang="en-US" sz="2000" i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itchFamily="18" charset="0"/>
              </a:rPr>
              <a:t>đi</a:t>
            </a:r>
            <a:r>
              <a:rPr lang="en-US" sz="2000" i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itchFamily="18" charset="0"/>
              </a:rPr>
              <a:t>giữa</a:t>
            </a:r>
            <a:r>
              <a:rPr lang="en-US" sz="2000" i="1" dirty="0" smtClean="0">
                <a:solidFill>
                  <a:srgbClr val="FF0000"/>
                </a:solidFill>
                <a:latin typeface="Cambria" pitchFamily="18" charset="0"/>
              </a:rPr>
              <a:t> …. </a:t>
            </a:r>
            <a:r>
              <a:rPr lang="en-US" sz="2000" i="1" dirty="0" err="1">
                <a:solidFill>
                  <a:srgbClr val="FF0000"/>
                </a:solidFill>
                <a:latin typeface="Cambria" pitchFamily="18" charset="0"/>
              </a:rPr>
              <a:t>c</a:t>
            </a:r>
            <a:r>
              <a:rPr lang="en-US" sz="2000" i="1" dirty="0" err="1" smtClean="0">
                <a:solidFill>
                  <a:srgbClr val="FF0000"/>
                </a:solidFill>
                <a:latin typeface="Cambria" pitchFamily="18" charset="0"/>
              </a:rPr>
              <a:t>ả</a:t>
            </a:r>
            <a:r>
              <a:rPr lang="en-US" sz="2000" i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itchFamily="18" charset="0"/>
              </a:rPr>
              <a:t>rặng</a:t>
            </a:r>
            <a:r>
              <a:rPr lang="en-US" sz="2000" i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itchFamily="18" charset="0"/>
              </a:rPr>
              <a:t>cây</a:t>
            </a:r>
            <a:r>
              <a:rPr lang="en-US" sz="2000" i="1" dirty="0" smtClean="0">
                <a:solidFill>
                  <a:srgbClr val="FF0000"/>
                </a:solidFill>
                <a:latin typeface="Cambria" pitchFamily="18" charset="0"/>
              </a:rPr>
              <a:t>.</a:t>
            </a:r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291665" y="4341391"/>
            <a:ext cx="2804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err="1" smtClean="0">
                <a:latin typeface="Cambria" pitchFamily="18" charset="0"/>
              </a:rPr>
              <a:t>Của</a:t>
            </a:r>
            <a:r>
              <a:rPr lang="en-US" sz="2000" i="1" dirty="0" smtClean="0">
                <a:latin typeface="Cambria" pitchFamily="18" charset="0"/>
              </a:rPr>
              <a:t> </a:t>
            </a:r>
            <a:r>
              <a:rPr lang="en-US" sz="2000" i="1" dirty="0" err="1" smtClean="0">
                <a:latin typeface="Cambria" pitchFamily="18" charset="0"/>
              </a:rPr>
              <a:t>bao</a:t>
            </a:r>
            <a:r>
              <a:rPr lang="en-US" sz="2000" i="1" dirty="0" smtClean="0">
                <a:latin typeface="Cambria" pitchFamily="18" charset="0"/>
              </a:rPr>
              <a:t> </a:t>
            </a:r>
            <a:r>
              <a:rPr lang="en-US" sz="2000" i="1" dirty="0" err="1" smtClean="0">
                <a:latin typeface="Cambria" pitchFamily="18" charset="0"/>
              </a:rPr>
              <a:t>người</a:t>
            </a:r>
            <a:r>
              <a:rPr lang="en-US" sz="2000" i="1" dirty="0" smtClean="0">
                <a:latin typeface="Cambria" pitchFamily="18" charset="0"/>
              </a:rPr>
              <a:t> … </a:t>
            </a:r>
            <a:r>
              <a:rPr lang="en-US" sz="2000" i="1" dirty="0" err="1" smtClean="0">
                <a:latin typeface="Cambria" pitchFamily="18" charset="0"/>
              </a:rPr>
              <a:t>lúa</a:t>
            </a:r>
            <a:r>
              <a:rPr lang="en-US" sz="2000" i="1" dirty="0" smtClean="0">
                <a:latin typeface="Cambria" pitchFamily="18" charset="0"/>
              </a:rPr>
              <a:t> </a:t>
            </a:r>
            <a:r>
              <a:rPr lang="en-US" sz="2000" i="1" dirty="0" err="1" smtClean="0">
                <a:latin typeface="Cambria" pitchFamily="18" charset="0"/>
              </a:rPr>
              <a:t>ơi</a:t>
            </a:r>
            <a:r>
              <a:rPr lang="en-US" sz="2000" i="1" dirty="0" smtClean="0">
                <a:latin typeface="Cambria" pitchFamily="18" charset="0"/>
              </a:rPr>
              <a:t>!</a:t>
            </a:r>
            <a:endParaRPr lang="en-US" sz="2000" i="1" dirty="0"/>
          </a:p>
        </p:txBody>
      </p:sp>
      <p:sp>
        <p:nvSpPr>
          <p:cNvPr id="37" name="Rectangle 36"/>
          <p:cNvSpPr/>
          <p:nvPr/>
        </p:nvSpPr>
        <p:spPr>
          <a:xfrm>
            <a:off x="2005051" y="3347690"/>
            <a:ext cx="39868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err="1" smtClean="0">
                <a:solidFill>
                  <a:srgbClr val="1713CB"/>
                </a:solidFill>
                <a:latin typeface="Cambria" pitchFamily="18" charset="0"/>
              </a:rPr>
              <a:t>Em</a:t>
            </a:r>
            <a:r>
              <a:rPr lang="en-US" sz="2000" i="1" dirty="0" smtClean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000" i="1" dirty="0" err="1" smtClean="0">
                <a:solidFill>
                  <a:srgbClr val="1713CB"/>
                </a:solidFill>
                <a:latin typeface="Cambria" pitchFamily="18" charset="0"/>
              </a:rPr>
              <a:t>đi</a:t>
            </a:r>
            <a:r>
              <a:rPr lang="en-US" sz="2000" i="1" dirty="0" smtClean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000" i="1" dirty="0" err="1" smtClean="0">
                <a:solidFill>
                  <a:srgbClr val="1713CB"/>
                </a:solidFill>
                <a:latin typeface="Cambria" pitchFamily="18" charset="0"/>
              </a:rPr>
              <a:t>giữa</a:t>
            </a:r>
            <a:r>
              <a:rPr lang="en-US" sz="2000" i="1" dirty="0" smtClean="0">
                <a:solidFill>
                  <a:srgbClr val="1713CB"/>
                </a:solidFill>
                <a:latin typeface="Cambria" pitchFamily="18" charset="0"/>
              </a:rPr>
              <a:t> …. </a:t>
            </a:r>
            <a:r>
              <a:rPr lang="en-US" sz="2000" i="1" dirty="0" err="1">
                <a:solidFill>
                  <a:srgbClr val="1713CB"/>
                </a:solidFill>
                <a:latin typeface="Cambria" pitchFamily="18" charset="0"/>
              </a:rPr>
              <a:t>l</a:t>
            </a:r>
            <a:r>
              <a:rPr lang="en-US" sz="2000" i="1" dirty="0" err="1" smtClean="0">
                <a:solidFill>
                  <a:srgbClr val="1713CB"/>
                </a:solidFill>
                <a:latin typeface="Cambria" pitchFamily="18" charset="0"/>
              </a:rPr>
              <a:t>úa</a:t>
            </a:r>
            <a:r>
              <a:rPr lang="en-US" sz="2000" i="1" dirty="0" smtClean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000" i="1" dirty="0" err="1" smtClean="0">
                <a:solidFill>
                  <a:srgbClr val="1713CB"/>
                </a:solidFill>
                <a:latin typeface="Cambria" pitchFamily="18" charset="0"/>
              </a:rPr>
              <a:t>ơi</a:t>
            </a:r>
            <a:r>
              <a:rPr lang="en-US" sz="2000" i="1" dirty="0" smtClean="0">
                <a:solidFill>
                  <a:srgbClr val="1713CB"/>
                </a:solidFill>
                <a:latin typeface="Cambria" pitchFamily="18" charset="0"/>
              </a:rPr>
              <a:t>!</a:t>
            </a:r>
            <a:endParaRPr lang="en-US" sz="2000" i="1" dirty="0">
              <a:solidFill>
                <a:srgbClr val="1713CB"/>
              </a:solidFill>
            </a:endParaRPr>
          </a:p>
        </p:txBody>
      </p:sp>
      <p:pic>
        <p:nvPicPr>
          <p:cNvPr id="19" name="Picture 2" descr="https://8486d3381d.vws.vegacdn.vn/UploadFolderNew/SGDLongBien/Image/mnthachban/2022_4_image/1_18042022(4).png?w=1130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195" y="359249"/>
            <a:ext cx="4890583" cy="611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3D82598-3E55-3EAA-0885-2B9C362769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368" y="216182"/>
            <a:ext cx="1152128" cy="68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209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3CD42F8-011C-5D74-1710-F7C7DF5B0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="" xmlns:a16="http://schemas.microsoft.com/office/drawing/2014/main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479376" y="1213374"/>
            <a:ext cx="1123324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>
            <a:extLst>
              <a:ext uri="{FF2B5EF4-FFF2-40B4-BE49-F238E27FC236}">
                <a16:creationId xmlns="" xmlns:a16="http://schemas.microsoft.com/office/drawing/2014/main" id="{E950EEC8-4CBC-4DCE-A9C1-9EC327DF3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1" t="26386" r="29601" b="51165"/>
          <a:stretch/>
        </p:blipFill>
        <p:spPr bwMode="auto">
          <a:xfrm>
            <a:off x="479376" y="352370"/>
            <a:ext cx="3395513" cy="86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491" r="100000">
                        <a14:foregroundMark x1="33552" y1="48936" x2="33552" y2="48936"/>
                        <a14:foregroundMark x1="70867" y1="69681" x2="71849" y2="69681"/>
                        <a14:foregroundMark x1="84452" y1="67553" x2="85434" y2="67553"/>
                        <a14:foregroundMark x1="92308" y1="60106" x2="92308" y2="60106"/>
                        <a14:foregroundMark x1="74795" y1="56915" x2="74795" y2="56915"/>
                        <a14:foregroundMark x1="52373" y1="56915" x2="50082" y2="56915"/>
                        <a14:foregroundMark x1="23895" y1="45745" x2="23895" y2="45745"/>
                        <a14:foregroundMark x1="23895" y1="45745" x2="28805" y2="45745"/>
                        <a14:foregroundMark x1="35188" y1="45745" x2="35188" y2="45745"/>
                        <a14:foregroundMark x1="35516" y1="45745" x2="35516" y2="45745"/>
                        <a14:foregroundMark x1="44681" y1="54787" x2="52700" y2="51064"/>
                        <a14:foregroundMark x1="53682" y1="51064" x2="53682" y2="51064"/>
                        <a14:foregroundMark x1="34861" y1="51064" x2="34861" y2="51064"/>
                        <a14:foregroundMark x1="34861" y1="51064" x2="34861" y2="51064"/>
                        <a14:foregroundMark x1="45336" y1="51064" x2="45336" y2="51064"/>
                        <a14:foregroundMark x1="42062" y1="50000" x2="42062" y2="50000"/>
                        <a14:foregroundMark x1="31588" y1="42553" x2="31588" y2="42553"/>
                        <a14:foregroundMark x1="30933" y1="42553" x2="29133" y2="36170"/>
                        <a14:foregroundMark x1="27823" y1="30851" x2="27823" y2="30851"/>
                        <a14:foregroundMark x1="49755" y1="35106" x2="51718" y2="38298"/>
                        <a14:foregroundMark x1="57283" y1="42553" x2="73159" y2="55851"/>
                        <a14:foregroundMark x1="75123" y1="55851" x2="77087" y2="55851"/>
                        <a14:foregroundMark x1="81833" y1="52128" x2="86743" y2="52128"/>
                        <a14:foregroundMark x1="94926" y1="50000" x2="94926" y2="50000"/>
                        <a14:foregroundMark x1="94926" y1="47872" x2="94926" y2="47872"/>
                        <a14:foregroundMark x1="91980" y1="46809" x2="85761" y2="46809"/>
                        <a14:foregroundMark x1="76759" y1="46809" x2="76759" y2="46809"/>
                        <a14:foregroundMark x1="66939" y1="41489" x2="63175" y2="48936"/>
                        <a14:foregroundMark x1="55646" y1="62234" x2="53355" y2="62234"/>
                        <a14:foregroundMark x1="43372" y1="57979" x2="41735" y2="57979"/>
                        <a14:foregroundMark x1="32570" y1="57979" x2="32570" y2="57979"/>
                        <a14:foregroundMark x1="29133" y1="57979" x2="26841" y2="63298"/>
                        <a14:foregroundMark x1="24223" y1="67553" x2="24223" y2="67553"/>
                        <a14:foregroundMark x1="24223" y1="67553" x2="24223" y2="67553"/>
                        <a14:foregroundMark x1="35843" y1="59043" x2="35843" y2="59043"/>
                        <a14:foregroundMark x1="36825" y1="59043" x2="38789" y2="59043"/>
                        <a14:foregroundMark x1="40098" y1="59043" x2="51718" y2="60106"/>
                        <a14:foregroundMark x1="54664" y1="60106" x2="55646" y2="60106"/>
                        <a14:foregroundMark x1="56956" y1="60106" x2="61866" y2="63298"/>
                        <a14:foregroundMark x1="63993" y1="63298" x2="63993" y2="63298"/>
                        <a14:foregroundMark x1="65957" y1="65426" x2="66939" y2="68617"/>
                        <a14:foregroundMark x1="66939" y1="68617" x2="69231" y2="69681"/>
                        <a14:foregroundMark x1="80851" y1="69681" x2="85106" y2="64362"/>
                        <a14:foregroundMark x1="88052" y1="62234" x2="90998" y2="63298"/>
                        <a14:foregroundMark x1="94599" y1="63298" x2="99673" y2="63298"/>
                        <a14:foregroundMark x1="39116" y1="50000" x2="39116" y2="50000"/>
                        <a14:foregroundMark x1="39116" y1="48936" x2="39116" y2="48936"/>
                        <a14:foregroundMark x1="38789" y1="47872" x2="38789" y2="47872"/>
                        <a14:foregroundMark x1="81506" y1="60106" x2="81506" y2="60106"/>
                        <a14:foregroundMark x1="80196" y1="56915" x2="80196" y2="56915"/>
                        <a14:foregroundMark x1="78723" y1="54787" x2="78723" y2="54787"/>
                        <a14:foregroundMark x1="78723" y1="52128" x2="78723" y2="52128"/>
                        <a14:foregroundMark x1="22586" y1="75000" x2="22586" y2="75000"/>
                        <a14:foregroundMark x1="43044" y1="54787" x2="43044" y2="54787"/>
                        <a14:foregroundMark x1="43044" y1="54787" x2="38789" y2="57979"/>
                        <a14:foregroundMark x1="36170" y1="54787" x2="36170" y2="54787"/>
                        <a14:foregroundMark x1="36498" y1="54787" x2="38789" y2="569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99" y="3167196"/>
            <a:ext cx="3107790" cy="955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4005064"/>
            <a:ext cx="6145212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195948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9752137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9372</TotalTime>
  <Words>84</Words>
  <Application>Microsoft Office PowerPoint</Application>
  <PresentationFormat>Custom</PresentationFormat>
  <Paragraphs>19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716</cp:revision>
  <dcterms:created xsi:type="dcterms:W3CDTF">2010-04-30T18:19:48Z</dcterms:created>
  <dcterms:modified xsi:type="dcterms:W3CDTF">2026-01-26T07:34:29Z</dcterms:modified>
</cp:coreProperties>
</file>