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
  </p:notesMasterIdLst>
  <p:sldIdLst>
    <p:sldId id="291" r:id="rId2"/>
    <p:sldId id="523" r:id="rId3"/>
    <p:sldId id="483" r:id="rId4"/>
    <p:sldId id="524" r:id="rId5"/>
  </p:sldIdLst>
  <p:sldSz cx="10972800" cy="6858000"/>
  <p:notesSz cx="6858000" cy="9144000"/>
  <p:custDataLst>
    <p:tags r:id="rId7"/>
  </p:custDataLst>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56" autoAdjust="0"/>
    <p:restoredTop sz="94660"/>
  </p:normalViewPr>
  <p:slideViewPr>
    <p:cSldViewPr>
      <p:cViewPr varScale="1">
        <p:scale>
          <a:sx n="70" d="100"/>
          <a:sy n="70" d="100"/>
        </p:scale>
        <p:origin x="-618" y="-96"/>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9298E11-16AB-4D10-98C8-5D443F5C098C}" type="slidenum">
              <a:rPr lang="en-US" altLang="en-US"/>
              <a:pPr/>
              <a:t>‹#›</a:t>
            </a:fld>
            <a:endParaRPr lang="en-US" altLang="en-US"/>
          </a:p>
        </p:txBody>
      </p:sp>
    </p:spTree>
    <p:extLst>
      <p:ext uri="{BB962C8B-B14F-4D97-AF65-F5344CB8AC3E}">
        <p14:creationId xmlns:p14="http://schemas.microsoft.com/office/powerpoint/2010/main" val="926255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CB0AE-C9E2-41CE-97F4-50EB2BE312E2}" type="slidenum">
              <a:rPr lang="en-US" altLang="en-US"/>
              <a:pPr/>
              <a:t>‹#›</a:t>
            </a:fld>
            <a:endParaRPr lang="en-US" altLang="en-US"/>
          </a:p>
        </p:txBody>
      </p:sp>
    </p:spTree>
    <p:extLst>
      <p:ext uri="{BB962C8B-B14F-4D97-AF65-F5344CB8AC3E}">
        <p14:creationId xmlns:p14="http://schemas.microsoft.com/office/powerpoint/2010/main" val="1834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17584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79043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255458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70EF8-060C-44AF-8A60-6A7597E7B541}" type="slidenum">
              <a:rPr lang="en-US" altLang="en-US"/>
              <a:pPr/>
              <a:t>‹#›</a:t>
            </a:fld>
            <a:endParaRPr lang="en-US" altLang="en-US"/>
          </a:p>
        </p:txBody>
      </p:sp>
    </p:spTree>
    <p:extLst>
      <p:ext uri="{BB962C8B-B14F-4D97-AF65-F5344CB8AC3E}">
        <p14:creationId xmlns:p14="http://schemas.microsoft.com/office/powerpoint/2010/main" val="336678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129771-132A-489D-BAB0-F1DE46F1DA03}" type="slidenum">
              <a:rPr lang="en-US" altLang="en-US"/>
              <a:pPr/>
              <a:t>‹#›</a:t>
            </a:fld>
            <a:endParaRPr lang="en-US" altLang="en-US"/>
          </a:p>
        </p:txBody>
      </p:sp>
    </p:spTree>
    <p:extLst>
      <p:ext uri="{BB962C8B-B14F-4D97-AF65-F5344CB8AC3E}">
        <p14:creationId xmlns:p14="http://schemas.microsoft.com/office/powerpoint/2010/main" val="144007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D3E75-6BDD-41B0-B919-2D6A64C3C426}" type="slidenum">
              <a:rPr lang="en-US" altLang="en-US"/>
              <a:pPr/>
              <a:t>‹#›</a:t>
            </a:fld>
            <a:endParaRPr lang="en-US" altLang="en-US"/>
          </a:p>
        </p:txBody>
      </p:sp>
    </p:spTree>
    <p:extLst>
      <p:ext uri="{BB962C8B-B14F-4D97-AF65-F5344CB8AC3E}">
        <p14:creationId xmlns:p14="http://schemas.microsoft.com/office/powerpoint/2010/main" val="2791503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9EBA5-F060-423B-A896-40118B516783}" type="slidenum">
              <a:rPr lang="en-US" altLang="en-US"/>
              <a:pPr/>
              <a:t>‹#›</a:t>
            </a:fld>
            <a:endParaRPr lang="en-US" altLang="en-US"/>
          </a:p>
        </p:txBody>
      </p:sp>
    </p:spTree>
    <p:extLst>
      <p:ext uri="{BB962C8B-B14F-4D97-AF65-F5344CB8AC3E}">
        <p14:creationId xmlns:p14="http://schemas.microsoft.com/office/powerpoint/2010/main" val="370691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96226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84397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6138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4FF7B-3F94-49B5-A942-94AEFAB44A8F}" type="slidenum">
              <a:rPr lang="en-US" altLang="en-US"/>
              <a:pPr/>
              <a:t>‹#›</a:t>
            </a:fld>
            <a:endParaRPr lang="en-US" altLang="en-US"/>
          </a:p>
        </p:txBody>
      </p:sp>
    </p:spTree>
    <p:extLst>
      <p:ext uri="{BB962C8B-B14F-4D97-AF65-F5344CB8AC3E}">
        <p14:creationId xmlns:p14="http://schemas.microsoft.com/office/powerpoint/2010/main" val="21960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31F56D7-8F04-480A-99D0-61A28399E68F}" type="slidenum">
              <a:rPr lang="en-US" altLang="en-US"/>
              <a:pPr/>
              <a:t>‹#›</a:t>
            </a:fld>
            <a:endParaRPr lang="en-US" altLang="en-US"/>
          </a:p>
        </p:txBody>
      </p:sp>
    </p:spTree>
    <p:extLst>
      <p:ext uri="{BB962C8B-B14F-4D97-AF65-F5344CB8AC3E}">
        <p14:creationId xmlns:p14="http://schemas.microsoft.com/office/powerpoint/2010/main" val="28096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A4C4B-960B-41FC-B830-2404F870375B}" type="slidenum">
              <a:rPr lang="en-US" altLang="en-US"/>
              <a:pPr/>
              <a:t>‹#›</a:t>
            </a:fld>
            <a:endParaRPr lang="en-US" altLang="en-US"/>
          </a:p>
        </p:txBody>
      </p:sp>
    </p:spTree>
    <p:extLst>
      <p:ext uri="{BB962C8B-B14F-4D97-AF65-F5344CB8AC3E}">
        <p14:creationId xmlns:p14="http://schemas.microsoft.com/office/powerpoint/2010/main" val="18095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555984-01A1-49D9-9CBC-83852DAB937C}" type="slidenum">
              <a:rPr lang="en-US" altLang="en-US"/>
              <a:pPr/>
              <a:t>‹#›</a:t>
            </a:fld>
            <a:endParaRPr lang="en-US" altLang="en-US"/>
          </a:p>
        </p:txBody>
      </p:sp>
    </p:spTree>
    <p:extLst>
      <p:ext uri="{BB962C8B-B14F-4D97-AF65-F5344CB8AC3E}">
        <p14:creationId xmlns:p14="http://schemas.microsoft.com/office/powerpoint/2010/main" val="5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1446AD-76A4-4970-BAE0-65B6103E0ADA}" type="slidenum">
              <a:rPr lang="en-US" altLang="en-US"/>
              <a:pPr/>
              <a:t>‹#›</a:t>
            </a:fld>
            <a:endParaRPr lang="en-US" altLang="en-US"/>
          </a:p>
        </p:txBody>
      </p:sp>
    </p:spTree>
    <p:extLst>
      <p:ext uri="{BB962C8B-B14F-4D97-AF65-F5344CB8AC3E}">
        <p14:creationId xmlns:p14="http://schemas.microsoft.com/office/powerpoint/2010/main" val="4089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4C805F-E4A8-4DBD-83F0-2C46A393753A}" type="slidenum">
              <a:rPr lang="en-US" altLang="en-US"/>
              <a:pPr/>
              <a:t>‹#›</a:t>
            </a:fld>
            <a:endParaRPr lang="en-US" altLang="en-US"/>
          </a:p>
        </p:txBody>
      </p:sp>
    </p:spTree>
    <p:extLst>
      <p:ext uri="{BB962C8B-B14F-4D97-AF65-F5344CB8AC3E}">
        <p14:creationId xmlns:p14="http://schemas.microsoft.com/office/powerpoint/2010/main" val="320340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44368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54472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6986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7AAACA46-EB1D-4307-AA98-55E184C6A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71" r:id="rId8"/>
    <p:sldLayoutId id="2147483670" r:id="rId9"/>
    <p:sldLayoutId id="2147483668" r:id="rId10"/>
    <p:sldLayoutId id="2147483667" r:id="rId11"/>
    <p:sldLayoutId id="2147483665" r:id="rId12"/>
    <p:sldLayoutId id="2147483659" r:id="rId13"/>
    <p:sldLayoutId id="2147483660" r:id="rId14"/>
    <p:sldLayoutId id="2147483661" r:id="rId15"/>
    <p:sldLayoutId id="2147483662" r:id="rId16"/>
    <p:sldLayoutId id="2147483663" r:id="rId17"/>
    <p:sldLayoutId id="2147483669" r:id="rId18"/>
    <p:sldLayoutId id="2147483666" r:id="rId19"/>
    <p:sldLayoutId id="2147483664" r:id="rId20"/>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7.xml"/><Relationship Id="rId5" Type="http://schemas.openxmlformats.org/officeDocument/2006/relationships/image" Target="../media/image2.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D:\GIÁO ÁN 1 2020-2021\HÌNH SOẠN GIÁO ÁN\Chủ đề\Untitled.png"/>
          <p:cNvPicPr/>
          <p:nvPr/>
        </p:nvPicPr>
        <p:blipFill>
          <a:blip r:embed="rId2">
            <a:lum contrast="30000"/>
          </a:blip>
          <a:stretch/>
        </p:blipFill>
        <p:spPr>
          <a:xfrm>
            <a:off x="0" y="0"/>
            <a:ext cx="5410620" cy="6858000"/>
          </a:xfrm>
          <a:prstGeom prst="rect">
            <a:avLst/>
          </a:prstGeom>
          <a:ln w="0">
            <a:noFill/>
          </a:ln>
        </p:spPr>
      </p:pic>
      <p:pic>
        <p:nvPicPr>
          <p:cNvPr id="49" name="Picture 8" descr="000o"/>
          <p:cNvPicPr/>
          <p:nvPr/>
        </p:nvPicPr>
        <p:blipFill>
          <a:blip r:embed="rId3"/>
          <a:stretch/>
        </p:blipFill>
        <p:spPr>
          <a:xfrm>
            <a:off x="-39600" y="-4680"/>
            <a:ext cx="11012400" cy="101520"/>
          </a:xfrm>
          <a:prstGeom prst="rect">
            <a:avLst/>
          </a:prstGeom>
          <a:ln w="0">
            <a:noFill/>
          </a:ln>
        </p:spPr>
      </p:pic>
      <p:pic>
        <p:nvPicPr>
          <p:cNvPr id="50" name="Picture 9" descr="000o"/>
          <p:cNvPicPr/>
          <p:nvPr/>
        </p:nvPicPr>
        <p:blipFill>
          <a:blip r:embed="rId3"/>
          <a:stretch/>
        </p:blipFill>
        <p:spPr>
          <a:xfrm>
            <a:off x="-39600" y="6753240"/>
            <a:ext cx="10994760" cy="101520"/>
          </a:xfrm>
          <a:prstGeom prst="rect">
            <a:avLst/>
          </a:prstGeom>
          <a:ln w="0">
            <a:noFill/>
          </a:ln>
        </p:spPr>
      </p:pic>
      <p:pic>
        <p:nvPicPr>
          <p:cNvPr id="51" name="Picture 10" descr="000o"/>
          <p:cNvPicPr/>
          <p:nvPr/>
        </p:nvPicPr>
        <p:blipFill>
          <a:blip r:embed="rId3"/>
          <a:stretch/>
        </p:blipFill>
        <p:spPr>
          <a:xfrm rot="16200000">
            <a:off x="-3331080" y="3378600"/>
            <a:ext cx="6707160" cy="123840"/>
          </a:xfrm>
          <a:prstGeom prst="rect">
            <a:avLst/>
          </a:prstGeom>
          <a:ln w="0">
            <a:noFill/>
          </a:ln>
        </p:spPr>
      </p:pic>
      <p:pic>
        <p:nvPicPr>
          <p:cNvPr id="52" name="Picture 11" descr="000o"/>
          <p:cNvPicPr/>
          <p:nvPr/>
        </p:nvPicPr>
        <p:blipFill>
          <a:blip r:embed="rId3"/>
          <a:stretch/>
        </p:blipFill>
        <p:spPr>
          <a:xfrm rot="16200000">
            <a:off x="7557120" y="3378600"/>
            <a:ext cx="6707160" cy="123840"/>
          </a:xfrm>
          <a:prstGeom prst="rect">
            <a:avLst/>
          </a:prstGeom>
          <a:ln w="0">
            <a:noFill/>
          </a:ln>
        </p:spPr>
      </p:pic>
      <p:sp>
        <p:nvSpPr>
          <p:cNvPr id="6" name="Rectangle 5">
            <a:extLst>
              <a:ext uri="{FF2B5EF4-FFF2-40B4-BE49-F238E27FC236}">
                <a16:creationId xmlns:a16="http://schemas.microsoft.com/office/drawing/2014/main" xmlns="" id="{43750CF9-6506-F4C0-8173-3644C1DA9E14}"/>
              </a:ext>
            </a:extLst>
          </p:cNvPr>
          <p:cNvSpPr>
            <a:spLocks noChangeArrowheads="1"/>
          </p:cNvSpPr>
          <p:nvPr/>
        </p:nvSpPr>
        <p:spPr bwMode="auto">
          <a:xfrm>
            <a:off x="5962493" y="1504703"/>
            <a:ext cx="4279477" cy="65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ctr" eaLnBrk="1" hangingPunct="1"/>
            <a:r>
              <a:rPr lang="en-US" sz="3600" b="1">
                <a:solidFill>
                  <a:srgbClr val="1713CB"/>
                </a:solidFill>
                <a:latin typeface="Times New Roman" panose="02020603050405020304" pitchFamily="18" charset="0"/>
                <a:cs typeface="Times New Roman" panose="02020603050405020304" pitchFamily="18" charset="0"/>
              </a:rPr>
              <a:t>TIẾT </a:t>
            </a:r>
            <a:r>
              <a:rPr lang="en-US" sz="3600" b="1" smtClean="0">
                <a:solidFill>
                  <a:srgbClr val="1713CB"/>
                </a:solidFill>
                <a:latin typeface="Times New Roman" panose="02020603050405020304" pitchFamily="18" charset="0"/>
                <a:cs typeface="Times New Roman" panose="02020603050405020304" pitchFamily="18" charset="0"/>
              </a:rPr>
              <a:t>18</a:t>
            </a:r>
            <a:endParaRPr lang="en-US" sz="3600" b="1" dirty="0">
              <a:solidFill>
                <a:srgbClr val="1713CB"/>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A571A0FC-08A8-006C-AB5B-8F4E7D2ED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781" y="31070"/>
            <a:ext cx="5578379" cy="1417088"/>
          </a:xfrm>
          <a:prstGeom prst="rect">
            <a:avLst/>
          </a:prstGeom>
        </p:spPr>
      </p:pic>
    </p:spTree>
    <p:extLst>
      <p:ext uri="{BB962C8B-B14F-4D97-AF65-F5344CB8AC3E}">
        <p14:creationId xmlns:p14="http://schemas.microsoft.com/office/powerpoint/2010/main" val="271906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38238" y="2528888"/>
            <a:ext cx="86201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a:solidFill>
                  <a:srgbClr val="0000FF"/>
                </a:solidFill>
                <a:cs typeface="Times New Roman" panose="02020603050405020304" pitchFamily="18" charset="0"/>
              </a:rPr>
              <a:t>TIÊU CHÍ ĐÁNH GIÁ</a:t>
            </a:r>
          </a:p>
        </p:txBody>
      </p:sp>
      <p:pic>
        <p:nvPicPr>
          <p:cNvPr id="410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157788"/>
            <a:ext cx="10153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692150"/>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dirty="0">
                <a:solidFill>
                  <a:srgbClr val="1713CB"/>
                </a:solidFill>
              </a:rPr>
              <a:t>* Mức độ 1: </a:t>
            </a:r>
            <a:r>
              <a:rPr lang="vi-VN" altLang="en-US" sz="2800" b="1" i="1" dirty="0">
                <a:solidFill>
                  <a:srgbClr val="1713CB"/>
                </a:solidFill>
              </a:rPr>
              <a:t>Biết </a:t>
            </a:r>
            <a:endParaRPr lang="vi-VN" altLang="en-US" sz="2800" b="1" dirty="0">
              <a:solidFill>
                <a:srgbClr val="1713CB"/>
              </a:solidFill>
            </a:endParaRPr>
          </a:p>
          <a:p>
            <a:pPr algn="just"/>
            <a:r>
              <a:rPr lang="vi-VN" altLang="en-US" sz="2800" dirty="0"/>
              <a:t>+ Biết/ nhớ/ nhận ra nói được tên bốn bài hát: Vào rừng hoa; Tổ quốc ta; lớp Một thân yêu; Chào người bạn mới đến. </a:t>
            </a:r>
          </a:p>
          <a:p>
            <a:pPr algn="just"/>
            <a:r>
              <a:rPr lang="en-US" altLang="en-US" sz="2800" dirty="0"/>
              <a:t>+ </a:t>
            </a:r>
            <a:r>
              <a:rPr lang="en-US" altLang="en-US" sz="2800" dirty="0" err="1"/>
              <a:t>Biết</a:t>
            </a:r>
            <a:r>
              <a:rPr lang="en-US" altLang="en-US" sz="2800" dirty="0"/>
              <a:t> </a:t>
            </a:r>
            <a:r>
              <a:rPr lang="en-US" altLang="en-US" sz="2800" dirty="0" err="1"/>
              <a:t>tên</a:t>
            </a:r>
            <a:r>
              <a:rPr lang="en-US" altLang="en-US" sz="2800" dirty="0"/>
              <a:t> </a:t>
            </a:r>
            <a:r>
              <a:rPr lang="en-US" altLang="en-US" sz="2800" dirty="0" err="1"/>
              <a:t>nhạc</a:t>
            </a:r>
            <a:r>
              <a:rPr lang="en-US" altLang="en-US" sz="2800" dirty="0"/>
              <a:t> </a:t>
            </a:r>
            <a:r>
              <a:rPr lang="en-US" altLang="en-US" sz="2800" dirty="0" err="1"/>
              <a:t>cụ</a:t>
            </a:r>
            <a:r>
              <a:rPr lang="en-US" altLang="en-US" sz="2800" dirty="0"/>
              <a:t> </a:t>
            </a:r>
            <a:r>
              <a:rPr lang="en-US" altLang="en-US" sz="2800" dirty="0" err="1"/>
              <a:t>trống</a:t>
            </a:r>
            <a:r>
              <a:rPr lang="en-US" altLang="en-US" sz="2800" dirty="0"/>
              <a:t> con, </a:t>
            </a:r>
            <a:r>
              <a:rPr lang="en-US" altLang="en-US" sz="2800" dirty="0" err="1"/>
              <a:t>trống</a:t>
            </a:r>
            <a:r>
              <a:rPr lang="en-US" altLang="en-US" sz="2800" dirty="0"/>
              <a:t> </a:t>
            </a:r>
            <a:r>
              <a:rPr lang="en-US" altLang="en-US" sz="2800" dirty="0" err="1"/>
              <a:t>cái</a:t>
            </a:r>
            <a:r>
              <a:rPr lang="en-US" altLang="en-US" sz="2800" dirty="0"/>
              <a:t>. </a:t>
            </a:r>
          </a:p>
          <a:p>
            <a:pPr algn="just"/>
            <a:r>
              <a:rPr lang="en-US" altLang="en-US" sz="2800" dirty="0"/>
              <a:t>+ </a:t>
            </a:r>
            <a:r>
              <a:rPr lang="en-US" altLang="en-US" sz="2800" dirty="0" err="1"/>
              <a:t>Biết</a:t>
            </a:r>
            <a:r>
              <a:rPr lang="en-US" altLang="en-US" sz="2800" dirty="0"/>
              <a:t> </a:t>
            </a:r>
            <a:r>
              <a:rPr lang="en-US" altLang="en-US" sz="2800" dirty="0" err="1"/>
              <a:t>tên</a:t>
            </a:r>
            <a:r>
              <a:rPr lang="en-US" altLang="en-US" sz="2800" dirty="0"/>
              <a:t> </a:t>
            </a:r>
            <a:r>
              <a:rPr lang="en-US" altLang="en-US" sz="2800" dirty="0" err="1"/>
              <a:t>các</a:t>
            </a:r>
            <a:r>
              <a:rPr lang="en-US" altLang="en-US" sz="2800" dirty="0"/>
              <a:t> </a:t>
            </a:r>
            <a:r>
              <a:rPr lang="en-US" altLang="en-US" sz="2800" dirty="0" err="1"/>
              <a:t>nốt</a:t>
            </a:r>
            <a:r>
              <a:rPr lang="en-US" altLang="en-US" sz="2800" dirty="0"/>
              <a:t> </a:t>
            </a:r>
            <a:r>
              <a:rPr lang="en-US" altLang="en-US" sz="2800" dirty="0" err="1"/>
              <a:t>nhạc</a:t>
            </a:r>
            <a:r>
              <a:rPr lang="en-US" altLang="en-US" sz="2800" dirty="0"/>
              <a:t>: </a:t>
            </a:r>
            <a:r>
              <a:rPr lang="en-US" altLang="en-US" sz="2800" dirty="0" err="1"/>
              <a:t>Đô</a:t>
            </a:r>
            <a:r>
              <a:rPr lang="en-US" altLang="en-US" sz="2800" dirty="0"/>
              <a:t>, </a:t>
            </a:r>
            <a:r>
              <a:rPr lang="en-US" altLang="en-US" sz="2800" dirty="0" err="1"/>
              <a:t>Rê</a:t>
            </a:r>
            <a:r>
              <a:rPr lang="en-US" altLang="en-US" sz="2800" dirty="0"/>
              <a:t>, Mi. </a:t>
            </a:r>
          </a:p>
          <a:p>
            <a:pPr algn="just"/>
            <a:r>
              <a:rPr lang="vi-VN" altLang="en-US" sz="2800" b="1" dirty="0">
                <a:solidFill>
                  <a:srgbClr val="1713CB"/>
                </a:solidFill>
              </a:rPr>
              <a:t>* Mức độ 2: </a:t>
            </a:r>
            <a:r>
              <a:rPr lang="vi-VN" altLang="en-US" sz="2800" b="1" i="1" dirty="0">
                <a:solidFill>
                  <a:srgbClr val="1713CB"/>
                </a:solidFill>
              </a:rPr>
              <a:t>Hiểu </a:t>
            </a:r>
            <a:endParaRPr lang="vi-VN" altLang="en-US" sz="2800" b="1" dirty="0">
              <a:solidFill>
                <a:srgbClr val="1713CB"/>
              </a:solidFill>
            </a:endParaRPr>
          </a:p>
          <a:p>
            <a:pPr algn="just"/>
            <a:r>
              <a:rPr lang="vi-VN" altLang="en-US" sz="2800" dirty="0"/>
              <a:t>+ Hát được 4 bài hát (nêu trên). </a:t>
            </a:r>
          </a:p>
          <a:p>
            <a:pPr algn="just"/>
            <a:r>
              <a:rPr lang="vi-VN" altLang="en-US" sz="2800" dirty="0"/>
              <a:t>+ Đọc được bài </a:t>
            </a:r>
            <a:r>
              <a:rPr lang="en-US" altLang="en-US" sz="2800" dirty="0" err="1"/>
              <a:t>Bậc</a:t>
            </a:r>
            <a:r>
              <a:rPr lang="en-US" altLang="en-US" sz="2800" dirty="0"/>
              <a:t> thang </a:t>
            </a:r>
            <a:r>
              <a:rPr lang="en-US" altLang="en-US" sz="2800" dirty="0" err="1"/>
              <a:t>Đô</a:t>
            </a:r>
            <a:r>
              <a:rPr lang="en-US" altLang="en-US" sz="2800" dirty="0"/>
              <a:t>, </a:t>
            </a:r>
            <a:r>
              <a:rPr lang="en-US" altLang="en-US" sz="2800" dirty="0" err="1"/>
              <a:t>Rê</a:t>
            </a:r>
            <a:r>
              <a:rPr lang="en-US" altLang="en-US" sz="2800" dirty="0"/>
              <a:t>, Mi </a:t>
            </a:r>
            <a:r>
              <a:rPr lang="en-US" altLang="en-US" sz="2800" dirty="0" err="1"/>
              <a:t>và</a:t>
            </a:r>
            <a:r>
              <a:rPr lang="en-US" altLang="en-US" sz="2800" dirty="0"/>
              <a:t> </a:t>
            </a:r>
            <a:r>
              <a:rPr lang="vi-VN" altLang="en-US" sz="2800" dirty="0"/>
              <a:t>Ban nhạc Đô – Rê – Mi. </a:t>
            </a:r>
          </a:p>
          <a:p>
            <a:pPr algn="just"/>
            <a:r>
              <a:rPr lang="vi-VN" altLang="en-US" sz="2800" dirty="0"/>
              <a:t>+ Thực hành gõ trống con để đệm theo nhịp điệu bài hát/ bài đọc nhạc. Biết sử dụng vận động theo nhịp (chân, tay) đệm cho bài hát và đọc nhạc.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300663"/>
            <a:ext cx="101536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752475"/>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dirty="0">
                <a:solidFill>
                  <a:srgbClr val="1713CB"/>
                </a:solidFill>
              </a:rPr>
              <a:t>* Mức độ 3: </a:t>
            </a:r>
            <a:r>
              <a:rPr lang="vi-VN" altLang="en-US" sz="2800" b="1" i="1" dirty="0">
                <a:solidFill>
                  <a:srgbClr val="1713CB"/>
                </a:solidFill>
              </a:rPr>
              <a:t>Vận dụng – sáng tạo. </a:t>
            </a:r>
            <a:endParaRPr lang="vi-VN" altLang="en-US" sz="2800" b="1" dirty="0">
              <a:solidFill>
                <a:srgbClr val="1713CB"/>
              </a:solidFill>
            </a:endParaRPr>
          </a:p>
          <a:p>
            <a:pPr algn="just"/>
            <a:r>
              <a:rPr lang="vi-VN" altLang="en-US" sz="2800" dirty="0"/>
              <a:t>+ Thể hiện được tính chất âm nhạc (nhịp điệu) của bài hát, khi trình bày có sáng tạo, nét mặt biểu cảm, động tác cơ thể hay biết dùng nhạc cụ/ vận động minh họa để phần trình diễn thêm sinh động. </a:t>
            </a:r>
          </a:p>
          <a:p>
            <a:pPr algn="just"/>
            <a:r>
              <a:rPr lang="vi-VN" altLang="en-US" sz="2800" dirty="0"/>
              <a:t>+ Thể hiện bài đọc nhạc: Biết kết hợp gõ đệm với các hình thức theo phách/ nhịp/ vận động theo nhạc. Nhận biết và thể hiện các yêu cầu thay đổi về sắc thái (to – nhỏ), ... khi hát, đọc nhạc, hay chơi trò chơi.</a:t>
            </a:r>
          </a:p>
          <a:p>
            <a:pPr algn="just"/>
            <a:r>
              <a:rPr lang="vi-VN" altLang="en-US" sz="2800" dirty="0"/>
              <a:t>+ Tự tin và biểu lộ cảm xúc khi thể hiện các nội dung thực hành âm nhạc trước tập thể. </a:t>
            </a:r>
          </a:p>
          <a:p>
            <a:pPr algn="just"/>
            <a:r>
              <a:rPr lang="vi-VN" altLang="en-US" sz="2800" dirty="0"/>
              <a:t>+ Biết chia sẻ, giúp đỡ và hợp tác với các bạn khi làm việc nhóm để cùng hoàn thành nhiệm vụ chung.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7397518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9821</TotalTime>
  <Words>307</Words>
  <Application>Microsoft Office PowerPoint</Application>
  <PresentationFormat>Custom</PresentationFormat>
  <Paragraphs>15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651</cp:revision>
  <dcterms:created xsi:type="dcterms:W3CDTF">2010-04-30T18:19:48Z</dcterms:created>
  <dcterms:modified xsi:type="dcterms:W3CDTF">2026-01-06T01:54:35Z</dcterms:modified>
</cp:coreProperties>
</file>