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624" r:id="rId2"/>
    <p:sldId id="611" r:id="rId3"/>
    <p:sldId id="542" r:id="rId4"/>
    <p:sldId id="496" r:id="rId5"/>
    <p:sldId id="577" r:id="rId6"/>
    <p:sldId id="639" r:id="rId7"/>
    <p:sldId id="583" r:id="rId8"/>
    <p:sldId id="585" r:id="rId9"/>
    <p:sldId id="603" r:id="rId10"/>
    <p:sldId id="560"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3CB"/>
    <a:srgbClr val="66FF66"/>
    <a:srgbClr val="FF0000"/>
    <a:srgbClr val="CCFFFF"/>
    <a:srgbClr val="FFFFCC"/>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p:cViewPr>
        <p:scale>
          <a:sx n="50" d="100"/>
          <a:sy n="50" d="100"/>
        </p:scale>
        <p:origin x="-1212" y="-4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723B26E-D55F-4B50-B7A1-C5E80E76BA0B}" type="slidenum">
              <a:rPr lang="en-US"/>
              <a:pPr>
                <a:defRPr/>
              </a:pPr>
              <a:t>‹#›</a:t>
            </a:fld>
            <a:endParaRPr lang="en-US"/>
          </a:p>
        </p:txBody>
      </p:sp>
    </p:spTree>
    <p:extLst>
      <p:ext uri="{BB962C8B-B14F-4D97-AF65-F5344CB8AC3E}">
        <p14:creationId xmlns:p14="http://schemas.microsoft.com/office/powerpoint/2010/main" val="818977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23D28A-D2FA-4145-AA81-B5334A4E6D64}" type="slidenum">
              <a:rPr lang="en-US" smtClean="0"/>
              <a:pPr>
                <a:defRPr/>
              </a:pPr>
              <a:t>‹#›</a:t>
            </a:fld>
            <a:endParaRPr lang="en-US"/>
          </a:p>
        </p:txBody>
      </p:sp>
    </p:spTree>
    <p:extLst>
      <p:ext uri="{BB962C8B-B14F-4D97-AF65-F5344CB8AC3E}">
        <p14:creationId xmlns:p14="http://schemas.microsoft.com/office/powerpoint/2010/main" val="385302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C0EFC94-1DAE-48B1-A99A-EDA72639E39F}" type="slidenum">
              <a:rPr lang="en-US" smtClean="0"/>
              <a:pPr>
                <a:defRPr/>
              </a:pPr>
              <a:t>‹#›</a:t>
            </a:fld>
            <a:endParaRPr lang="en-US"/>
          </a:p>
        </p:txBody>
      </p:sp>
    </p:spTree>
    <p:extLst>
      <p:ext uri="{BB962C8B-B14F-4D97-AF65-F5344CB8AC3E}">
        <p14:creationId xmlns:p14="http://schemas.microsoft.com/office/powerpoint/2010/main" val="99298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D8E6A-4F95-4FB5-B2DE-37AF3DF6983A}" type="slidenum">
              <a:rPr lang="en-US" smtClean="0"/>
              <a:pPr>
                <a:defRPr/>
              </a:pPr>
              <a:t>‹#›</a:t>
            </a:fld>
            <a:endParaRPr lang="en-US"/>
          </a:p>
        </p:txBody>
      </p:sp>
    </p:spTree>
    <p:extLst>
      <p:ext uri="{BB962C8B-B14F-4D97-AF65-F5344CB8AC3E}">
        <p14:creationId xmlns:p14="http://schemas.microsoft.com/office/powerpoint/2010/main" val="253810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8BF5A8-C66B-4C82-B64F-202214B1E11B}" type="slidenum">
              <a:rPr lang="en-US" smtClean="0"/>
              <a:pPr>
                <a:defRPr/>
              </a:pPr>
              <a:t>‹#›</a:t>
            </a:fld>
            <a:endParaRPr lang="en-US"/>
          </a:p>
        </p:txBody>
      </p:sp>
    </p:spTree>
    <p:extLst>
      <p:ext uri="{BB962C8B-B14F-4D97-AF65-F5344CB8AC3E}">
        <p14:creationId xmlns:p14="http://schemas.microsoft.com/office/powerpoint/2010/main" val="359604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5F20CF-37DD-4756-B0CE-7E9F35229BFF}" type="slidenum">
              <a:rPr lang="en-US" smtClean="0"/>
              <a:pPr>
                <a:defRPr/>
              </a:pPr>
              <a:t>‹#›</a:t>
            </a:fld>
            <a:endParaRPr lang="en-US"/>
          </a:p>
        </p:txBody>
      </p:sp>
    </p:spTree>
    <p:extLst>
      <p:ext uri="{BB962C8B-B14F-4D97-AF65-F5344CB8AC3E}">
        <p14:creationId xmlns:p14="http://schemas.microsoft.com/office/powerpoint/2010/main" val="31549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F3020E-0408-4278-8DE1-10D8C6327FA1}" type="slidenum">
              <a:rPr lang="en-US" smtClean="0"/>
              <a:pPr>
                <a:defRPr/>
              </a:pPr>
              <a:t>‹#›</a:t>
            </a:fld>
            <a:endParaRPr lang="en-US"/>
          </a:p>
        </p:txBody>
      </p:sp>
    </p:spTree>
    <p:extLst>
      <p:ext uri="{BB962C8B-B14F-4D97-AF65-F5344CB8AC3E}">
        <p14:creationId xmlns:p14="http://schemas.microsoft.com/office/powerpoint/2010/main" val="85249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EDA7699-CF97-4E51-9FF3-E2768FD47087}" type="slidenum">
              <a:rPr lang="en-US" smtClean="0"/>
              <a:pPr>
                <a:defRPr/>
              </a:pPr>
              <a:t>‹#›</a:t>
            </a:fld>
            <a:endParaRPr lang="en-US"/>
          </a:p>
        </p:txBody>
      </p:sp>
    </p:spTree>
    <p:extLst>
      <p:ext uri="{BB962C8B-B14F-4D97-AF65-F5344CB8AC3E}">
        <p14:creationId xmlns:p14="http://schemas.microsoft.com/office/powerpoint/2010/main" val="22825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4AE72E-F5B3-461E-9529-3F334D0F9940}" type="slidenum">
              <a:rPr lang="en-US" smtClean="0"/>
              <a:pPr>
                <a:defRPr/>
              </a:pPr>
              <a:t>‹#›</a:t>
            </a:fld>
            <a:endParaRPr lang="en-US"/>
          </a:p>
        </p:txBody>
      </p:sp>
    </p:spTree>
    <p:extLst>
      <p:ext uri="{BB962C8B-B14F-4D97-AF65-F5344CB8AC3E}">
        <p14:creationId xmlns:p14="http://schemas.microsoft.com/office/powerpoint/2010/main" val="23503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4C9FA9-93BD-4046-B289-B70DC4A5A6D1}" type="slidenum">
              <a:rPr lang="en-US" smtClean="0"/>
              <a:pPr>
                <a:defRPr/>
              </a:pPr>
              <a:t>‹#›</a:t>
            </a:fld>
            <a:endParaRPr lang="en-US"/>
          </a:p>
        </p:txBody>
      </p:sp>
    </p:spTree>
    <p:extLst>
      <p:ext uri="{BB962C8B-B14F-4D97-AF65-F5344CB8AC3E}">
        <p14:creationId xmlns:p14="http://schemas.microsoft.com/office/powerpoint/2010/main" val="127593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B70B9D-8ADF-4B4B-83C4-E176DEDECBD9}" type="slidenum">
              <a:rPr lang="en-US" smtClean="0"/>
              <a:pPr>
                <a:defRPr/>
              </a:pPr>
              <a:t>‹#›</a:t>
            </a:fld>
            <a:endParaRPr lang="en-US"/>
          </a:p>
        </p:txBody>
      </p:sp>
    </p:spTree>
    <p:extLst>
      <p:ext uri="{BB962C8B-B14F-4D97-AF65-F5344CB8AC3E}">
        <p14:creationId xmlns:p14="http://schemas.microsoft.com/office/powerpoint/2010/main" val="415607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118CA4-1BF8-4E12-842C-F5563AB749FD}" type="slidenum">
              <a:rPr lang="en-US" smtClean="0"/>
              <a:pPr>
                <a:defRPr/>
              </a:pPr>
              <a:t>‹#›</a:t>
            </a:fld>
            <a:endParaRPr lang="en-US"/>
          </a:p>
        </p:txBody>
      </p:sp>
    </p:spTree>
    <p:extLst>
      <p:ext uri="{BB962C8B-B14F-4D97-AF65-F5344CB8AC3E}">
        <p14:creationId xmlns:p14="http://schemas.microsoft.com/office/powerpoint/2010/main" val="902253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FD90F9-5570-4A05-A2CF-9A22C5C428E0}" type="slidenum">
              <a:rPr lang="en-US" smtClean="0"/>
              <a:pPr>
                <a:defRPr/>
              </a:pPr>
              <a:t>‹#›</a:t>
            </a:fld>
            <a:endParaRPr lang="en-US"/>
          </a:p>
        </p:txBody>
      </p:sp>
    </p:spTree>
    <p:extLst>
      <p:ext uri="{BB962C8B-B14F-4D97-AF65-F5344CB8AC3E}">
        <p14:creationId xmlns:p14="http://schemas.microsoft.com/office/powerpoint/2010/main" val="1437711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0.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9.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7.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5"/>
          <p:cNvSpPr>
            <a:spLocks noChangeArrowheads="1"/>
          </p:cNvSpPr>
          <p:nvPr/>
        </p:nvSpPr>
        <p:spPr bwMode="auto">
          <a:xfrm>
            <a:off x="7829840" y="1982836"/>
            <a:ext cx="1692387" cy="52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pPr eaLnBrk="1" hangingPunct="1"/>
            <a:r>
              <a:rPr lang="en-US" sz="2800" b="1">
                <a:solidFill>
                  <a:srgbClr val="1713CB"/>
                </a:solidFill>
                <a:latin typeface="Times New Roman" panose="02020603050405020304" pitchFamily="18" charset="0"/>
                <a:cs typeface="Times New Roman" panose="02020603050405020304" pitchFamily="18" charset="0"/>
              </a:rPr>
              <a:t>TIẾT </a:t>
            </a:r>
            <a:r>
              <a:rPr lang="en-US" sz="2800" b="1" smtClean="0">
                <a:solidFill>
                  <a:srgbClr val="1713CB"/>
                </a:solidFill>
                <a:latin typeface="Times New Roman" panose="02020603050405020304" pitchFamily="18" charset="0"/>
                <a:cs typeface="Times New Roman" panose="02020603050405020304" pitchFamily="18" charset="0"/>
              </a:rPr>
              <a:t>23</a:t>
            </a:r>
            <a:endParaRPr lang="en-US" sz="2800" b="1" dirty="0">
              <a:solidFill>
                <a:srgbClr val="1713CB"/>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A28E7445-5201-CF3E-0F5B-0DE594F9BF6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0" y="-3991"/>
            <a:ext cx="5447928" cy="6861991"/>
          </a:xfrm>
          <a:prstGeom prst="rect">
            <a:avLst/>
          </a:prstGeom>
        </p:spPr>
      </p:pic>
    </p:spTree>
    <p:extLst>
      <p:ext uri="{BB962C8B-B14F-4D97-AF65-F5344CB8AC3E}">
        <p14:creationId xmlns:p14="http://schemas.microsoft.com/office/powerpoint/2010/main" val="3319648741"/>
      </p:ext>
    </p:extLst>
  </p:cSld>
  <p:clrMapOvr>
    <a:masterClrMapping/>
  </p:clrMapOvr>
  <mc:AlternateContent xmlns:mc="http://schemas.openxmlformats.org/markup-compatibility/2006" xmlns:p14="http://schemas.microsoft.com/office/powerpoint/2010/main">
    <mc:Choice Requires="p14">
      <p:transition spd="slow" p14:dur="2000" advTm="11009"/>
    </mc:Choice>
    <mc:Fallback xmlns="">
      <p:transition spd="slow" advTm="110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FB47F5-A9FC-A46F-8B2E-F1372EC6B404}"/>
              </a:ext>
            </a:extLst>
          </p:cNvPr>
          <p:cNvPicPr>
            <a:picLocks noChangeAspect="1"/>
          </p:cNvPicPr>
          <p:nvPr/>
        </p:nvPicPr>
        <p:blipFill>
          <a:blip r:embed="rId2">
            <a:extLst/>
          </a:blip>
          <a:stretch>
            <a:fillRect/>
          </a:stretch>
        </p:blipFill>
        <p:spPr>
          <a:xfrm>
            <a:off x="1" y="247"/>
            <a:ext cx="12192000" cy="6858000"/>
          </a:xfrm>
          <a:prstGeom prst="rect">
            <a:avLst/>
          </a:prstGeom>
        </p:spPr>
      </p:pic>
      <p:pic>
        <p:nvPicPr>
          <p:cNvPr id="7" name="Picture 6">
            <a:extLst>
              <a:ext uri="{FF2B5EF4-FFF2-40B4-BE49-F238E27FC236}">
                <a16:creationId xmlns:a16="http://schemas.microsoft.com/office/drawing/2014/main" xmlns="" id="{E2D1AA21-23CD-4B87-9AED-6B83DF17E507}"/>
              </a:ext>
            </a:extLst>
          </p:cNvPr>
          <p:cNvPicPr>
            <a:picLocks noChangeAspect="1"/>
          </p:cNvPicPr>
          <p:nvPr/>
        </p:nvPicPr>
        <p:blipFill rotWithShape="1">
          <a:blip r:embed="rId3">
            <a:extLst>
              <a:ext uri="{28A0092B-C50C-407E-A947-70E740481C1C}">
                <a14:useLocalDpi xmlns:a14="http://schemas.microsoft.com/office/drawing/2010/main" val="0"/>
              </a:ext>
            </a:extLst>
          </a:blip>
          <a:srcRect l="9071" t="13608" r="7770" b="19864"/>
          <a:stretch/>
        </p:blipFill>
        <p:spPr>
          <a:xfrm>
            <a:off x="4079776" y="-4524"/>
            <a:ext cx="3600400" cy="1944216"/>
          </a:xfrm>
          <a:prstGeom prst="rect">
            <a:avLst/>
          </a:prstGeom>
        </p:spPr>
      </p:pic>
      <p:pic>
        <p:nvPicPr>
          <p:cNvPr id="11" name="Picture 10">
            <a:extLst>
              <a:ext uri="{FF2B5EF4-FFF2-40B4-BE49-F238E27FC236}">
                <a16:creationId xmlns:a16="http://schemas.microsoft.com/office/drawing/2014/main" xmlns="" id="{5921FFCD-3C30-4921-8198-B48EEACF623E}"/>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91344" y="1772816"/>
            <a:ext cx="11809312" cy="4536504"/>
          </a:xfrm>
          <a:prstGeom prst="rect">
            <a:avLst/>
          </a:prstGeom>
        </p:spPr>
      </p:pic>
      <p:sp>
        <p:nvSpPr>
          <p:cNvPr id="6" name="TextBox 5">
            <a:extLst>
              <a:ext uri="{FF2B5EF4-FFF2-40B4-BE49-F238E27FC236}">
                <a16:creationId xmlns:a16="http://schemas.microsoft.com/office/drawing/2014/main" xmlns="" id="{2E3487F2-C868-4F7E-80CF-919F9E02D53A}"/>
              </a:ext>
            </a:extLst>
          </p:cNvPr>
          <p:cNvSpPr txBox="1"/>
          <p:nvPr/>
        </p:nvSpPr>
        <p:spPr>
          <a:xfrm>
            <a:off x="1343472" y="4295998"/>
            <a:ext cx="10066322" cy="584775"/>
          </a:xfrm>
          <a:prstGeom prst="rect">
            <a:avLst/>
          </a:prstGeom>
          <a:noFill/>
        </p:spPr>
        <p:txBody>
          <a:bodyPr wrap="square">
            <a:spAutoFit/>
          </a:bodyPr>
          <a:lstStyle/>
          <a:p>
            <a:pPr algn="just"/>
            <a:r>
              <a:rPr lang="en-US" sz="3200" dirty="0" err="1">
                <a:latin typeface="Cambria" panose="02040503050406030204" pitchFamily="18" charset="0"/>
                <a:ea typeface="Cambria" panose="02040503050406030204" pitchFamily="18" charset="0"/>
              </a:rPr>
              <a:t>Nêu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em</a:t>
            </a:r>
            <a:r>
              <a:rPr lang="en-US" sz="3200" dirty="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sau</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khi</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học</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hát</a:t>
            </a: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bài</a:t>
            </a:r>
            <a:r>
              <a:rPr lang="vi-VN" sz="3200" dirty="0" smtClean="0">
                <a:latin typeface="Cambria" panose="02040503050406030204" pitchFamily="18" charset="0"/>
                <a:ea typeface="Cambria" panose="02040503050406030204" pitchFamily="18" charset="0"/>
              </a:rPr>
              <a:t> </a:t>
            </a:r>
            <a:r>
              <a:rPr lang="en-US" sz="3200" i="1" dirty="0" err="1" smtClean="0">
                <a:latin typeface="Cambria" panose="02040503050406030204" pitchFamily="18" charset="0"/>
                <a:ea typeface="Cambria" panose="02040503050406030204" pitchFamily="18" charset="0"/>
              </a:rPr>
              <a:t>Tuổi</a:t>
            </a:r>
            <a:r>
              <a:rPr lang="en-US" sz="3200" i="1" dirty="0" smtClean="0">
                <a:latin typeface="Cambria" panose="02040503050406030204" pitchFamily="18" charset="0"/>
                <a:ea typeface="Cambria" panose="02040503050406030204" pitchFamily="18" charset="0"/>
              </a:rPr>
              <a:t> </a:t>
            </a:r>
            <a:r>
              <a:rPr lang="en-US" sz="3200" i="1" dirty="0" err="1" smtClean="0">
                <a:latin typeface="Cambria" panose="02040503050406030204" pitchFamily="18" charset="0"/>
                <a:ea typeface="Cambria" panose="02040503050406030204" pitchFamily="18" charset="0"/>
              </a:rPr>
              <a:t>hồng</a:t>
            </a:r>
            <a:r>
              <a:rPr lang="en-US" sz="3200" i="1" dirty="0" smtClean="0">
                <a:latin typeface="Cambria" panose="02040503050406030204" pitchFamily="18" charset="0"/>
                <a:ea typeface="Cambria" panose="02040503050406030204" pitchFamily="18" charset="0"/>
              </a:rPr>
              <a:t> </a:t>
            </a:r>
            <a:r>
              <a:rPr lang="en-US" sz="3200" i="1" dirty="0" err="1" smtClean="0">
                <a:latin typeface="Cambria" panose="02040503050406030204" pitchFamily="18" charset="0"/>
                <a:ea typeface="Cambria" panose="02040503050406030204" pitchFamily="18" charset="0"/>
              </a:rPr>
              <a:t>ơi</a:t>
            </a:r>
            <a:r>
              <a:rPr lang="en-US" sz="3200" i="1" dirty="0" smtClean="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4CBBF145-3852-4890-BA4F-1AE126E58D2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3952" t="45716" r="78491" b="47154"/>
          <a:stretch/>
        </p:blipFill>
        <p:spPr>
          <a:xfrm>
            <a:off x="782206" y="4166119"/>
            <a:ext cx="561266" cy="743222"/>
          </a:xfrm>
          <a:prstGeom prst="rect">
            <a:avLst/>
          </a:prstGeom>
        </p:spPr>
      </p:pic>
      <p:sp>
        <p:nvSpPr>
          <p:cNvPr id="14" name="Rectangle 8">
            <a:extLst>
              <a:ext uri="{FF2B5EF4-FFF2-40B4-BE49-F238E27FC236}">
                <a16:creationId xmlns:a16="http://schemas.microsoft.com/office/drawing/2014/main" xmlns="" id="{837DB538-DD84-4073-B829-9E0CCD72C61A}"/>
              </a:ext>
            </a:extLst>
          </p:cNvPr>
          <p:cNvSpPr>
            <a:spLocks noChangeArrowheads="1"/>
          </p:cNvSpPr>
          <p:nvPr/>
        </p:nvSpPr>
        <p:spPr bwMode="auto">
          <a:xfrm>
            <a:off x="4598574" y="731027"/>
            <a:ext cx="2562803" cy="8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43" tIns="47621" rIns="95243" bIns="47621">
            <a:spAutoFit/>
          </a:bodyPr>
          <a:lstStyle/>
          <a:p>
            <a:pPr algn="ctr" eaLnBrk="1" hangingPunct="1"/>
            <a:r>
              <a:rPr lang="en-US" sz="4800" b="1" dirty="0">
                <a:latin typeface="Cambria" pitchFamily="18" charset="0"/>
                <a:cs typeface="Times New Roman" pitchFamily="18" charset="0"/>
              </a:rPr>
              <a:t>CÂU HỎI</a:t>
            </a:r>
          </a:p>
        </p:txBody>
      </p:sp>
    </p:spTree>
    <p:extLst>
      <p:ext uri="{BB962C8B-B14F-4D97-AF65-F5344CB8AC3E}">
        <p14:creationId xmlns:p14="http://schemas.microsoft.com/office/powerpoint/2010/main" val="2165367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91D9A5-B4E6-FF93-17A8-8EB1BD9225B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xmlns="" id="{FFE48B11-135F-7EA8-8E0C-F3B15E033615}"/>
              </a:ext>
            </a:extLst>
          </p:cNvPr>
          <p:cNvPicPr>
            <a:picLocks noChangeAspect="1"/>
          </p:cNvPicPr>
          <p:nvPr/>
        </p:nvPicPr>
        <p:blipFill>
          <a:blip r:embed="rId4"/>
          <a:stretch>
            <a:fillRect/>
          </a:stretch>
        </p:blipFill>
        <p:spPr>
          <a:xfrm>
            <a:off x="484282" y="2140972"/>
            <a:ext cx="11218170" cy="3963906"/>
          </a:xfrm>
          <a:prstGeom prst="rect">
            <a:avLst/>
          </a:prstGeom>
        </p:spPr>
      </p:pic>
      <p:pic>
        <p:nvPicPr>
          <p:cNvPr id="2" name="Picture 13">
            <a:extLst>
              <a:ext uri="{FF2B5EF4-FFF2-40B4-BE49-F238E27FC236}">
                <a16:creationId xmlns:a16="http://schemas.microsoft.com/office/drawing/2014/main" xmlns="" id="{926F792D-B0C1-46E2-91EA-61A1AD4A2F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0505" b="76349"/>
          <a:stretch/>
        </p:blipFill>
        <p:spPr bwMode="auto">
          <a:xfrm>
            <a:off x="515103" y="457632"/>
            <a:ext cx="3018726"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xmlns="" id="{95760B7E-B839-60E3-B0FA-249193354F67}"/>
              </a:ext>
            </a:extLst>
          </p:cNvPr>
          <p:cNvSpPr>
            <a:spLocks noChangeArrowheads="1"/>
          </p:cNvSpPr>
          <p:nvPr/>
        </p:nvSpPr>
        <p:spPr bwMode="auto">
          <a:xfrm>
            <a:off x="1487488" y="1379048"/>
            <a:ext cx="6120680" cy="58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243" tIns="47621" rIns="95243" bIns="47621">
            <a:spAutoFit/>
          </a:bodyPr>
          <a:lstStyle/>
          <a:p>
            <a:r>
              <a:rPr lang="en-US" sz="3200" b="1" dirty="0" err="1" smtClean="0">
                <a:solidFill>
                  <a:srgbClr val="1713CB"/>
                </a:solidFill>
                <a:latin typeface="Cambria" panose="02040503050406030204" pitchFamily="18" charset="0"/>
                <a:ea typeface="Cambria" panose="02040503050406030204" pitchFamily="18" charset="0"/>
              </a:rPr>
              <a:t>Nghe</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và</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vận</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động</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theo</a:t>
            </a:r>
            <a:r>
              <a:rPr lang="en-US" sz="3200" b="1" dirty="0" smtClean="0">
                <a:solidFill>
                  <a:srgbClr val="1713CB"/>
                </a:solidFill>
                <a:latin typeface="Cambria" panose="02040503050406030204" pitchFamily="18" charset="0"/>
                <a:ea typeface="Cambria" panose="02040503050406030204" pitchFamily="18" charset="0"/>
              </a:rPr>
              <a:t> </a:t>
            </a:r>
            <a:r>
              <a:rPr lang="en-US" sz="3200" b="1" dirty="0" err="1" smtClean="0">
                <a:solidFill>
                  <a:srgbClr val="1713CB"/>
                </a:solidFill>
                <a:latin typeface="Cambria" panose="02040503050406030204" pitchFamily="18" charset="0"/>
                <a:ea typeface="Cambria" panose="02040503050406030204" pitchFamily="18" charset="0"/>
              </a:rPr>
              <a:t>nhịp</a:t>
            </a:r>
            <a:r>
              <a:rPr lang="en-US" sz="3200" b="1" dirty="0" smtClean="0">
                <a:solidFill>
                  <a:srgbClr val="1713CB"/>
                </a:solidFill>
                <a:latin typeface="Cambria" panose="02040503050406030204" pitchFamily="18" charset="0"/>
                <a:ea typeface="Cambria" panose="02040503050406030204" pitchFamily="18" charset="0"/>
              </a:rPr>
              <a:t> 3/4</a:t>
            </a:r>
            <a:endParaRPr lang="en-US" sz="3200" dirty="0">
              <a:solidFill>
                <a:srgbClr val="1713CB"/>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31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CD42F8-011C-5D74-1710-F7C7DF5B05F9}"/>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2054" name="Picture 6" descr="Kids holding wooden frame. Download a Free Preview or High Quality Adobe  Illustrator Ai, EPS, P… | School wall art, Transportation for kids, Kids  cartoon characters">
            <a:extLst>
              <a:ext uri="{FF2B5EF4-FFF2-40B4-BE49-F238E27FC236}">
                <a16:creationId xmlns:a16="http://schemas.microsoft.com/office/drawing/2014/main" xmlns="" id="{A2B3EC3E-1A0A-4B3B-B294-C90EA62B0B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rcRect t="14301" b="24801"/>
          <a:stretch/>
        </p:blipFill>
        <p:spPr bwMode="auto">
          <a:xfrm>
            <a:off x="479376" y="1213374"/>
            <a:ext cx="11233248" cy="50405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a:extLst>
              <a:ext uri="{FF2B5EF4-FFF2-40B4-BE49-F238E27FC236}">
                <a16:creationId xmlns:a16="http://schemas.microsoft.com/office/drawing/2014/main" xmlns="" id="{E950EEC8-4CBC-4DCE-A9C1-9EC327DF3829}"/>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1341" t="26386" r="29601" b="51165"/>
          <a:stretch/>
        </p:blipFill>
        <p:spPr bwMode="auto">
          <a:xfrm>
            <a:off x="479376" y="352370"/>
            <a:ext cx="3395513" cy="86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373D2D16-53E8-1B69-AD0C-3E1A93107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409" y="2996952"/>
            <a:ext cx="2016224" cy="1204741"/>
          </a:xfrm>
          <a:prstGeom prst="rect">
            <a:avLst/>
          </a:prstGeom>
        </p:spPr>
      </p:pic>
      <p:pic>
        <p:nvPicPr>
          <p:cNvPr id="4098"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r="57104" b="32971"/>
          <a:stretch/>
        </p:blipFill>
        <p:spPr bwMode="auto">
          <a:xfrm>
            <a:off x="4176201" y="3861048"/>
            <a:ext cx="3864015" cy="101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8078" t="63555"/>
          <a:stretch/>
        </p:blipFill>
        <p:spPr bwMode="auto">
          <a:xfrm>
            <a:off x="6744072" y="5013176"/>
            <a:ext cx="4464496" cy="44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C05FC09-0601-4D9A-4B9E-6459293AC8A7}"/>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xmlns="" id="{7B23B4E3-B59E-C9DC-DC69-FBEB5FCB3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908720"/>
            <a:ext cx="7920880" cy="5419454"/>
          </a:xfrm>
          <a:prstGeom prst="rect">
            <a:avLst/>
          </a:prstGeom>
        </p:spPr>
      </p:pic>
      <p:pic>
        <p:nvPicPr>
          <p:cNvPr id="10" name="Picture 9">
            <a:extLst>
              <a:ext uri="{FF2B5EF4-FFF2-40B4-BE49-F238E27FC236}">
                <a16:creationId xmlns:a16="http://schemas.microsoft.com/office/drawing/2014/main" xmlns="" id="{43628ECF-D60C-0DFF-A15E-14E4C77D8E1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flipH="1">
            <a:off x="8112140" y="211500"/>
            <a:ext cx="4445148" cy="6116674"/>
          </a:xfrm>
          <a:prstGeom prst="rect">
            <a:avLst/>
          </a:prstGeom>
        </p:spPr>
      </p:pic>
      <p:sp>
        <p:nvSpPr>
          <p:cNvPr id="8" name="TextBox 7">
            <a:extLst>
              <a:ext uri="{FF2B5EF4-FFF2-40B4-BE49-F238E27FC236}">
                <a16:creationId xmlns:a16="http://schemas.microsoft.com/office/drawing/2014/main" xmlns="" id="{F13A89C8-7F8E-952B-887D-38B02D01A4F9}"/>
              </a:ext>
            </a:extLst>
          </p:cNvPr>
          <p:cNvSpPr txBox="1"/>
          <p:nvPr/>
        </p:nvSpPr>
        <p:spPr>
          <a:xfrm>
            <a:off x="8633556" y="908720"/>
            <a:ext cx="2400204" cy="646331"/>
          </a:xfrm>
          <a:prstGeom prst="rect">
            <a:avLst/>
          </a:prstGeom>
          <a:noFill/>
        </p:spPr>
        <p:txBody>
          <a:bodyPr wrap="square">
            <a:spAutoFit/>
          </a:bodyPr>
          <a:lstStyle/>
          <a:p>
            <a:pPr algn="ctr"/>
            <a:r>
              <a:rPr lang="en-US" sz="3600" b="1" dirty="0">
                <a:latin typeface="Cambria" pitchFamily="18" charset="0"/>
              </a:rPr>
              <a:t>TÁC </a:t>
            </a:r>
            <a:r>
              <a:rPr lang="en-US" sz="3600" b="1" dirty="0" smtClean="0">
                <a:latin typeface="Cambria" pitchFamily="18" charset="0"/>
              </a:rPr>
              <a:t>GIẢ</a:t>
            </a:r>
            <a:endParaRPr lang="vi-VN" sz="3600" b="1" dirty="0"/>
          </a:p>
        </p:txBody>
      </p:sp>
      <p:sp>
        <p:nvSpPr>
          <p:cNvPr id="4" name="Rectangle 3"/>
          <p:cNvSpPr/>
          <p:nvPr/>
        </p:nvSpPr>
        <p:spPr>
          <a:xfrm>
            <a:off x="839416" y="3076505"/>
            <a:ext cx="7056784" cy="2800767"/>
          </a:xfrm>
          <a:prstGeom prst="rect">
            <a:avLst/>
          </a:prstGeom>
        </p:spPr>
        <p:txBody>
          <a:bodyPr wrap="square">
            <a:spAutoFit/>
          </a:bodyPr>
          <a:lstStyle/>
          <a:p>
            <a:pPr algn="just"/>
            <a:r>
              <a:rPr lang="vi-VN" sz="2200" b="1" dirty="0">
                <a:latin typeface="+mj-lt"/>
              </a:rPr>
              <a:t>Nguyễn Công Minh </a:t>
            </a:r>
            <a:r>
              <a:rPr lang="vi-VN" sz="2200" dirty="0">
                <a:latin typeface="+mj-lt"/>
              </a:rPr>
              <a:t>là nhạc sĩ trẻ sinh năm 1998 tại Hà Nội. Anh học tại ngành Báo chí Viện Đào tạo Báo chí và Truyền thông, trường Đại học Khoa học xã hội và Nhân văn, Đại học Quốc gia Hà Nội. Với niềm đam mê về âm nhạc, anh đã tự học và sáng tác một số ca khúc được nhiều người yêu thích như: </a:t>
            </a:r>
            <a:r>
              <a:rPr lang="vi-VN" sz="2200" i="1" dirty="0">
                <a:latin typeface="+mj-lt"/>
              </a:rPr>
              <a:t>Mùa nắng vừa qua</a:t>
            </a:r>
            <a:r>
              <a:rPr lang="vi-VN" sz="2200" dirty="0">
                <a:latin typeface="+mj-lt"/>
              </a:rPr>
              <a:t>, </a:t>
            </a:r>
            <a:r>
              <a:rPr lang="vi-VN" sz="2200" i="1" dirty="0">
                <a:latin typeface="+mj-lt"/>
              </a:rPr>
              <a:t>Là em</a:t>
            </a:r>
            <a:r>
              <a:rPr lang="vi-VN" sz="2200" dirty="0">
                <a:latin typeface="+mj-lt"/>
              </a:rPr>
              <a:t>, </a:t>
            </a:r>
            <a:r>
              <a:rPr lang="vi-VN" sz="2200" i="1" dirty="0">
                <a:latin typeface="+mj-lt"/>
              </a:rPr>
              <a:t>Hà Nội và em </a:t>
            </a:r>
            <a:r>
              <a:rPr lang="vi-VN" sz="2200" dirty="0">
                <a:latin typeface="+mj-lt"/>
              </a:rPr>
              <a:t>và các ca khúc viết cho thiếu nhi như: </a:t>
            </a:r>
            <a:r>
              <a:rPr lang="vi-VN" sz="2200" i="1" dirty="0">
                <a:latin typeface="+mj-lt"/>
              </a:rPr>
              <a:t>Bước chân của em</a:t>
            </a:r>
            <a:r>
              <a:rPr lang="vi-VN" sz="2200" dirty="0">
                <a:latin typeface="+mj-lt"/>
              </a:rPr>
              <a:t>, </a:t>
            </a:r>
            <a:r>
              <a:rPr lang="vi-VN" sz="2200" i="1" dirty="0">
                <a:latin typeface="+mj-lt"/>
              </a:rPr>
              <a:t>Trăng sáng soi</a:t>
            </a:r>
            <a:r>
              <a:rPr lang="vi-VN" sz="2200" dirty="0">
                <a:latin typeface="+mj-lt"/>
              </a:rPr>
              <a:t>, </a:t>
            </a:r>
            <a:r>
              <a:rPr lang="vi-VN" sz="2200" i="1" dirty="0">
                <a:latin typeface="+mj-lt"/>
              </a:rPr>
              <a:t>Đến giờ cơm, Tuổi hồng ơi…</a:t>
            </a:r>
            <a:endParaRPr lang="en-US" sz="2200" dirty="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C05FC09-0601-4D9A-4B9E-6459293AC8A7}"/>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26" name="Picture 25">
            <a:extLst>
              <a:ext uri="{FF2B5EF4-FFF2-40B4-BE49-F238E27FC236}">
                <a16:creationId xmlns:a16="http://schemas.microsoft.com/office/drawing/2014/main" xmlns="" id="{E3D82598-3E55-3EAA-0885-2B9C36276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208" y="253877"/>
            <a:ext cx="1389535" cy="830280"/>
          </a:xfrm>
          <a:prstGeom prst="rect">
            <a:avLst/>
          </a:prstGeom>
        </p:spPr>
      </p:pic>
      <p:grpSp>
        <p:nvGrpSpPr>
          <p:cNvPr id="6" name="Group 5"/>
          <p:cNvGrpSpPr/>
          <p:nvPr/>
        </p:nvGrpSpPr>
        <p:grpSpPr>
          <a:xfrm>
            <a:off x="6672064" y="355153"/>
            <a:ext cx="4917030" cy="5920080"/>
            <a:chOff x="6672064" y="355153"/>
            <a:chExt cx="4917030" cy="5920080"/>
          </a:xfrm>
        </p:grpSpPr>
        <p:grpSp>
          <p:nvGrpSpPr>
            <p:cNvPr id="5" name="Group 4"/>
            <p:cNvGrpSpPr/>
            <p:nvPr/>
          </p:nvGrpSpPr>
          <p:grpSpPr>
            <a:xfrm>
              <a:off x="6672064" y="404664"/>
              <a:ext cx="4917030" cy="5870569"/>
              <a:chOff x="6868077" y="404664"/>
              <a:chExt cx="4917030" cy="5870569"/>
            </a:xfrm>
          </p:grpSpPr>
          <p:pic>
            <p:nvPicPr>
              <p:cNvPr id="3074" name="Picture 2"/>
              <p:cNvPicPr>
                <a:picLocks noChangeAspect="1" noChangeArrowheads="1"/>
              </p:cNvPicPr>
              <p:nvPr/>
            </p:nvPicPr>
            <p:blipFill rotWithShape="1">
              <a:blip r:embed="rId4" cstate="print">
                <a:biLevel thresh="75000"/>
                <a:extLst>
                  <a:ext uri="{BEBA8EAE-BF5A-486C-A8C5-ECC9F3942E4B}">
                    <a14:imgProps xmlns:a14="http://schemas.microsoft.com/office/drawing/2010/main">
                      <a14:imgLayer r:embed="rId5">
                        <a14:imgEffect>
                          <a14:artisticFilmGrain/>
                        </a14:imgEffect>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1617" t="6086"/>
              <a:stretch/>
            </p:blipFill>
            <p:spPr bwMode="auto">
              <a:xfrm>
                <a:off x="6868077" y="762000"/>
                <a:ext cx="4917030" cy="551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68077" y="404664"/>
                <a:ext cx="740091" cy="155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6"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400256" y="355153"/>
              <a:ext cx="1656183" cy="41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402734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C05FC09-0601-4D9A-4B9E-6459293AC8A7}"/>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xmlns="" id="{E3D82598-3E55-3EAA-0885-2B9C362769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047" y="315154"/>
            <a:ext cx="1389535" cy="830280"/>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0055" y="493054"/>
            <a:ext cx="5036545" cy="571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891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A939FF-C85E-C0D5-FDA2-F8E8348D0F0D}"/>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6" name="Picture 13">
            <a:extLst>
              <a:ext uri="{FF2B5EF4-FFF2-40B4-BE49-F238E27FC236}">
                <a16:creationId xmlns:a16="http://schemas.microsoft.com/office/drawing/2014/main" xmlns="" id="{2950AE3B-636F-CC44-0F82-5A98542E7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6" r="40505"/>
          <a:stretch/>
        </p:blipFill>
        <p:spPr bwMode="auto">
          <a:xfrm>
            <a:off x="479376" y="476672"/>
            <a:ext cx="3096344" cy="95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FECE4776-86EE-5100-9D91-3CA9B869E48B}"/>
              </a:ext>
            </a:extLst>
          </p:cNvPr>
          <p:cNvSpPr txBox="1"/>
          <p:nvPr/>
        </p:nvSpPr>
        <p:spPr>
          <a:xfrm>
            <a:off x="3575720" y="2967335"/>
            <a:ext cx="5112568" cy="1569660"/>
          </a:xfrm>
          <a:prstGeom prst="rect">
            <a:avLst/>
          </a:prstGeom>
          <a:noFill/>
        </p:spPr>
        <p:txBody>
          <a:bodyPr wrap="square">
            <a:spAutoFit/>
          </a:bodyPr>
          <a:lstStyle/>
          <a:p>
            <a:pPr algn="ctr"/>
            <a:r>
              <a:rPr lang="en-US" sz="4800" b="1" dirty="0">
                <a:latin typeface="Cambria" pitchFamily="18" charset="0"/>
              </a:rPr>
              <a:t>HÁT</a:t>
            </a:r>
          </a:p>
          <a:p>
            <a:pPr algn="ctr"/>
            <a:r>
              <a:rPr lang="en-US" sz="4800" b="1" dirty="0">
                <a:latin typeface="Cambria" pitchFamily="18" charset="0"/>
              </a:rPr>
              <a:t>THEO NHẠC ĐỆM</a:t>
            </a:r>
            <a:endParaRPr lang="vi-VN" sz="4800" b="1" dirty="0"/>
          </a:p>
        </p:txBody>
      </p:sp>
    </p:spTree>
    <p:extLst>
      <p:ext uri="{BB962C8B-B14F-4D97-AF65-F5344CB8AC3E}">
        <p14:creationId xmlns:p14="http://schemas.microsoft.com/office/powerpoint/2010/main" val="224753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A939FF-C85E-C0D5-FDA2-F8E8348D0F0D}"/>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6" name="Picture 13">
            <a:extLst>
              <a:ext uri="{FF2B5EF4-FFF2-40B4-BE49-F238E27FC236}">
                <a16:creationId xmlns:a16="http://schemas.microsoft.com/office/drawing/2014/main" xmlns="" id="{2950AE3B-636F-CC44-0F82-5A98542E7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6" r="40505"/>
          <a:stretch/>
        </p:blipFill>
        <p:spPr bwMode="auto">
          <a:xfrm>
            <a:off x="479376" y="476672"/>
            <a:ext cx="3096344" cy="95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FECE4776-86EE-5100-9D91-3CA9B869E48B}"/>
              </a:ext>
            </a:extLst>
          </p:cNvPr>
          <p:cNvSpPr txBox="1"/>
          <p:nvPr/>
        </p:nvSpPr>
        <p:spPr>
          <a:xfrm>
            <a:off x="3572654" y="3068960"/>
            <a:ext cx="5256584" cy="1446550"/>
          </a:xfrm>
          <a:prstGeom prst="rect">
            <a:avLst/>
          </a:prstGeom>
          <a:noFill/>
        </p:spPr>
        <p:txBody>
          <a:bodyPr wrap="square">
            <a:spAutoFit/>
          </a:bodyPr>
          <a:lstStyle/>
          <a:p>
            <a:pPr algn="ctr"/>
            <a:r>
              <a:rPr lang="en-US" sz="4400" b="1" dirty="0">
                <a:latin typeface="Cambria" pitchFamily="18" charset="0"/>
              </a:rPr>
              <a:t>HÁT</a:t>
            </a:r>
          </a:p>
          <a:p>
            <a:pPr algn="ctr"/>
            <a:r>
              <a:rPr lang="en-US" sz="4400" b="1" dirty="0">
                <a:latin typeface="Cambria" pitchFamily="18" charset="0"/>
              </a:rPr>
              <a:t>KẾT HỢP GÕ ĐỆM</a:t>
            </a:r>
            <a:endParaRPr lang="vi-VN" sz="4400" b="1" dirty="0"/>
          </a:p>
        </p:txBody>
      </p:sp>
    </p:spTree>
    <p:extLst>
      <p:ext uri="{BB962C8B-B14F-4D97-AF65-F5344CB8AC3E}">
        <p14:creationId xmlns:p14="http://schemas.microsoft.com/office/powerpoint/2010/main" val="2943743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A939FF-C85E-C0D5-FDA2-F8E8348D0F0D}"/>
              </a:ext>
            </a:extLst>
          </p:cNvPr>
          <p:cNvPicPr>
            <a:picLocks noChangeAspect="1"/>
          </p:cNvPicPr>
          <p:nvPr/>
        </p:nvPicPr>
        <p:blipFill>
          <a:blip r:embed="rId2">
            <a:extLst/>
          </a:blip>
          <a:stretch>
            <a:fillRect/>
          </a:stretch>
        </p:blipFill>
        <p:spPr>
          <a:xfrm>
            <a:off x="0" y="0"/>
            <a:ext cx="12192000" cy="6858000"/>
          </a:xfrm>
          <a:prstGeom prst="rect">
            <a:avLst/>
          </a:prstGeom>
        </p:spPr>
      </p:pic>
      <p:pic>
        <p:nvPicPr>
          <p:cNvPr id="6" name="Picture 13">
            <a:extLst>
              <a:ext uri="{FF2B5EF4-FFF2-40B4-BE49-F238E27FC236}">
                <a16:creationId xmlns:a16="http://schemas.microsoft.com/office/drawing/2014/main" xmlns="" id="{2950AE3B-636F-CC44-0F82-5A98542E7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556" r="40505"/>
          <a:stretch/>
        </p:blipFill>
        <p:spPr bwMode="auto">
          <a:xfrm>
            <a:off x="479376" y="476672"/>
            <a:ext cx="3096344" cy="95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FECE4776-86EE-5100-9D91-3CA9B869E48B}"/>
              </a:ext>
            </a:extLst>
          </p:cNvPr>
          <p:cNvSpPr txBox="1"/>
          <p:nvPr/>
        </p:nvSpPr>
        <p:spPr>
          <a:xfrm>
            <a:off x="3572654" y="3068960"/>
            <a:ext cx="5256584" cy="1446550"/>
          </a:xfrm>
          <a:prstGeom prst="rect">
            <a:avLst/>
          </a:prstGeom>
          <a:noFill/>
        </p:spPr>
        <p:txBody>
          <a:bodyPr wrap="square">
            <a:spAutoFit/>
          </a:bodyPr>
          <a:lstStyle/>
          <a:p>
            <a:pPr algn="ctr"/>
            <a:r>
              <a:rPr lang="en-US" sz="4400" b="1" dirty="0">
                <a:latin typeface="Cambria" pitchFamily="18" charset="0"/>
              </a:rPr>
              <a:t>HÁT KẾT HỢP</a:t>
            </a:r>
          </a:p>
          <a:p>
            <a:pPr algn="ctr"/>
            <a:r>
              <a:rPr lang="en-US" sz="4400" b="1" dirty="0" smtClean="0">
                <a:latin typeface="Cambria" pitchFamily="18" charset="0"/>
              </a:rPr>
              <a:t>BODY PERCUSSION</a:t>
            </a:r>
            <a:endParaRPr lang="vi-VN" sz="4400" b="1" dirty="0"/>
          </a:p>
        </p:txBody>
      </p:sp>
    </p:spTree>
    <p:extLst>
      <p:ext uri="{BB962C8B-B14F-4D97-AF65-F5344CB8AC3E}">
        <p14:creationId xmlns:p14="http://schemas.microsoft.com/office/powerpoint/2010/main" val="689026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9752137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11431</TotalTime>
  <Words>153</Words>
  <Application>Microsoft Office PowerPoint</Application>
  <PresentationFormat>Custom</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cp:lastModifiedBy>
  <cp:revision>725</cp:revision>
  <dcterms:created xsi:type="dcterms:W3CDTF">2010-04-30T18:19:48Z</dcterms:created>
  <dcterms:modified xsi:type="dcterms:W3CDTF">2026-02-02T07:54:29Z</dcterms:modified>
</cp:coreProperties>
</file>