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09728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0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  <inkml:trace contextRef="#ctx0" brushRef="#br0" timeOffset="1">3574 1949 24575</inkml:trace>
  <inkml:trace contextRef="#ctx0" brushRef="#br0" timeOffset="2">16422 3987 24575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0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65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EED0A6-D79D-4EF5-A131-F1404F59BEE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5.xml"/><Relationship Id="rId18" Type="http://schemas.openxmlformats.org/officeDocument/2006/relationships/customXml" Target="../ink/ink10.xml"/><Relationship Id="rId3" Type="http://schemas.openxmlformats.org/officeDocument/2006/relationships/image" Target="../media/image2.gif"/><Relationship Id="rId21" Type="http://schemas.openxmlformats.org/officeDocument/2006/relationships/customXml" Target="../ink/ink13.xml"/><Relationship Id="rId12" Type="http://schemas.openxmlformats.org/officeDocument/2006/relationships/customXml" Target="../ink/ink4.xml"/><Relationship Id="rId17" Type="http://schemas.openxmlformats.org/officeDocument/2006/relationships/customXml" Target="../ink/ink9.xml"/><Relationship Id="rId2" Type="http://schemas.openxmlformats.org/officeDocument/2006/relationships/image" Target="../media/image1.png"/><Relationship Id="rId16" Type="http://schemas.openxmlformats.org/officeDocument/2006/relationships/customXml" Target="../ink/ink8.xml"/><Relationship Id="rId20" Type="http://schemas.openxmlformats.org/officeDocument/2006/relationships/customXml" Target="../ink/ink12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3.xml"/><Relationship Id="rId24" Type="http://schemas.openxmlformats.org/officeDocument/2006/relationships/customXml" Target="../ink/ink16.xml"/><Relationship Id="rId15" Type="http://schemas.openxmlformats.org/officeDocument/2006/relationships/customXml" Target="../ink/ink7.xml"/><Relationship Id="rId23" Type="http://schemas.openxmlformats.org/officeDocument/2006/relationships/customXml" Target="../ink/ink15.xml"/><Relationship Id="rId28" Type="http://schemas.openxmlformats.org/officeDocument/2006/relationships/customXml" Target="../ink/ink17.xml"/><Relationship Id="rId10" Type="http://schemas.openxmlformats.org/officeDocument/2006/relationships/image" Target="NULL"/><Relationship Id="rId19" Type="http://schemas.openxmlformats.org/officeDocument/2006/relationships/customXml" Target="../ink/ink11.xml"/><Relationship Id="rId31" Type="http://schemas.openxmlformats.org/officeDocument/2006/relationships/image" Target="../media/image3.png"/><Relationship Id="rId4" Type="http://schemas.openxmlformats.org/officeDocument/2006/relationships/customXml" Target="../ink/ink1.xml"/><Relationship Id="rId9" Type="http://schemas.openxmlformats.org/officeDocument/2006/relationships/customXml" Target="../ink/ink2.xml"/><Relationship Id="rId14" Type="http://schemas.openxmlformats.org/officeDocument/2006/relationships/customXml" Target="../ink/ink6.xml"/><Relationship Id="rId22" Type="http://schemas.openxmlformats.org/officeDocument/2006/relationships/customXml" Target="../ink/ink14.xml"/><Relationship Id="rId27" Type="http://schemas.openxmlformats.org/officeDocument/2006/relationships/image" Target="NULL"/><Relationship Id="rId30" Type="http://schemas.openxmlformats.org/officeDocument/2006/relationships/customXml" Target="../ink/ink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.gif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1504703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BF55D0F-E174-D534-6389-67407209FF9C}"/>
              </a:ext>
            </a:extLst>
          </p:cNvPr>
          <p:cNvGrpSpPr/>
          <p:nvPr/>
        </p:nvGrpSpPr>
        <p:grpSpPr>
          <a:xfrm>
            <a:off x="6911062" y="456714"/>
            <a:ext cx="5911920" cy="1435680"/>
            <a:chOff x="6911062" y="456714"/>
            <a:chExt cx="5911920" cy="14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="" xmlns:a16="http://schemas.microsoft.com/office/drawing/2014/main" id="{B4040D00-FCB1-2424-622C-7501388DBDB4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040D00-FCB1-2424-622C-7501388DBD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02422" y="447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="" xmlns:a16="http://schemas.microsoft.com/office/drawing/2014/main" id="{A928A7B0-733B-A26D-0C07-2DEB9A2F076D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5911920" cy="143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28A7B0-733B-A26D-0C07-2DEB9A2F07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02422" y="447714"/>
                  <a:ext cx="5929560" cy="14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="" xmlns:a16="http://schemas.microsoft.com/office/drawing/2014/main" id="{BA8F9DF3-CFBE-1D62-BBEF-36D1B1188428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8F9DF3-CFBE-1D62-BBEF-36D1B11884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="" xmlns:a16="http://schemas.microsoft.com/office/drawing/2014/main" id="{E9E6773C-2699-ADBA-ACF6-53CF1DCABE5A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E6773C-2699-ADBA-ACF6-53CF1DCABE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0BE58AB-1AED-4FE4-4836-718986ADC699}"/>
              </a:ext>
            </a:extLst>
          </p:cNvPr>
          <p:cNvGrpSpPr/>
          <p:nvPr/>
        </p:nvGrpSpPr>
        <p:grpSpPr>
          <a:xfrm>
            <a:off x="7378702" y="424674"/>
            <a:ext cx="360" cy="360"/>
            <a:chOff x="7378702" y="42467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="" xmlns:a16="http://schemas.microsoft.com/office/drawing/2014/main" id="{FBAA0A9F-5A64-B7D7-5B24-93D80F75A138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BAA0A9F-5A64-B7D7-5B24-93D80F75A1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="" xmlns:a16="http://schemas.microsoft.com/office/drawing/2014/main" id="{FC7576E6-5CBB-0C94-6BFF-488CA4070236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7576E6-5CBB-0C94-6BFF-488CA40702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E613604-DC92-924F-6BE5-7D777A767B4A}"/>
              </a:ext>
            </a:extLst>
          </p:cNvPr>
          <p:cNvGrpSpPr/>
          <p:nvPr/>
        </p:nvGrpSpPr>
        <p:grpSpPr>
          <a:xfrm>
            <a:off x="7187182" y="350514"/>
            <a:ext cx="360" cy="360"/>
            <a:chOff x="7187182" y="35051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="" xmlns:a16="http://schemas.microsoft.com/office/drawing/2014/main" id="{1217934D-88DF-6E4D-9C83-847C346E5825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17934D-88DF-6E4D-9C83-847C346E58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="" xmlns:a16="http://schemas.microsoft.com/office/drawing/2014/main" id="{917575F9-669C-3668-1373-FCBFD83F8EAC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7575F9-669C-3668-1373-FCBFD83F8E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="" xmlns:a16="http://schemas.microsoft.com/office/drawing/2014/main" id="{18F3B6D6-72F1-CF90-7DA0-45E7F953799D}"/>
                  </a:ext>
                </a:extLst>
              </p14:cNvPr>
              <p14:cNvContentPartPr/>
              <p14:nvPr/>
            </p14:nvContentPartPr>
            <p14:xfrm>
              <a:off x="4103782" y="26789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F3B6D6-72F1-CF90-7DA0-45E7F95379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5142" y="26703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884A8299-6FD0-DF9B-34C4-F2B5BEF8106B}"/>
                  </a:ext>
                </a:extLst>
              </p14:cNvPr>
              <p14:cNvContentPartPr/>
              <p14:nvPr/>
            </p14:nvContentPartPr>
            <p14:xfrm>
              <a:off x="2987422" y="39973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84A8299-6FD0-DF9B-34C4-F2B5BEF810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78782" y="39886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E2936467-B53F-BFC4-368E-64002866A0F9}"/>
                  </a:ext>
                </a:extLst>
              </p14:cNvPr>
              <p14:cNvContentPartPr/>
              <p14:nvPr/>
            </p14:nvContentPartPr>
            <p14:xfrm>
              <a:off x="8548342" y="544343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2936467-B53F-BFC4-368E-64002866A0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39342" y="54347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861E1B68-5E47-A0DC-0A15-C4EC73294E45}"/>
                  </a:ext>
                </a:extLst>
              </p14:cNvPr>
              <p14:cNvContentPartPr/>
              <p14:nvPr/>
            </p14:nvContentPartPr>
            <p14:xfrm>
              <a:off x="8527102" y="615587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61E1B68-5E47-A0DC-0A15-C4EC73294E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8462" y="61472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="" xmlns:a16="http://schemas.microsoft.com/office/drawing/2014/main" id="{5E6E0E6C-A385-4790-3FEF-1A5F67BC2E08}"/>
                  </a:ext>
                </a:extLst>
              </p14:cNvPr>
              <p14:cNvContentPartPr/>
              <p14:nvPr/>
            </p14:nvContentPartPr>
            <p14:xfrm>
              <a:off x="5656102" y="389111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6E0E6C-A385-4790-3FEF-1A5F67BC2E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7102" y="38824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="" xmlns:a16="http://schemas.microsoft.com/office/drawing/2014/main" id="{F4DC9EDE-5117-7389-EDA1-7FCA4EB24363}"/>
                  </a:ext>
                </a:extLst>
              </p14:cNvPr>
              <p14:cNvContentPartPr/>
              <p14:nvPr/>
            </p14:nvContentPartPr>
            <p14:xfrm>
              <a:off x="8452582" y="16688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DC9EDE-5117-7389-EDA1-7FCA4EB243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3582" y="16598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="" xmlns:a16="http://schemas.microsoft.com/office/drawing/2014/main" id="{F427513A-D3D1-7A57-2071-3030ED155D6E}"/>
                  </a:ext>
                </a:extLst>
              </p14:cNvPr>
              <p14:cNvContentPartPr/>
              <p14:nvPr/>
            </p14:nvContentPartPr>
            <p14:xfrm>
              <a:off x="8261422" y="59531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427513A-D3D1-7A57-2071-3030ED155D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2422" y="5863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="" xmlns:a16="http://schemas.microsoft.com/office/drawing/2014/main" id="{1020DD8E-9E9A-E920-0215-2F4D9E591CC2}"/>
                  </a:ext>
                </a:extLst>
              </p14:cNvPr>
              <p14:cNvContentPartPr/>
              <p14:nvPr/>
            </p14:nvContentPartPr>
            <p14:xfrm>
              <a:off x="-1085258" y="35051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020DD8E-9E9A-E920-0215-2F4D9E591C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1093898" y="3415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="" xmlns:a16="http://schemas.microsoft.com/office/drawing/2014/main" id="{AAD5989B-F532-44D3-7427-8A43A14D718B}"/>
                  </a:ext>
                </a:extLst>
              </p14:cNvPr>
              <p14:cNvContentPartPr/>
              <p14:nvPr/>
            </p14:nvContentPartPr>
            <p14:xfrm>
              <a:off x="5804782" y="28489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AD5989B-F532-44D3-7427-8A43A14D71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96142" y="28402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="" xmlns:a16="http://schemas.microsoft.com/office/drawing/2014/main" id="{9287DD3F-4602-B9A7-D2C9-BD34473B9942}"/>
                  </a:ext>
                </a:extLst>
              </p14:cNvPr>
              <p14:cNvContentPartPr/>
              <p14:nvPr/>
            </p14:nvContentPartPr>
            <p14:xfrm>
              <a:off x="8282302" y="14668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287DD3F-4602-B9A7-D2C9-BD34473B99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73662" y="1457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="" xmlns:a16="http://schemas.microsoft.com/office/drawing/2014/main" id="{EF9902E7-FCFB-02BD-C150-0A5CDE3D41EE}"/>
                  </a:ext>
                </a:extLst>
              </p14:cNvPr>
              <p14:cNvContentPartPr/>
              <p14:nvPr/>
            </p14:nvContentPartPr>
            <p14:xfrm>
              <a:off x="3359302" y="95639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9902E7-FCFB-02BD-C150-0A5CDE3D41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0662" y="94739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24D2C9-0924-6E1F-2963-90647A40DCC2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71"/>
          <a:stretch/>
        </p:blipFill>
        <p:spPr>
          <a:xfrm>
            <a:off x="5365017" y="101189"/>
            <a:ext cx="3982961" cy="17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DD5D21A-12A4-428A-9865-AA4152748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7000"/>
          <a:stretch/>
        </p:blipFill>
        <p:spPr>
          <a:xfrm>
            <a:off x="1169100" y="228600"/>
            <a:ext cx="8615520" cy="6248400"/>
          </a:xfrm>
          <a:prstGeom prst="rect">
            <a:avLst/>
          </a:prstGeom>
        </p:spPr>
      </p:pic>
      <p:pic>
        <p:nvPicPr>
          <p:cNvPr id="280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843360" y="2286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6200640" y="2309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8054340" y="232029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986120" y="357573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88152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94828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7613730" y="35719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083500" y="4978725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843360" y="5025345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948280" y="5026245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7548480" y="5025345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05488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203730" y="63741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477216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586740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315200" y="6381720"/>
            <a:ext cx="505080" cy="47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11" descr="14"/>
          <p:cNvPicPr/>
          <p:nvPr/>
        </p:nvPicPr>
        <p:blipFill>
          <a:blip r:embed="rId2"/>
          <a:srcRect l="11783" t="3337" r="31020" b="15290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6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062" t="18190" r="33204" b="67884"/>
          <a:stretch/>
        </p:blipFill>
        <p:spPr>
          <a:xfrm>
            <a:off x="2843280" y="1571760"/>
            <a:ext cx="1071360" cy="100008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7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651" t="23172" r="30679" b="67884"/>
          <a:stretch/>
        </p:blipFill>
        <p:spPr>
          <a:xfrm>
            <a:off x="4200480" y="1928880"/>
            <a:ext cx="3000600" cy="64296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8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1979" t="86846" r="14163" b="6196"/>
          <a:stretch/>
        </p:blipFill>
        <p:spPr>
          <a:xfrm>
            <a:off x="4272120" y="5357880"/>
            <a:ext cx="6072120" cy="50004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9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9135" t="34973" r="30747" b="57071"/>
          <a:stretch/>
        </p:blipFill>
        <p:spPr>
          <a:xfrm>
            <a:off x="4200480" y="2786040"/>
            <a:ext cx="2786040" cy="5716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0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647" t="31988" r="34165" b="57071"/>
          <a:stretch/>
        </p:blipFill>
        <p:spPr>
          <a:xfrm>
            <a:off x="2986200" y="2500200"/>
            <a:ext cx="857160" cy="7858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1" descr="D:\GIÁO ÁN 1 2020-2021\HÌNH SOẠN GIÁO ÁN\Vận dụng sáng tạo\Góc âm nhạc\Góc âm nhạc - Copy.jpg"/>
          <p:cNvPicPr/>
          <p:nvPr/>
        </p:nvPicPr>
        <p:blipFill>
          <a:blip r:embed="rId3">
            <a:lum contrast="40000"/>
          </a:blip>
          <a:srcRect l="59129" t="43928" r="32619" b="43144"/>
          <a:stretch/>
        </p:blipFill>
        <p:spPr>
          <a:xfrm>
            <a:off x="2843280" y="3214800"/>
            <a:ext cx="1055520" cy="85716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12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47583" t="48910" r="12686" b="43144"/>
          <a:stretch/>
        </p:blipFill>
        <p:spPr>
          <a:xfrm>
            <a:off x="4272120" y="3643200"/>
            <a:ext cx="5500440" cy="57168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3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30556" t="58853" r="59647" b="27220"/>
          <a:stretch/>
        </p:blipFill>
        <p:spPr>
          <a:xfrm>
            <a:off x="2557440" y="4071960"/>
            <a:ext cx="1357200" cy="100008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4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53261" t="63835" r="28167" b="29217"/>
          <a:stretch/>
        </p:blipFill>
        <p:spPr>
          <a:xfrm>
            <a:off x="4214880" y="4572000"/>
            <a:ext cx="2571840" cy="50004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5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17138" t="73779" r="58612" b="12295"/>
          <a:stretch/>
        </p:blipFill>
        <p:spPr>
          <a:xfrm>
            <a:off x="985680" y="5000760"/>
            <a:ext cx="3071880" cy="91440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6" descr="D:\GIÁO ÁN 1 2020-2021\HÌNH SOẠN GIÁO ÁN\Vận dụng sáng tạo\Góc âm nhạc\Góc âm nhạc - Copy.jpg"/>
          <p:cNvPicPr/>
          <p:nvPr/>
        </p:nvPicPr>
        <p:blipFill>
          <a:blip r:embed="rId4">
            <a:lum contrast="40000"/>
          </a:blip>
          <a:srcRect l="66229" t="79888" r="11688" b="14152"/>
          <a:stretch/>
        </p:blipFill>
        <p:spPr>
          <a:xfrm>
            <a:off x="6715080" y="4572000"/>
            <a:ext cx="3057480" cy="428760"/>
          </a:xfrm>
          <a:prstGeom prst="rect">
            <a:avLst/>
          </a:prstGeom>
          <a:ln w="0">
            <a:noFill/>
          </a:ln>
        </p:spPr>
      </p:pic>
      <p:sp>
        <p:nvSpPr>
          <p:cNvPr id="312" name="Text Box 10"/>
          <p:cNvSpPr/>
          <p:nvPr/>
        </p:nvSpPr>
        <p:spPr>
          <a:xfrm>
            <a:off x="4129200" y="1106640"/>
            <a:ext cx="27144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</a:rPr>
              <a:t>SẮM VAI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3" name="Text Box 10"/>
          <p:cNvSpPr/>
          <p:nvPr/>
        </p:nvSpPr>
        <p:spPr>
          <a:xfrm>
            <a:off x="0" y="214200"/>
            <a:ext cx="5715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FFFF"/>
                </a:solidFill>
                <a:latin typeface="Times New Roman"/>
              </a:rPr>
              <a:t>CÂY GIA ĐÌNH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9" descr="000o"/>
          <p:cNvPicPr/>
          <p:nvPr/>
        </p:nvPicPr>
        <p:blipFill>
          <a:blip r:embed="rId5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8" name="CAY 3503.wav"/>
          <p:cNvPicPr/>
          <p:nvPr/>
        </p:nvPicPr>
        <p:blipFill>
          <a:blip r:embed="rId6"/>
          <a:srcRect l="9016" t="8073" r="8839" b="10018"/>
          <a:stretch/>
        </p:blipFill>
        <p:spPr>
          <a:xfrm>
            <a:off x="522360" y="1411200"/>
            <a:ext cx="2320920" cy="318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Effect">
                      <p:stCondLst>
                        <p:cond delay="indefinite"/>
                      </p:stCondLst>
                      <p:childTnLst>
                        <p:par>
                          <p:cTn id="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Effect">
                      <p:stCondLst>
                        <p:cond delay="indefinite"/>
                      </p:stCondLst>
                      <p:childTnLst>
                        <p:par>
                          <p:cTn id="6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70" dur="36341" fill="hold"/>
                                        <p:tgtEl>
                                          <p:spTgt spid="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93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0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7" name="Picture 6" descr="D:\GIÁO ÁN 1 2020-2021\HÌNH SOẠN GIÁO ÁN\Vận dụng sáng tạo\Góc âm nhạc\Góc âm nhạc.jpg"/>
          <p:cNvPicPr/>
          <p:nvPr/>
        </p:nvPicPr>
        <p:blipFill>
          <a:blip r:embed="rId3">
            <a:biLevel thresh="50000"/>
          </a:blip>
          <a:srcRect l="4029" t="5146" r="21776" b="82825"/>
          <a:stretch/>
        </p:blipFill>
        <p:spPr>
          <a:xfrm>
            <a:off x="500040" y="1989000"/>
            <a:ext cx="9163080" cy="79236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7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7"/>
          <p:cNvSpPr/>
          <p:nvPr/>
        </p:nvSpPr>
        <p:spPr>
          <a:xfrm>
            <a:off x="-299880" y="71280"/>
            <a:ext cx="59292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VẬN DỤNG SÁNG TẠO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GÓC ÂM NHẠC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5" name="Picture 6" descr="D:\GIÁO ÁN 1 2020-2021\HÌNH SOẠN GIÁO ÁN\Vận dụng sáng tạo\Góc âm nhạc\Góc âm nhạc.jpg"/>
          <p:cNvPicPr/>
          <p:nvPr/>
        </p:nvPicPr>
        <p:blipFill>
          <a:blip r:embed="rId3">
            <a:biLevel thresh="50000"/>
          </a:blip>
          <a:srcRect l="4029" t="5146" r="2073" b="7333"/>
          <a:stretch/>
        </p:blipFill>
        <p:spPr>
          <a:xfrm>
            <a:off x="517680" y="1125360"/>
            <a:ext cx="9793080" cy="439128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6" descr="D:\GIÁO ÁN 1 2020-2021\HÌNH SOẠN GIÁO ÁN\Vận dụng sáng tạo\Góc âm nhạc\Góc âm nhạc.jpg"/>
          <p:cNvPicPr/>
          <p:nvPr/>
        </p:nvPicPr>
        <p:blipFill>
          <a:blip r:embed="rId2">
            <a:biLevel thresh="50000"/>
          </a:blip>
          <a:srcRect l="4029" t="21503" r="2073" b="38575"/>
          <a:stretch/>
        </p:blipFill>
        <p:spPr>
          <a:xfrm>
            <a:off x="0" y="1143000"/>
            <a:ext cx="10972800" cy="233028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6" descr="D:\GIÁO ÁN 1 2020-2021\HÌNH SOẠN GIÁO ÁN\Vận dụng sáng tạo\Góc âm nhạc\Góc âm nhạc.jpg"/>
          <p:cNvPicPr/>
          <p:nvPr/>
        </p:nvPicPr>
        <p:blipFill>
          <a:blip r:embed="rId2">
            <a:biLevel thresh="50000"/>
          </a:blip>
          <a:srcRect l="4029" t="60481" r="2073" b="7333"/>
          <a:stretch/>
        </p:blipFill>
        <p:spPr>
          <a:xfrm>
            <a:off x="0" y="4194000"/>
            <a:ext cx="10972800" cy="163224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4030560" y="357336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4681440" y="357516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2" descr="D:\GIÁO ÁN 1 2020-2021\HÌNH SOẠN GIÁO ÁN\BỘ GÕ CƠ THỂ\han.png"/>
          <p:cNvPicPr/>
          <p:nvPr/>
        </p:nvPicPr>
        <p:blipFill>
          <a:blip r:embed="rId4"/>
          <a:stretch/>
        </p:blipFill>
        <p:spPr>
          <a:xfrm>
            <a:off x="5576760" y="3659040"/>
            <a:ext cx="974880" cy="63360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" descr="D:\GIÁO ÁN 1 2020-2021\HÌNH SOẠN GIÁO ÁN\BỘ GÕ CƠ THỂ\han.png"/>
          <p:cNvPicPr/>
          <p:nvPr/>
        </p:nvPicPr>
        <p:blipFill>
          <a:blip r:embed="rId5"/>
          <a:stretch/>
        </p:blipFill>
        <p:spPr>
          <a:xfrm>
            <a:off x="6434280" y="3651120"/>
            <a:ext cx="974520" cy="6336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7570800" y="3497400"/>
            <a:ext cx="752400" cy="7095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8223120" y="3540240"/>
            <a:ext cx="752760" cy="7095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2" descr="D:\GIÁO ÁN 1 2020-2021\HÌNH SOẠN GIÁO ÁN\BỘ GÕ CƠ THỂ\han.png"/>
          <p:cNvPicPr/>
          <p:nvPr/>
        </p:nvPicPr>
        <p:blipFill>
          <a:blip r:embed="rId4"/>
          <a:stretch/>
        </p:blipFill>
        <p:spPr>
          <a:xfrm>
            <a:off x="9039240" y="3583080"/>
            <a:ext cx="974880" cy="6332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2" descr="D:\GIÁO ÁN 1 2020-2021\HÌNH SOẠN GIÁO ÁN\BỘ GÕ CƠ THỂ\han.png"/>
          <p:cNvPicPr/>
          <p:nvPr/>
        </p:nvPicPr>
        <p:blipFill>
          <a:blip r:embed="rId5"/>
          <a:stretch/>
        </p:blipFill>
        <p:spPr>
          <a:xfrm>
            <a:off x="9896400" y="3575160"/>
            <a:ext cx="974880" cy="63324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7"/>
          <p:cNvSpPr/>
          <p:nvPr/>
        </p:nvSpPr>
        <p:spPr>
          <a:xfrm>
            <a:off x="2670120" y="33336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KẾT HỢP VẬN ĐỘNG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6" descr="Trào lưu avatar “nghiêng đầu” tràn ngập Facebook"/>
          <p:cNvPicPr/>
          <p:nvPr/>
        </p:nvPicPr>
        <p:blipFill>
          <a:blip r:embed="rId6"/>
          <a:srcRect l="1982" t="4405" r="1982" b="3524"/>
          <a:stretch/>
        </p:blipFill>
        <p:spPr>
          <a:xfrm>
            <a:off x="1984320" y="3595680"/>
            <a:ext cx="682560" cy="65556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6" descr="Trào lưu avatar “nghiêng đầu” tràn ngập Facebook"/>
          <p:cNvPicPr/>
          <p:nvPr/>
        </p:nvPicPr>
        <p:blipFill>
          <a:blip r:embed="rId7"/>
          <a:srcRect l="1999" t="4405" r="1999" b="3524"/>
          <a:stretch/>
        </p:blipFill>
        <p:spPr>
          <a:xfrm>
            <a:off x="3436920" y="3567240"/>
            <a:ext cx="681120" cy="65376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Trào lưu avatar “nghiêng đầu” tràn ngập Facebook"/>
          <p:cNvPicPr/>
          <p:nvPr/>
        </p:nvPicPr>
        <p:blipFill>
          <a:blip r:embed="rId6"/>
          <a:srcRect l="1982" t="4405" r="1982" b="3524"/>
          <a:stretch/>
        </p:blipFill>
        <p:spPr>
          <a:xfrm>
            <a:off x="1897200" y="5870520"/>
            <a:ext cx="682560" cy="6541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6" descr="Trào lưu avatar “nghiêng đầu” tràn ngập Facebook"/>
          <p:cNvPicPr/>
          <p:nvPr/>
        </p:nvPicPr>
        <p:blipFill>
          <a:blip r:embed="rId7"/>
          <a:srcRect l="1999" t="4405" r="1999" b="3524"/>
          <a:stretch/>
        </p:blipFill>
        <p:spPr>
          <a:xfrm>
            <a:off x="6064200" y="5870520"/>
            <a:ext cx="681120" cy="6541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6" descr="Trào lưu avatar “nghiêng đầu” tràn ngập Facebook"/>
          <p:cNvPicPr/>
          <p:nvPr/>
        </p:nvPicPr>
        <p:blipFill>
          <a:blip r:embed="rId6"/>
          <a:srcRect l="1982" t="4405" r="1982" b="3524"/>
          <a:stretch/>
        </p:blipFill>
        <p:spPr>
          <a:xfrm>
            <a:off x="7224840" y="5870520"/>
            <a:ext cx="680760" cy="6541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6" descr="Trào lưu avatar “nghiêng đầu” tràn ngập Facebook"/>
          <p:cNvPicPr/>
          <p:nvPr/>
        </p:nvPicPr>
        <p:blipFill>
          <a:blip r:embed="rId7"/>
          <a:srcRect l="1999" t="4405" r="1999" b="3524"/>
          <a:stretch/>
        </p:blipFill>
        <p:spPr>
          <a:xfrm>
            <a:off x="9779040" y="5826240"/>
            <a:ext cx="681120" cy="6537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000o"/>
          <p:cNvPicPr/>
          <p:nvPr/>
        </p:nvPicPr>
        <p:blipFill>
          <a:blip r:embed="rId8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000o"/>
          <p:cNvPicPr/>
          <p:nvPr/>
        </p:nvPicPr>
        <p:blipFill>
          <a:blip r:embed="rId8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0" descr="000o"/>
          <p:cNvPicPr/>
          <p:nvPr/>
        </p:nvPicPr>
        <p:blipFill>
          <a:blip r:embed="rId8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1" descr="000o"/>
          <p:cNvPicPr/>
          <p:nvPr/>
        </p:nvPicPr>
        <p:blipFill>
          <a:blip r:embed="rId8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6" descr="D:\GIÁO ÁN 1 2020-2021\HÌNH SOẠN GIÁO ÁN\Vận dụng sáng tạo\Góc âm nhạc\Góc âm nhạc.jpg"/>
          <p:cNvPicPr/>
          <p:nvPr/>
        </p:nvPicPr>
        <p:blipFill>
          <a:blip r:embed="rId2">
            <a:biLevel thresh="50000"/>
          </a:blip>
          <a:srcRect l="4029" t="21503" r="2073" b="38575"/>
          <a:stretch/>
        </p:blipFill>
        <p:spPr>
          <a:xfrm>
            <a:off x="0" y="1143000"/>
            <a:ext cx="10972800" cy="2330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6" descr="D:\GIÁO ÁN 1 2020-2021\HÌNH SOẠN GIÁO ÁN\Vận dụng sáng tạo\Góc âm nhạc\Góc âm nhạc.jpg"/>
          <p:cNvPicPr/>
          <p:nvPr/>
        </p:nvPicPr>
        <p:blipFill>
          <a:blip r:embed="rId2">
            <a:biLevel thresh="50000"/>
          </a:blip>
          <a:srcRect l="4029" t="60481" r="2073" b="7333"/>
          <a:stretch/>
        </p:blipFill>
        <p:spPr>
          <a:xfrm>
            <a:off x="0" y="4194000"/>
            <a:ext cx="10972800" cy="1632240"/>
          </a:xfrm>
          <a:prstGeom prst="rect">
            <a:avLst/>
          </a:prstGeom>
          <a:ln w="0">
            <a:noFill/>
          </a:ln>
        </p:spPr>
      </p:pic>
      <p:sp>
        <p:nvSpPr>
          <p:cNvPr id="243" name="Rectangle 7"/>
          <p:cNvSpPr/>
          <p:nvPr/>
        </p:nvSpPr>
        <p:spPr>
          <a:xfrm>
            <a:off x="1535040" y="225542"/>
            <a:ext cx="8361360" cy="6695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FF0000"/>
                </a:solidFill>
                <a:latin typeface="Cambria"/>
                <a:ea typeface="Times New Roman"/>
              </a:rPr>
              <a:t>KẾT HỢP VẬN DỤNG TO _ NHỎ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3">
            <a:lum contrast="30000"/>
          </a:blip>
          <a:srcRect l="10547" t="11717" r="10937" b="10937"/>
          <a:stretch/>
        </p:blipFill>
        <p:spPr>
          <a:xfrm>
            <a:off x="4262400" y="354168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3">
            <a:lum contrast="30000"/>
          </a:blip>
          <a:srcRect l="10547" t="11717" r="10937" b="10937"/>
          <a:stretch/>
        </p:blipFill>
        <p:spPr>
          <a:xfrm>
            <a:off x="5846760" y="3473280"/>
            <a:ext cx="736560" cy="8924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3">
            <a:lum contrast="30000"/>
          </a:blip>
          <a:srcRect l="10547" t="11717" r="10937" b="10937"/>
          <a:stretch/>
        </p:blipFill>
        <p:spPr>
          <a:xfrm>
            <a:off x="7574040" y="350352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3">
            <a:lum contrast="30000"/>
          </a:blip>
          <a:srcRect l="10547" t="11717" r="10937" b="10937"/>
          <a:stretch/>
        </p:blipFill>
        <p:spPr>
          <a:xfrm>
            <a:off x="9158400" y="3473280"/>
            <a:ext cx="738000" cy="89244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3">
            <a:lum contrast="30000"/>
          </a:blip>
          <a:srcRect l="10547" t="11717" r="10937" b="10937"/>
          <a:stretch/>
        </p:blipFill>
        <p:spPr>
          <a:xfrm>
            <a:off x="2030400" y="3503520"/>
            <a:ext cx="700200" cy="6904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9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3">
            <a:lum contrast="30000"/>
          </a:blip>
          <a:srcRect l="10547" t="11717" r="10937" b="10937"/>
          <a:stretch/>
        </p:blipFill>
        <p:spPr>
          <a:xfrm>
            <a:off x="1978200" y="5826240"/>
            <a:ext cx="699840" cy="6890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55" name="Rectangle 7"/>
          <p:cNvSpPr/>
          <p:nvPr/>
        </p:nvSpPr>
        <p:spPr>
          <a:xfrm>
            <a:off x="-299880" y="154080"/>
            <a:ext cx="59292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VẬN DỤNG SÁNG TẠO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6" name="Picture 7" descr="D:\GIÁO ÁN 1 2020-2021\HÌNH SOẠN GIÁO ÁN\Nhạc cụ\Thanh phách - Copy (2).jpg"/>
          <p:cNvPicPr/>
          <p:nvPr/>
        </p:nvPicPr>
        <p:blipFill>
          <a:blip r:embed="rId3"/>
          <a:stretch/>
        </p:blipFill>
        <p:spPr>
          <a:xfrm>
            <a:off x="2965320" y="2708280"/>
            <a:ext cx="5589720" cy="28288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2" descr="D:\GIÁO ÁN 1 2020-2021\HÌNH SOẠN GIÁO ÁN\Vận dụng sáng tạo\Góc âm nhạc\Góc âm nhạc 2.jpg"/>
          <p:cNvPicPr/>
          <p:nvPr/>
        </p:nvPicPr>
        <p:blipFill>
          <a:blip r:embed="rId5"/>
          <a:srcRect l="6873" r="32468" b="84844"/>
          <a:stretch/>
        </p:blipFill>
        <p:spPr>
          <a:xfrm>
            <a:off x="806400" y="1700280"/>
            <a:ext cx="6654960" cy="1077840"/>
          </a:xfrm>
          <a:prstGeom prst="rect">
            <a:avLst/>
          </a:prstGeom>
          <a:ln w="0">
            <a:noFill/>
          </a:ln>
        </p:spPr>
      </p:pic>
      <p:sp>
        <p:nvSpPr>
          <p:cNvPr id="262" name="Rectangle 7"/>
          <p:cNvSpPr/>
          <p:nvPr/>
        </p:nvSpPr>
        <p:spPr>
          <a:xfrm>
            <a:off x="2486160" y="1143000"/>
            <a:ext cx="592920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GÓC ÂM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" descr="D:\GIÁO ÁN 1 2020-2021\HÌNH SOẠN GIÁO ÁN\Vận dụng sáng tạo\Góc âm nhạc\Góc âm nhạc 2.jpg"/>
          <p:cNvPicPr/>
          <p:nvPr/>
        </p:nvPicPr>
        <p:blipFill>
          <a:blip r:embed="rId2"/>
          <a:srcRect t="16292"/>
          <a:stretch/>
        </p:blipFill>
        <p:spPr>
          <a:xfrm>
            <a:off x="0" y="2062080"/>
            <a:ext cx="10972800" cy="481356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7" descr="D:\GIÁO ÁN 1 2020-2021\HÌNH SOẠN GIÁO ÁN\Nhạc cụ\Thanh phách - Copy (2).jpg"/>
          <p:cNvPicPr/>
          <p:nvPr/>
        </p:nvPicPr>
        <p:blipFill>
          <a:blip r:embed="rId3"/>
          <a:stretch/>
        </p:blipFill>
        <p:spPr>
          <a:xfrm>
            <a:off x="7721584" y="465647"/>
            <a:ext cx="3130560" cy="15858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2" descr="D:\GIÁO ÁN 1 2020-2021\HÌNH SOẠN GIÁO ÁN\Vận dụng sáng tạo\Góc âm nhạc\Góc âm nhạc 2.jpg"/>
          <p:cNvPicPr/>
          <p:nvPr/>
        </p:nvPicPr>
        <p:blipFill>
          <a:blip r:embed="rId2"/>
          <a:srcRect l="6873" r="32468" b="84844"/>
          <a:stretch/>
        </p:blipFill>
        <p:spPr>
          <a:xfrm>
            <a:off x="609600" y="229320"/>
            <a:ext cx="7305840" cy="1700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9" descr="000o"/>
          <p:cNvPicPr/>
          <p:nvPr/>
        </p:nvPicPr>
        <p:blipFill>
          <a:blip r:embed="rId4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7" descr="D:\GIÁO ÁN 1 2020-2021\HÌNH SOẠN GIÁO ÁN\Học hát\CAY GIA ĐÌNH\5.png"/>
          <p:cNvPicPr/>
          <p:nvPr/>
        </p:nvPicPr>
        <p:blipFill>
          <a:blip r:embed="rId3">
            <a:lum contrast="30000"/>
          </a:blip>
          <a:srcRect r="25318"/>
          <a:stretch/>
        </p:blipFill>
        <p:spPr>
          <a:xfrm>
            <a:off x="430200" y="1047600"/>
            <a:ext cx="10144080" cy="4572000"/>
          </a:xfrm>
          <a:prstGeom prst="rect">
            <a:avLst/>
          </a:prstGeom>
          <a:ln w="0">
            <a:noFill/>
          </a:ln>
        </p:spPr>
      </p:pic>
      <p:sp>
        <p:nvSpPr>
          <p:cNvPr id="272" name="Text Box 9"/>
          <p:cNvSpPr/>
          <p:nvPr/>
        </p:nvSpPr>
        <p:spPr>
          <a:xfrm>
            <a:off x="430200" y="142920"/>
            <a:ext cx="39038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Ôn tập bài hát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Text Box 10"/>
          <p:cNvSpPr/>
          <p:nvPr/>
        </p:nvSpPr>
        <p:spPr>
          <a:xfrm>
            <a:off x="1057320" y="1143000"/>
            <a:ext cx="525780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CÂY GIA ĐÌNH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Rectangle 3"/>
          <p:cNvSpPr/>
          <p:nvPr/>
        </p:nvSpPr>
        <p:spPr>
          <a:xfrm>
            <a:off x="4629240" y="1785960"/>
            <a:ext cx="328608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Nhạc: Quỳnh Hợp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Lời thơ: Nguyễn Thị Mai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9" descr="000o"/>
          <p:cNvPicPr/>
          <p:nvPr/>
        </p:nvPicPr>
        <p:blipFill>
          <a:blip r:embed="rId4"/>
          <a:stretch/>
        </p:blipFill>
        <p:spPr>
          <a:xfrm>
            <a:off x="-20520" y="679140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181512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7173</TotalTime>
  <Words>60</Words>
  <Application>Microsoft Office PowerPoint</Application>
  <PresentationFormat>Custom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615</cp:revision>
  <dcterms:created xsi:type="dcterms:W3CDTF">2010-04-30T20:19:48Z</dcterms:created>
  <dcterms:modified xsi:type="dcterms:W3CDTF">2026-03-31T01:50:37Z</dcterms:modified>
  <dc:language>en-US</dc:language>
</cp:coreProperties>
</file>