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09728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0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3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6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4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  <inkml:trace contextRef="#ctx0" brushRef="#br0" timeOffset="1">3574 1949 24575</inkml:trace>
  <inkml:trace contextRef="#ctx0" brushRef="#br0" timeOffset="2">16422 3987 24575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1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0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1T14:20:22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C6C8C2-8E90-4A12-85AB-90E5593B3BD0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546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4525FBC-19F7-4B57-9FC2-02A47D08FA5B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31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B5B05D5-2CF7-4F7E-B2A9-FBB0BC0C1A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5.xml"/><Relationship Id="rId18" Type="http://schemas.openxmlformats.org/officeDocument/2006/relationships/customXml" Target="../ink/ink10.xml"/><Relationship Id="rId3" Type="http://schemas.openxmlformats.org/officeDocument/2006/relationships/image" Target="../media/image2.gif"/><Relationship Id="rId21" Type="http://schemas.openxmlformats.org/officeDocument/2006/relationships/customXml" Target="../ink/ink13.xml"/><Relationship Id="rId12" Type="http://schemas.openxmlformats.org/officeDocument/2006/relationships/customXml" Target="../ink/ink4.xml"/><Relationship Id="rId17" Type="http://schemas.openxmlformats.org/officeDocument/2006/relationships/customXml" Target="../ink/ink9.xml"/><Relationship Id="rId2" Type="http://schemas.openxmlformats.org/officeDocument/2006/relationships/image" Target="../media/image1.png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29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3.xml"/><Relationship Id="rId24" Type="http://schemas.openxmlformats.org/officeDocument/2006/relationships/customXml" Target="../ink/ink16.xml"/><Relationship Id="rId15" Type="http://schemas.openxmlformats.org/officeDocument/2006/relationships/customXml" Target="../ink/ink7.xml"/><Relationship Id="rId23" Type="http://schemas.openxmlformats.org/officeDocument/2006/relationships/customXml" Target="../ink/ink15.xml"/><Relationship Id="rId28" Type="http://schemas.openxmlformats.org/officeDocument/2006/relationships/customXml" Target="../ink/ink17.xml"/><Relationship Id="rId10" Type="http://schemas.openxmlformats.org/officeDocument/2006/relationships/image" Target="NULL"/><Relationship Id="rId19" Type="http://schemas.openxmlformats.org/officeDocument/2006/relationships/customXml" Target="../ink/ink11.xml"/><Relationship Id="rId31" Type="http://schemas.openxmlformats.org/officeDocument/2006/relationships/image" Target="../media/image3.png"/><Relationship Id="rId4" Type="http://schemas.openxmlformats.org/officeDocument/2006/relationships/customXml" Target="../ink/ink1.xml"/><Relationship Id="rId9" Type="http://schemas.openxmlformats.org/officeDocument/2006/relationships/customXml" Target="../ink/ink2.xml"/><Relationship Id="rId14" Type="http://schemas.openxmlformats.org/officeDocument/2006/relationships/customXml" Target="../ink/ink6.xml"/><Relationship Id="rId22" Type="http://schemas.openxmlformats.org/officeDocument/2006/relationships/customXml" Target="../ink/ink14.xml"/><Relationship Id="rId27" Type="http://schemas.openxmlformats.org/officeDocument/2006/relationships/image" Target="NULL"/><Relationship Id="rId30" Type="http://schemas.openxmlformats.org/officeDocument/2006/relationships/customXml" Target="../ink/ink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9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.gif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2169230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BF55D0F-E174-D534-6389-67407209FF9C}"/>
              </a:ext>
            </a:extLst>
          </p:cNvPr>
          <p:cNvGrpSpPr/>
          <p:nvPr/>
        </p:nvGrpSpPr>
        <p:grpSpPr>
          <a:xfrm>
            <a:off x="6911062" y="456714"/>
            <a:ext cx="5911920" cy="1435680"/>
            <a:chOff x="6911062" y="456714"/>
            <a:chExt cx="5911920" cy="14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="" xmlns:a16="http://schemas.microsoft.com/office/drawing/2014/main" id="{B4040D00-FCB1-2424-622C-7501388DBDB4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040D00-FCB1-2424-622C-7501388DBD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02422" y="447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="" xmlns:a16="http://schemas.microsoft.com/office/drawing/2014/main" id="{A928A7B0-733B-A26D-0C07-2DEB9A2F076D}"/>
                    </a:ext>
                  </a:extLst>
                </p14:cNvPr>
                <p14:cNvContentPartPr/>
                <p14:nvPr/>
              </p14:nvContentPartPr>
              <p14:xfrm>
                <a:off x="6911062" y="456714"/>
                <a:ext cx="5911920" cy="143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28A7B0-733B-A26D-0C07-2DEB9A2F07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02422" y="447714"/>
                  <a:ext cx="592956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="" xmlns:a16="http://schemas.microsoft.com/office/drawing/2014/main" id="{BA8F9DF3-CFBE-1D62-BBEF-36D1B1188428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8F9DF3-CFBE-1D62-BBEF-36D1B118842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="" xmlns:a16="http://schemas.microsoft.com/office/drawing/2014/main" id="{E9E6773C-2699-ADBA-ACF6-53CF1DCABE5A}"/>
                    </a:ext>
                  </a:extLst>
                </p14:cNvPr>
                <p14:cNvContentPartPr/>
                <p14:nvPr/>
              </p14:nvContentPartPr>
              <p14:xfrm>
                <a:off x="7623502" y="956394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E6773C-2699-ADBA-ACF6-53CF1DCABE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14862" y="9473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0BE58AB-1AED-4FE4-4836-718986ADC699}"/>
              </a:ext>
            </a:extLst>
          </p:cNvPr>
          <p:cNvGrpSpPr/>
          <p:nvPr/>
        </p:nvGrpSpPr>
        <p:grpSpPr>
          <a:xfrm>
            <a:off x="7378702" y="424674"/>
            <a:ext cx="360" cy="360"/>
            <a:chOff x="7378702" y="42467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="" xmlns:a16="http://schemas.microsoft.com/office/drawing/2014/main" id="{FBAA0A9F-5A64-B7D7-5B24-93D80F75A138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BAA0A9F-5A64-B7D7-5B24-93D80F75A1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="" xmlns:a16="http://schemas.microsoft.com/office/drawing/2014/main" id="{FC7576E6-5CBB-0C94-6BFF-488CA4070236}"/>
                    </a:ext>
                  </a:extLst>
                </p14:cNvPr>
                <p14:cNvContentPartPr/>
                <p14:nvPr/>
              </p14:nvContentPartPr>
              <p14:xfrm>
                <a:off x="7378702" y="424674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7576E6-5CBB-0C94-6BFF-488CA40702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0062" y="41567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9E613604-DC92-924F-6BE5-7D777A767B4A}"/>
              </a:ext>
            </a:extLst>
          </p:cNvPr>
          <p:cNvGrpSpPr/>
          <p:nvPr/>
        </p:nvGrpSpPr>
        <p:grpSpPr>
          <a:xfrm>
            <a:off x="7187182" y="350514"/>
            <a:ext cx="360" cy="360"/>
            <a:chOff x="7187182" y="35051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="" xmlns:a16="http://schemas.microsoft.com/office/drawing/2014/main" id="{1217934D-88DF-6E4D-9C83-847C346E5825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17934D-88DF-6E4D-9C83-847C346E58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="" xmlns:a16="http://schemas.microsoft.com/office/drawing/2014/main" id="{917575F9-669C-3668-1373-FCBFD83F8EAC}"/>
                    </a:ext>
                  </a:extLst>
                </p14:cNvPr>
                <p14:cNvContentPartPr/>
                <p14:nvPr/>
              </p14:nvContentPartPr>
              <p14:xfrm>
                <a:off x="7187182" y="350514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7575F9-669C-3668-1373-FCBFD83F8E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78182" y="3415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="" xmlns:a16="http://schemas.microsoft.com/office/drawing/2014/main" id="{18F3B6D6-72F1-CF90-7DA0-45E7F953799D}"/>
                  </a:ext>
                </a:extLst>
              </p14:cNvPr>
              <p14:cNvContentPartPr/>
              <p14:nvPr/>
            </p14:nvContentPartPr>
            <p14:xfrm>
              <a:off x="4103782" y="267899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F3B6D6-72F1-CF90-7DA0-45E7F95379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95142" y="2670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="" xmlns:a16="http://schemas.microsoft.com/office/drawing/2014/main" id="{884A8299-6FD0-DF9B-34C4-F2B5BEF8106B}"/>
                  </a:ext>
                </a:extLst>
              </p14:cNvPr>
              <p14:cNvContentPartPr/>
              <p14:nvPr/>
            </p14:nvContentPartPr>
            <p14:xfrm>
              <a:off x="2987422" y="39973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84A8299-6FD0-DF9B-34C4-F2B5BEF810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78782" y="39886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="" xmlns:a16="http://schemas.microsoft.com/office/drawing/2014/main" id="{E2936467-B53F-BFC4-368E-64002866A0F9}"/>
                  </a:ext>
                </a:extLst>
              </p14:cNvPr>
              <p14:cNvContentPartPr/>
              <p14:nvPr/>
            </p14:nvContentPartPr>
            <p14:xfrm>
              <a:off x="8548342" y="544343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2936467-B53F-BFC4-368E-64002866A0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9342" y="54347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="" xmlns:a16="http://schemas.microsoft.com/office/drawing/2014/main" id="{861E1B68-5E47-A0DC-0A15-C4EC73294E45}"/>
                  </a:ext>
                </a:extLst>
              </p14:cNvPr>
              <p14:cNvContentPartPr/>
              <p14:nvPr/>
            </p14:nvContentPartPr>
            <p14:xfrm>
              <a:off x="8527102" y="6155874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1E1B68-5E47-A0DC-0A15-C4EC73294E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8462" y="61472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="" xmlns:a16="http://schemas.microsoft.com/office/drawing/2014/main" id="{5E6E0E6C-A385-4790-3FEF-1A5F67BC2E08}"/>
                  </a:ext>
                </a:extLst>
              </p14:cNvPr>
              <p14:cNvContentPartPr/>
              <p14:nvPr/>
            </p14:nvContentPartPr>
            <p14:xfrm>
              <a:off x="5656102" y="389111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E6E0E6C-A385-4790-3FEF-1A5F67BC2E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7102" y="38824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="" xmlns:a16="http://schemas.microsoft.com/office/drawing/2014/main" id="{F4DC9EDE-5117-7389-EDA1-7FCA4EB24363}"/>
                  </a:ext>
                </a:extLst>
              </p14:cNvPr>
              <p14:cNvContentPartPr/>
              <p14:nvPr/>
            </p14:nvContentPartPr>
            <p14:xfrm>
              <a:off x="8452582" y="16688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DC9EDE-5117-7389-EDA1-7FCA4EB243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3582" y="16598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="" xmlns:a16="http://schemas.microsoft.com/office/drawing/2014/main" id="{F427513A-D3D1-7A57-2071-3030ED155D6E}"/>
                  </a:ext>
                </a:extLst>
              </p14:cNvPr>
              <p14:cNvContentPartPr/>
              <p14:nvPr/>
            </p14:nvContentPartPr>
            <p14:xfrm>
              <a:off x="8261422" y="59531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427513A-D3D1-7A57-2071-3030ED155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2422" y="5863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="" xmlns:a16="http://schemas.microsoft.com/office/drawing/2014/main" id="{1020DD8E-9E9A-E920-0215-2F4D9E591CC2}"/>
                  </a:ext>
                </a:extLst>
              </p14:cNvPr>
              <p14:cNvContentPartPr/>
              <p14:nvPr/>
            </p14:nvContentPartPr>
            <p14:xfrm>
              <a:off x="-1085258" y="350514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20DD8E-9E9A-E920-0215-2F4D9E591C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1093898" y="341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="" xmlns:a16="http://schemas.microsoft.com/office/drawing/2014/main" id="{AAD5989B-F532-44D3-7427-8A43A14D718B}"/>
                  </a:ext>
                </a:extLst>
              </p14:cNvPr>
              <p14:cNvContentPartPr/>
              <p14:nvPr/>
            </p14:nvContentPartPr>
            <p14:xfrm>
              <a:off x="5804782" y="28489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AD5989B-F532-44D3-7427-8A43A14D71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96142" y="28402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="" xmlns:a16="http://schemas.microsoft.com/office/drawing/2014/main" id="{9287DD3F-4602-B9A7-D2C9-BD34473B9942}"/>
                  </a:ext>
                </a:extLst>
              </p14:cNvPr>
              <p14:cNvContentPartPr/>
              <p14:nvPr/>
            </p14:nvContentPartPr>
            <p14:xfrm>
              <a:off x="8282302" y="14668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287DD3F-4602-B9A7-D2C9-BD34473B99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73662" y="1457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="" xmlns:a16="http://schemas.microsoft.com/office/drawing/2014/main" id="{EF9902E7-FCFB-02BD-C150-0A5CDE3D41EE}"/>
                  </a:ext>
                </a:extLst>
              </p14:cNvPr>
              <p14:cNvContentPartPr/>
              <p14:nvPr/>
            </p14:nvContentPartPr>
            <p14:xfrm>
              <a:off x="3359302" y="95639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9902E7-FCFB-02BD-C150-0A5CDE3D41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0662" y="94739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07A1491-C96A-CB01-1A25-3C2A359CED04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0"/>
          <a:stretch/>
        </p:blipFill>
        <p:spPr>
          <a:xfrm>
            <a:off x="5350449" y="102359"/>
            <a:ext cx="5498331" cy="18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60" name="Rectangle 7"/>
          <p:cNvSpPr/>
          <p:nvPr/>
        </p:nvSpPr>
        <p:spPr>
          <a:xfrm>
            <a:off x="3200400" y="128124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TRAI-EN-GO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1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2" name="Picture 10" descr="D:\GIÁO ÁN 1 2020-2021\HÌNH SOẠN GIÁO ÁN\Nhạc cụ\Traiengo\Trai-en-go - Copy (4).jpg"/>
          <p:cNvPicPr/>
          <p:nvPr/>
        </p:nvPicPr>
        <p:blipFill>
          <a:blip r:embed="rId4"/>
          <a:srcRect l="3880" t="8217" r="8046" b="10054"/>
          <a:stretch/>
        </p:blipFill>
        <p:spPr>
          <a:xfrm>
            <a:off x="2343240" y="2239920"/>
            <a:ext cx="6022800" cy="314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6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6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8" name="Picture 148" descr="D:\GIÁO ÁN 1 2020-2021\HÌNH SOẠN GIÁO ÁN\Nhạc cụ\Traiengo\Trai-en-go - Copy (2).jpg"/>
          <p:cNvPicPr/>
          <p:nvPr/>
        </p:nvPicPr>
        <p:blipFill>
          <a:blip r:embed="rId4"/>
          <a:srcRect l="18864" r="16149"/>
          <a:stretch/>
        </p:blipFill>
        <p:spPr>
          <a:xfrm>
            <a:off x="949320" y="1593720"/>
            <a:ext cx="3332160" cy="3635640"/>
          </a:xfrm>
          <a:prstGeom prst="rect">
            <a:avLst/>
          </a:prstGeom>
          <a:ln w="0">
            <a:noFill/>
          </a:ln>
        </p:spPr>
      </p:pic>
      <p:sp>
        <p:nvSpPr>
          <p:cNvPr id="469" name="Text Box 26"/>
          <p:cNvSpPr/>
          <p:nvPr/>
        </p:nvSpPr>
        <p:spPr>
          <a:xfrm>
            <a:off x="4495800" y="1460520"/>
            <a:ext cx="5757840" cy="3141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   Trai-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en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-go (Triangle)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là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nhạc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cụ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gõ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của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nước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ngoài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bằng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kim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loại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,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hình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tam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giác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. Khi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chơi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âm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thanh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vang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lên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trong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 </a:t>
            </a:r>
            <a:r>
              <a:rPr lang="en-US" sz="4000" b="0" strike="noStrike" spc="-1" dirty="0" err="1">
                <a:solidFill>
                  <a:srgbClr val="0000FF"/>
                </a:solidFill>
                <a:latin typeface="Cambria"/>
                <a:ea typeface="Times New Roman"/>
              </a:rPr>
              <a:t>sáng</a:t>
            </a:r>
            <a:r>
              <a:rPr lang="en-US" sz="40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.</a:t>
            </a:r>
            <a:endParaRPr lang="en-US" sz="4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" name="Text Box 9"/>
          <p:cNvSpPr/>
          <p:nvPr/>
        </p:nvSpPr>
        <p:spPr>
          <a:xfrm>
            <a:off x="414360" y="1000080"/>
            <a:ext cx="220176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Nhạc cụ: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76" name="Rectangle 7"/>
          <p:cNvSpPr/>
          <p:nvPr/>
        </p:nvSpPr>
        <p:spPr>
          <a:xfrm>
            <a:off x="485640" y="115920"/>
            <a:ext cx="4500720" cy="84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Triangle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7" name="Rectangle 7"/>
          <p:cNvSpPr/>
          <p:nvPr/>
        </p:nvSpPr>
        <p:spPr>
          <a:xfrm>
            <a:off x="409680" y="1182600"/>
            <a:ext cx="3882960" cy="72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Cách diễn tấu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8" name="Picture 10" descr="D:\GIÁO ÁN 1 2020-2021\HÌNH SOẠN GIÁO ÁN\Nhạc cụ\Traiengo\Trai-en-go - Copy (4).jpg"/>
          <p:cNvPicPr/>
          <p:nvPr/>
        </p:nvPicPr>
        <p:blipFill>
          <a:blip r:embed="rId5"/>
          <a:srcRect l="58481" t="8217" r="8046" b="21612"/>
          <a:stretch/>
        </p:blipFill>
        <p:spPr>
          <a:xfrm>
            <a:off x="6926400" y="1208160"/>
            <a:ext cx="3660480" cy="431640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10" descr="D:\GIÁO ÁN 1 2020-2021\HÌNH SOẠN GIÁO ÁN\Nhạc cụ\Traiengo\Trai-en-go - Copy (4).jpg"/>
          <p:cNvPicPr/>
          <p:nvPr/>
        </p:nvPicPr>
        <p:blipFill>
          <a:blip r:embed="rId5"/>
          <a:srcRect l="32107" t="13965" r="39685" b="10054"/>
          <a:stretch/>
        </p:blipFill>
        <p:spPr>
          <a:xfrm>
            <a:off x="4029120" y="1073160"/>
            <a:ext cx="2952720" cy="439416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148" descr="D:\GIÁO ÁN 1 2020-2021\HÌNH SOẠN GIÁO ÁN\Nhạc cụ\Traiengo\Trai-en-go - Copy (2).jpg"/>
          <p:cNvPicPr/>
          <p:nvPr/>
        </p:nvPicPr>
        <p:blipFill>
          <a:blip r:embed="rId6"/>
          <a:srcRect l="18864" r="16149"/>
          <a:stretch/>
        </p:blipFill>
        <p:spPr>
          <a:xfrm>
            <a:off x="1517760" y="2457360"/>
            <a:ext cx="1665000" cy="212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6" name="Picture 8" descr="D:\GIÁO ÁN 1 2020-2021\HÌNH SOẠN GIÁO ÁN\Nhạc cụ\Traiengo\Trai-en-go - Copy (3).jpg"/>
          <p:cNvPicPr/>
          <p:nvPr/>
        </p:nvPicPr>
        <p:blipFill>
          <a:blip r:embed="rId6"/>
          <a:srcRect l="8408" t="6499" r="48877" b="70754"/>
          <a:stretch/>
        </p:blipFill>
        <p:spPr>
          <a:xfrm>
            <a:off x="590400" y="1125360"/>
            <a:ext cx="6191280" cy="858960"/>
          </a:xfrm>
          <a:prstGeom prst="rect">
            <a:avLst/>
          </a:prstGeom>
          <a:ln w="0">
            <a:noFill/>
          </a:ln>
        </p:spPr>
      </p:pic>
      <p:pic>
        <p:nvPicPr>
          <p:cNvPr id="487" name="Picture 8" descr="D:\GIÁO ÁN 1 2020-2021\HÌNH SOẠN GIÁO ÁN\Nhạc cụ\Traiengo\Trai-en-go - Copy (3).jpg"/>
          <p:cNvPicPr/>
          <p:nvPr/>
        </p:nvPicPr>
        <p:blipFill rotWithShape="1">
          <a:blip r:embed="rId6"/>
          <a:srcRect l="22788" t="27183" r="12162" b="37320"/>
          <a:stretch/>
        </p:blipFill>
        <p:spPr>
          <a:xfrm>
            <a:off x="1273320" y="2432160"/>
            <a:ext cx="8426160" cy="104772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4A4E5A-8851-4E7A-9C33-E98247BF1E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733800"/>
            <a:ext cx="1105076" cy="1017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D3A8EC5-0AC4-43E1-A9D9-E1D6D1C42A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23" y="3733800"/>
            <a:ext cx="1105076" cy="1017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6CA1ECB-105E-4BAB-92DE-412248BD04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84" y="3962400"/>
            <a:ext cx="790562" cy="7276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5DE54E-E11A-433B-887E-EF61D20DFD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95" y="3962400"/>
            <a:ext cx="790562" cy="7276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01EEA32-043C-4311-A716-E299C7F1DD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49" y="3727016"/>
            <a:ext cx="1105076" cy="1017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93" name="Rectangle 7"/>
          <p:cNvSpPr/>
          <p:nvPr/>
        </p:nvSpPr>
        <p:spPr>
          <a:xfrm>
            <a:off x="2503440" y="1208160"/>
            <a:ext cx="587844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4" name="Rectangle 7"/>
          <p:cNvSpPr/>
          <p:nvPr/>
        </p:nvSpPr>
        <p:spPr>
          <a:xfrm>
            <a:off x="557280" y="-27000"/>
            <a:ext cx="3571920" cy="93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Triangle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5" name="Picture 10" descr="D:\GIÁO ÁN 1 2020-2021\HÌNH SOẠN GIÁO ÁN\Nhạc cụ\Traiengo\Trai-en-go - Copy (4).jpg"/>
          <p:cNvPicPr/>
          <p:nvPr/>
        </p:nvPicPr>
        <p:blipFill>
          <a:blip r:embed="rId4"/>
          <a:srcRect l="3880" t="8217" r="8046" b="10054"/>
          <a:stretch/>
        </p:blipFill>
        <p:spPr>
          <a:xfrm>
            <a:off x="2343240" y="2239920"/>
            <a:ext cx="6022800" cy="314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7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8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9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41" descr="D:\GIÁO ÁN 1 2020-2021\HÌNH SOẠN GIÁO ÁN\Nhạc cụ\Traiengo\Trai-en-go - Copy.jpg"/>
          <p:cNvPicPr/>
          <p:nvPr/>
        </p:nvPicPr>
        <p:blipFill>
          <a:blip r:embed="rId3">
            <a:biLevel thresh="75000"/>
          </a:blip>
          <a:srcRect l="18655" t="8301" r="6243"/>
          <a:stretch/>
        </p:blipFill>
        <p:spPr>
          <a:xfrm>
            <a:off x="1828800" y="430530"/>
            <a:ext cx="8372641" cy="6143640"/>
          </a:xfrm>
          <a:prstGeom prst="rect">
            <a:avLst/>
          </a:prstGeom>
          <a:ln w="0">
            <a:noFill/>
          </a:ln>
        </p:spPr>
      </p:pic>
      <p:sp>
        <p:nvSpPr>
          <p:cNvPr id="501" name="Rectangle 42"/>
          <p:cNvSpPr/>
          <p:nvPr/>
        </p:nvSpPr>
        <p:spPr>
          <a:xfrm>
            <a:off x="278430" y="2057400"/>
            <a:ext cx="1420560" cy="23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NGÔI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SAO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LẤP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LÁNH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0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0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0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07" name="Rectangle 7"/>
          <p:cNvSpPr/>
          <p:nvPr/>
        </p:nvSpPr>
        <p:spPr>
          <a:xfrm>
            <a:off x="3200400" y="128124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TRAI-EN-GO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8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09" name="Picture 10" descr="D:\GIÁO ÁN 1 2020-2021\HÌNH SOẠN GIÁO ÁN\Nhạc cụ\Traiengo\Trai-en-go - Copy (4).jpg"/>
          <p:cNvPicPr/>
          <p:nvPr/>
        </p:nvPicPr>
        <p:blipFill>
          <a:blip r:embed="rId4"/>
          <a:srcRect l="3880" t="8217" r="8046" b="10054"/>
          <a:stretch/>
        </p:blipFill>
        <p:spPr>
          <a:xfrm>
            <a:off x="2343240" y="2239920"/>
            <a:ext cx="6022800" cy="314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14" descr="D:\GIÁO ÁN 1 2020-2021\HÌNH SOẠN GIÁO ÁN\Học hát\NGOI SAO LAP LANH\Untitled.png"/>
          <p:cNvPicPr/>
          <p:nvPr/>
        </p:nvPicPr>
        <p:blipFill>
          <a:blip r:embed="rId3"/>
          <a:stretch/>
        </p:blipFill>
        <p:spPr>
          <a:xfrm>
            <a:off x="372960" y="1015920"/>
            <a:ext cx="10211040" cy="464508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1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17" name="Text Box 9"/>
          <p:cNvSpPr/>
          <p:nvPr/>
        </p:nvSpPr>
        <p:spPr>
          <a:xfrm>
            <a:off x="372960" y="1042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8" name="Text Box 10"/>
          <p:cNvSpPr/>
          <p:nvPr/>
        </p:nvSpPr>
        <p:spPr>
          <a:xfrm>
            <a:off x="520560" y="1536840"/>
            <a:ext cx="528660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NGÔI SAO LẤP LÁNH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9" name="Text Box 9"/>
          <p:cNvSpPr/>
          <p:nvPr/>
        </p:nvSpPr>
        <p:spPr>
          <a:xfrm>
            <a:off x="399450" y="209160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Nhạc</a:t>
            </a:r>
            <a:r>
              <a:rPr lang="en-US" sz="24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cụ</a:t>
            </a:r>
            <a:r>
              <a:rPr lang="en-US" sz="24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0" name="Text Box 10"/>
          <p:cNvSpPr/>
          <p:nvPr/>
        </p:nvSpPr>
        <p:spPr>
          <a:xfrm>
            <a:off x="1271520" y="259092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TRAI-EN-GO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1" name="Picture 10" descr="D:\GIÁO ÁN 1 2020-2021\HÌNH SOẠN GIÁO ÁN\Nhạc cụ\Traiengo\Trai-en-go - Copy (4).jpg"/>
          <p:cNvPicPr/>
          <p:nvPr/>
        </p:nvPicPr>
        <p:blipFill>
          <a:blip r:embed="rId5"/>
          <a:srcRect l="3880" t="8217" r="8046" b="10054"/>
          <a:stretch/>
        </p:blipFill>
        <p:spPr>
          <a:xfrm>
            <a:off x="1093680" y="3441600"/>
            <a:ext cx="3838680" cy="200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1719000" y="449483"/>
            <a:ext cx="7752600" cy="5869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CÂU HÁT SAU NẰM TRONG BÀI HÁT NÀO?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4" descr="D:\GIÁO ÁN 1 2020-2021\HÌNH SOẠN GIÁO ÁN\Học hát\NGOI SAO LAP LANH\Untitled.png"/>
          <p:cNvPicPr/>
          <p:nvPr/>
        </p:nvPicPr>
        <p:blipFill>
          <a:blip r:embed="rId14"/>
          <a:stretch/>
        </p:blipFill>
        <p:spPr>
          <a:xfrm>
            <a:off x="1819440" y="1546200"/>
            <a:ext cx="7610400" cy="3954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4" descr="D:\GIÁO ÁN 1 2020-2021\HÌNH SOẠN GIÁO ÁN\Học hát\NGOI SAO LAP LANH\Untitled.png"/>
          <p:cNvPicPr/>
          <p:nvPr/>
        </p:nvPicPr>
        <p:blipFill>
          <a:blip r:embed="rId3"/>
          <a:stretch/>
        </p:blipFill>
        <p:spPr>
          <a:xfrm>
            <a:off x="372960" y="1015920"/>
            <a:ext cx="10211040" cy="464508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62040" y="1000080"/>
            <a:ext cx="28796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-184320" y="1504800"/>
            <a:ext cx="65725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NGÔI SAO LẤP LÁNH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3254400" y="1989000"/>
            <a:ext cx="3429000" cy="84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Nhạc Nước ngoài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Cambria"/>
                <a:ea typeface="Times New Roman"/>
              </a:rPr>
              <a:t>Lời Việt: Thanh Vân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NGOI SAO LAP LANH\Picture1 - Copy.jpg"/>
          <p:cNvPicPr/>
          <p:nvPr/>
        </p:nvPicPr>
        <p:blipFill>
          <a:blip r:embed="rId2"/>
          <a:srcRect t="3876" b="8870"/>
          <a:stretch/>
        </p:blipFill>
        <p:spPr>
          <a:xfrm>
            <a:off x="372960" y="219240"/>
            <a:ext cx="10328400" cy="644976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19" descr="THƯ VIỆN ẢNH: ẢNH ĐỘNG NGÔI SAO"/>
          <p:cNvPicPr/>
          <p:nvPr/>
        </p:nvPicPr>
        <p:blipFill>
          <a:blip r:embed="rId3"/>
          <a:stretch/>
        </p:blipFill>
        <p:spPr>
          <a:xfrm>
            <a:off x="3902040" y="981000"/>
            <a:ext cx="1224000" cy="102888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1414440" y="1905000"/>
            <a:ext cx="7929720" cy="25778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HÁT KẾT HỢP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GÕ ĐỆM</a:t>
            </a:r>
            <a:endParaRPr lang="en-US" sz="8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4" descr="D:\GIÁO ÁN 1 2020-2021\HÌNH SOẠN GIÁO ÁN\Học hát\NGOI SAO LAP LANH\Picture1.jpg"/>
          <p:cNvPicPr/>
          <p:nvPr/>
        </p:nvPicPr>
        <p:blipFill>
          <a:blip r:embed="rId2"/>
          <a:stretch/>
        </p:blipFill>
        <p:spPr>
          <a:xfrm>
            <a:off x="662040" y="-4680"/>
            <a:ext cx="9648720" cy="68673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241280" y="29653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77352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44476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3560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62932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070840" y="29638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36160" y="29462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926400" y="29653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241280" y="452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77352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44476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3560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62932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07084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36160" y="45086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926400" y="452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349280" y="6140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88152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55276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504504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73732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178840" y="61405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344160" y="61214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034040" y="6140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9" descr="THƯ VIỆN ẢNH: ẢNH ĐỘNG NGÔI SAO"/>
          <p:cNvPicPr/>
          <p:nvPr/>
        </p:nvPicPr>
        <p:blipFill>
          <a:blip r:embed="rId6"/>
          <a:stretch/>
        </p:blipFill>
        <p:spPr>
          <a:xfrm>
            <a:off x="4127400" y="836640"/>
            <a:ext cx="1027080" cy="86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69" name="Rectangle 1"/>
          <p:cNvSpPr/>
          <p:nvPr/>
        </p:nvSpPr>
        <p:spPr>
          <a:xfrm>
            <a:off x="1903359" y="2286000"/>
            <a:ext cx="6816887" cy="19622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HÁT</a:t>
            </a:r>
            <a:r>
              <a:rPr lang="en-US" sz="60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KẾT HỢP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pc="-1" dirty="0">
                <a:solidFill>
                  <a:srgbClr val="0000FF"/>
                </a:solidFill>
                <a:latin typeface="Cambria"/>
                <a:ea typeface="Times New Roman"/>
              </a:rPr>
              <a:t>VẬN ĐỘNG </a:t>
            </a: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CƠ 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24" descr="D:\GIÁO ÁN 1 2020-2021\HÌNH SOẠN GIÁO ÁN\Học hát\NGOI SAO LAP LANH\Picture1.jpg"/>
          <p:cNvPicPr/>
          <p:nvPr/>
        </p:nvPicPr>
        <p:blipFill>
          <a:blip r:embed="rId2"/>
          <a:stretch/>
        </p:blipFill>
        <p:spPr>
          <a:xfrm>
            <a:off x="662040" y="-4680"/>
            <a:ext cx="9648720" cy="686736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305000" y="2965320"/>
            <a:ext cx="590400" cy="52416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395440" y="29178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181160" y="450072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724360" y="2965320"/>
            <a:ext cx="590760" cy="52416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32408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405160" y="4476600"/>
            <a:ext cx="590400" cy="52416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724360" y="4452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4051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686040" y="29415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348080" y="2917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848120" y="2917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163000" y="2941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63040" y="2941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163080" y="2941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2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2024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202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4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2032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105760" y="45244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2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53320" y="45244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6854760" y="2965320"/>
            <a:ext cx="590760" cy="52416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767040" y="45244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429080" y="4500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29120" y="4500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790800" y="61675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452840" y="6143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952880" y="61437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6892920" y="452448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77200" y="45244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92452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7093080" y="6215040"/>
            <a:ext cx="590400" cy="523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1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1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4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315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31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7" name="Freeform 31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1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8" name="Text Box 26"/>
          <p:cNvSpPr/>
          <p:nvPr/>
        </p:nvSpPr>
        <p:spPr>
          <a:xfrm>
            <a:off x="2317680" y="388800"/>
            <a:ext cx="647388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Âm thanh này phát ra từ đâu?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3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3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3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3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3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70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37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2" name="Freeform 371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3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75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37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7" name="Freeform 376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8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80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38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2" name="Freeform 381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3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85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3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7" name="Freeform 386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8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8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9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91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3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3" name="Freeform 392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4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36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4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8" name="Freeform 437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9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41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4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3" name="Freeform 442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4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4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4" name="Picture 148" descr="D:\GIÁO ÁN 1 2020-2021\HÌNH SOẠN GIÁO ÁN\Nhạc cụ\Traiengo\Trai-en-go - Copy (2).jpg"/>
          <p:cNvPicPr/>
          <p:nvPr/>
        </p:nvPicPr>
        <p:blipFill>
          <a:blip r:embed="rId14"/>
          <a:srcRect l="18864" r="16149"/>
          <a:stretch/>
        </p:blipFill>
        <p:spPr>
          <a:xfrm>
            <a:off x="4048200" y="1778040"/>
            <a:ext cx="3330360" cy="363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794013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7563</TotalTime>
  <Words>115</Words>
  <Application>Microsoft Office PowerPoint</Application>
  <PresentationFormat>Custom</PresentationFormat>
  <Paragraphs>30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</cp:lastModifiedBy>
  <cp:revision>615</cp:revision>
  <dcterms:created xsi:type="dcterms:W3CDTF">2010-04-30T20:19:48Z</dcterms:created>
  <dcterms:modified xsi:type="dcterms:W3CDTF">2026-03-31T01:54:41Z</dcterms:modified>
  <dc:language>en-US</dc:language>
</cp:coreProperties>
</file>