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ED763E79-4D04-4EE3-819D-9364D6309D37}"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E936A2-9C6F-43A3-800B-F5446A32B7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63E79-4D04-4EE3-819D-9364D6309D37}"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emf"/><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9109" y="293344"/>
            <a:ext cx="1390224" cy="2262059"/>
          </a:xfrm>
          <a:prstGeom prst="rect">
            <a:avLst/>
          </a:prstGeom>
        </p:spPr>
      </p:pic>
      <p:pic>
        <p:nvPicPr>
          <p:cNvPr id="29"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556" y="566896"/>
            <a:ext cx="4509873" cy="5838507"/>
          </a:xfrm>
          <a:prstGeom prst="rect">
            <a:avLst/>
          </a:prstGeom>
        </p:spPr>
      </p:pic>
      <p:pic>
        <p:nvPicPr>
          <p:cNvPr id="31" name="Picture 30" descr="Logo&#10;&#10;Description automatically generated with medium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7655" y="1453869"/>
            <a:ext cx="6603768" cy="28998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60000">
                                          <p:cBhvr additive="base">
                                            <p:cTn id="11" dur="500" fill="hold"/>
                                            <p:tgtEl>
                                              <p:spTgt spid="33"/>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60000">
                                          <p:cBhvr additive="base">
                                            <p:cTn id="15" dur="50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14:presetBounceEnd="66000">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14:bounceEnd="66000">
                                          <p:cBhvr additive="base">
                                            <p:cTn id="20" dur="5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34958" y="1371600"/>
            <a:ext cx="7879644" cy="3629025"/>
            <a:chOff x="2156178" y="1371600"/>
            <a:chExt cx="7879644" cy="3376145"/>
          </a:xfrm>
        </p:grpSpPr>
        <p:pic>
          <p:nvPicPr>
            <p:cNvPr id="7" name="Picture 6"/>
            <p:cNvPicPr>
              <a:picLocks noChangeAspect="1"/>
            </p:cNvPicPr>
            <p:nvPr/>
          </p:nvPicPr>
          <p:blipFill>
            <a:blip r:embed="rId2"/>
            <a:stretch>
              <a:fillRect/>
            </a:stretch>
          </p:blipFill>
          <p:spPr>
            <a:xfrm>
              <a:off x="2156178" y="1723918"/>
              <a:ext cx="7879644" cy="3023827"/>
            </a:xfrm>
            <a:prstGeom prst="rect">
              <a:avLst/>
            </a:prstGeom>
          </p:spPr>
        </p:pic>
        <p:pic>
          <p:nvPicPr>
            <p:cNvPr id="8" name="Picture 7"/>
            <p:cNvPicPr>
              <a:picLocks noChangeAspect="1"/>
            </p:cNvPicPr>
            <p:nvPr/>
          </p:nvPicPr>
          <p:blipFill>
            <a:blip r:embed="rId3"/>
            <a:stretch>
              <a:fillRect/>
            </a:stretch>
          </p:blipFill>
          <p:spPr>
            <a:xfrm>
              <a:off x="4297852" y="1371600"/>
              <a:ext cx="3596294" cy="853268"/>
            </a:xfrm>
            <a:prstGeom prst="rect">
              <a:avLst/>
            </a:prstGeom>
          </p:spPr>
        </p:pic>
        <p:sp>
          <p:nvSpPr>
            <p:cNvPr id="18" name="TextBox 17"/>
            <p:cNvSpPr txBox="1"/>
            <p:nvPr/>
          </p:nvSpPr>
          <p:spPr>
            <a:xfrm>
              <a:off x="5466993" y="1494703"/>
              <a:ext cx="125547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prstClr val="white"/>
                  </a:solidFill>
                  <a:effectLst/>
                  <a:uLnTx/>
                  <a:uFillTx/>
                  <a:latin typeface="iCiel Cadena" panose="02000503000000020004" pitchFamily="50" charset="0"/>
                  <a:ea typeface="+mn-ea"/>
                  <a:cs typeface="+mn-cs"/>
                </a:rPr>
                <a:t>TOÁN</a:t>
              </a:r>
            </a:p>
          </p:txBody>
        </p:sp>
      </p:grpSp>
      <p:pic>
        <p:nvPicPr>
          <p:cNvPr id="12" name="Picture 11"/>
          <p:cNvPicPr>
            <a:picLocks noChangeAspect="1"/>
          </p:cNvPicPr>
          <p:nvPr/>
        </p:nvPicPr>
        <p:blipFill>
          <a:blip r:embed="rId4"/>
          <a:stretch>
            <a:fillRect/>
          </a:stretch>
        </p:blipFill>
        <p:spPr>
          <a:xfrm>
            <a:off x="1889234" y="464831"/>
            <a:ext cx="598311" cy="587022"/>
          </a:xfrm>
          <a:prstGeom prst="rect">
            <a:avLst/>
          </a:prstGeom>
        </p:spPr>
      </p:pic>
      <p:pic>
        <p:nvPicPr>
          <p:cNvPr id="13" name="Picture 12"/>
          <p:cNvPicPr>
            <a:picLocks noChangeAspect="1"/>
          </p:cNvPicPr>
          <p:nvPr/>
        </p:nvPicPr>
        <p:blipFill>
          <a:blip r:embed="rId4"/>
          <a:stretch>
            <a:fillRect/>
          </a:stretch>
        </p:blipFill>
        <p:spPr>
          <a:xfrm rot="2640825">
            <a:off x="3742162" y="5347873"/>
            <a:ext cx="1111380" cy="1090410"/>
          </a:xfrm>
          <a:prstGeom prst="rect">
            <a:avLst/>
          </a:prstGeom>
        </p:spPr>
      </p:pic>
      <p:pic>
        <p:nvPicPr>
          <p:cNvPr id="14" name="Picture 13"/>
          <p:cNvPicPr>
            <a:picLocks noChangeAspect="1"/>
          </p:cNvPicPr>
          <p:nvPr/>
        </p:nvPicPr>
        <p:blipFill>
          <a:blip r:embed="rId4"/>
          <a:stretch>
            <a:fillRect/>
          </a:stretch>
        </p:blipFill>
        <p:spPr>
          <a:xfrm rot="20806844">
            <a:off x="10437268" y="669467"/>
            <a:ext cx="1111380" cy="1090410"/>
          </a:xfrm>
          <a:prstGeom prst="rect">
            <a:avLst/>
          </a:prstGeom>
        </p:spPr>
      </p:pic>
      <p:pic>
        <p:nvPicPr>
          <p:cNvPr id="15" name="Picture 14"/>
          <p:cNvPicPr>
            <a:picLocks noChangeAspect="1"/>
          </p:cNvPicPr>
          <p:nvPr/>
        </p:nvPicPr>
        <p:blipFill>
          <a:blip r:embed="rId4"/>
          <a:stretch>
            <a:fillRect/>
          </a:stretch>
        </p:blipFill>
        <p:spPr>
          <a:xfrm rot="1629158">
            <a:off x="11585794" y="-599192"/>
            <a:ext cx="518668" cy="508882"/>
          </a:xfrm>
          <a:prstGeom prst="rect">
            <a:avLst/>
          </a:prstGeom>
        </p:spPr>
      </p:pic>
      <p:pic>
        <p:nvPicPr>
          <p:cNvPr id="16" name="Picture 15"/>
          <p:cNvPicPr>
            <a:picLocks noChangeAspect="1"/>
          </p:cNvPicPr>
          <p:nvPr/>
        </p:nvPicPr>
        <p:blipFill>
          <a:blip r:embed="rId4"/>
          <a:stretch>
            <a:fillRect/>
          </a:stretch>
        </p:blipFill>
        <p:spPr>
          <a:xfrm rot="1629158">
            <a:off x="-143017" y="4662310"/>
            <a:ext cx="518668" cy="508882"/>
          </a:xfrm>
          <a:prstGeom prst="rect">
            <a:avLst/>
          </a:prstGeom>
        </p:spPr>
      </p:pic>
      <p:sp>
        <p:nvSpPr>
          <p:cNvPr id="17" name="TextBox 16"/>
          <p:cNvSpPr txBox="1"/>
          <p:nvPr/>
        </p:nvSpPr>
        <p:spPr>
          <a:xfrm>
            <a:off x="2756626" y="436602"/>
            <a:ext cx="6245749"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0070C0"/>
                </a:solidFill>
                <a:effectLst/>
                <a:uLnTx/>
                <a:uFillTx/>
                <a:latin typeface="Calibri" panose="020F0502020204030204" charset="0"/>
                <a:cs typeface="Calibri" panose="020F0502020204030204" charset="0"/>
              </a:rPr>
              <a:t>Thứ</a:t>
            </a:r>
            <a:r>
              <a:rPr kumimoji="0" lang="en-US" sz="3600" b="0" i="0" u="none" strike="noStrike" kern="1200" cap="none" spc="0" normalizeH="0" baseline="0" noProof="0" dirty="0">
                <a:ln>
                  <a:noFill/>
                </a:ln>
                <a:solidFill>
                  <a:srgbClr val="0070C0"/>
                </a:solidFill>
                <a:effectLst/>
                <a:uLnTx/>
                <a:uFillTx/>
                <a:latin typeface="Calibri" panose="020F0502020204030204" charset="0"/>
                <a:cs typeface="Calibri" panose="020F0502020204030204" charset="0"/>
              </a:rPr>
              <a:t> ... </a:t>
            </a:r>
            <a:r>
              <a:rPr kumimoji="0" lang="en-US" sz="3600" b="0" i="0" u="none" strike="noStrike" kern="1200" cap="none" spc="0" normalizeH="0" baseline="0" noProof="0" dirty="0" err="1">
                <a:ln>
                  <a:noFill/>
                </a:ln>
                <a:solidFill>
                  <a:srgbClr val="0070C0"/>
                </a:solidFill>
                <a:effectLst/>
                <a:uLnTx/>
                <a:uFillTx/>
                <a:latin typeface="Calibri" panose="020F0502020204030204" charset="0"/>
                <a:cs typeface="Calibri" panose="020F0502020204030204" charset="0"/>
              </a:rPr>
              <a:t>ngày</a:t>
            </a:r>
            <a:r>
              <a:rPr kumimoji="0" lang="en-US" sz="3600" b="0" i="0" u="none" strike="noStrike" kern="1200" cap="none" spc="0" normalizeH="0" baseline="0" noProof="0" dirty="0">
                <a:ln>
                  <a:noFill/>
                </a:ln>
                <a:solidFill>
                  <a:srgbClr val="0070C0"/>
                </a:solidFill>
                <a:effectLst/>
                <a:uLnTx/>
                <a:uFillTx/>
                <a:latin typeface="Calibri" panose="020F0502020204030204" charset="0"/>
                <a:cs typeface="Calibri" panose="020F0502020204030204" charset="0"/>
              </a:rPr>
              <a:t> ... </a:t>
            </a:r>
            <a:r>
              <a:rPr kumimoji="0" lang="en-US" sz="3600" b="0" i="0" u="none" strike="noStrike" kern="1200" cap="none" spc="0" normalizeH="0" baseline="0" noProof="0" dirty="0" err="1">
                <a:ln>
                  <a:noFill/>
                </a:ln>
                <a:solidFill>
                  <a:srgbClr val="0070C0"/>
                </a:solidFill>
                <a:effectLst/>
                <a:uLnTx/>
                <a:uFillTx/>
                <a:latin typeface="Calibri" panose="020F0502020204030204" charset="0"/>
                <a:cs typeface="Calibri" panose="020F0502020204030204" charset="0"/>
              </a:rPr>
              <a:t>tháng</a:t>
            </a:r>
            <a:r>
              <a:rPr kumimoji="0" lang="en-US" sz="3600" b="0" i="0" u="none" strike="noStrike" kern="1200" cap="none" spc="0" normalizeH="0" baseline="0" noProof="0" dirty="0">
                <a:ln>
                  <a:noFill/>
                </a:ln>
                <a:solidFill>
                  <a:srgbClr val="0070C0"/>
                </a:solidFill>
                <a:effectLst/>
                <a:uLnTx/>
                <a:uFillTx/>
                <a:latin typeface="Calibri" panose="020F0502020204030204" charset="0"/>
                <a:cs typeface="Calibri" panose="020F0502020204030204" charset="0"/>
              </a:rPr>
              <a:t> ... </a:t>
            </a:r>
            <a:r>
              <a:rPr kumimoji="0" lang="en-US" sz="3600" b="0" i="0" u="none" strike="noStrike" kern="1200" cap="none" spc="0" normalizeH="0" baseline="0" noProof="0" dirty="0" err="1">
                <a:ln>
                  <a:noFill/>
                </a:ln>
                <a:solidFill>
                  <a:srgbClr val="0070C0"/>
                </a:solidFill>
                <a:effectLst/>
                <a:uLnTx/>
                <a:uFillTx/>
                <a:latin typeface="Calibri" panose="020F0502020204030204" charset="0"/>
                <a:cs typeface="Calibri" panose="020F0502020204030204" charset="0"/>
              </a:rPr>
              <a:t>năm</a:t>
            </a:r>
            <a:r>
              <a:rPr kumimoji="0" lang="en-US" sz="3600" b="0" i="0" u="none" strike="noStrike" kern="1200" cap="none" spc="0" normalizeH="0" baseline="0" noProof="0" dirty="0">
                <a:ln>
                  <a:noFill/>
                </a:ln>
                <a:solidFill>
                  <a:srgbClr val="0070C0"/>
                </a:solidFill>
                <a:effectLst/>
                <a:uLnTx/>
                <a:uFillTx/>
                <a:latin typeface="Calibri" panose="020F0502020204030204" charset="0"/>
                <a:cs typeface="Calibri" panose="020F0502020204030204" charset="0"/>
              </a:rPr>
              <a:t> 2022</a:t>
            </a:r>
          </a:p>
        </p:txBody>
      </p:sp>
      <p:pic>
        <p:nvPicPr>
          <p:cNvPr id="4" name="Picture 3" descr="A picture containing toy, vector graphics, doll&#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3324" y="3531935"/>
            <a:ext cx="3682181" cy="368218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430" y="3376401"/>
            <a:ext cx="3481599" cy="3481599"/>
          </a:xfrm>
          <a:prstGeom prst="rect">
            <a:avLst/>
          </a:prstGeom>
        </p:spPr>
      </p:pic>
      <p:pic>
        <p:nvPicPr>
          <p:cNvPr id="21" name="Picture 20"/>
          <p:cNvPicPr>
            <a:picLocks noChangeAspect="1"/>
          </p:cNvPicPr>
          <p:nvPr/>
        </p:nvPicPr>
        <p:blipFill>
          <a:blip r:embed="rId7"/>
          <a:stretch>
            <a:fillRect/>
          </a:stretch>
        </p:blipFill>
        <p:spPr>
          <a:xfrm>
            <a:off x="2078781" y="2387274"/>
            <a:ext cx="7748688" cy="1664352"/>
          </a:xfrm>
          <a:prstGeom prst="rect">
            <a:avLst/>
          </a:prstGeom>
        </p:spPr>
      </p:pic>
      <p:sp>
        <p:nvSpPr>
          <p:cNvPr id="3" name="TextBox 2"/>
          <p:cNvSpPr txBox="1"/>
          <p:nvPr/>
        </p:nvSpPr>
        <p:spPr>
          <a:xfrm>
            <a:off x="4095750" y="4010025"/>
            <a:ext cx="3781425" cy="707886"/>
          </a:xfrm>
          <a:prstGeom prst="rect">
            <a:avLst/>
          </a:prstGeom>
          <a:noFill/>
        </p:spPr>
        <p:txBody>
          <a:bodyPr wrap="square" rtlCol="0">
            <a:spAutoFit/>
          </a:bodyPr>
          <a:lstStyle/>
          <a:p>
            <a:pPr algn="ctr"/>
            <a:r>
              <a:rPr lang="en-US" sz="4000" b="1" dirty="0">
                <a:latin typeface="Calibri" panose="020F0502020204030204" charset="0"/>
                <a:cs typeface="Calibri" panose="020F0502020204030204" charset="0"/>
              </a:rPr>
              <a:t>(</a:t>
            </a:r>
            <a:r>
              <a:rPr lang="en-US" sz="4000" b="1" dirty="0" err="1">
                <a:latin typeface="Calibri" panose="020F0502020204030204" charset="0"/>
                <a:cs typeface="Calibri" panose="020F0502020204030204" charset="0"/>
              </a:rPr>
              <a:t>Tiết</a:t>
            </a:r>
            <a:r>
              <a:rPr lang="en-US" sz="4000" b="1" dirty="0">
                <a:latin typeface="Calibri" panose="020F0502020204030204" charset="0"/>
                <a:cs typeface="Calibri" panose="020F0502020204030204" charset="0"/>
              </a:rPr>
              <a:t>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2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66000">
                                          <p:cBhvr additive="base">
                                            <p:cTn id="11" dur="10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2000">
                                          <p:cBhvr additive="base">
                                            <p:cTn id="15" dur="10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14:bounceEnd="62000">
                                          <p:cBhvr additive="base">
                                            <p:cTn id="19" dur="1000" fill="hold"/>
                                            <p:tgtEl>
                                              <p:spTgt spid="16"/>
                                            </p:tgtEl>
                                            <p:attrNameLst>
                                              <p:attrName>ppt_x</p:attrName>
                                            </p:attrNameLst>
                                          </p:cBhvr>
                                          <p:tavLst>
                                            <p:tav tm="0">
                                              <p:val>
                                                <p:strVal val="0-#ppt_w/2"/>
                                              </p:val>
                                            </p:tav>
                                            <p:tav tm="100000">
                                              <p:val>
                                                <p:strVal val="#ppt_x"/>
                                              </p:val>
                                            </p:tav>
                                          </p:tavLst>
                                        </p:anim>
                                        <p:anim calcmode="lin" valueType="num" p14:bounceEnd="62000">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2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2000">
                                          <p:cBhvr additive="base">
                                            <p:cTn id="23" dur="10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62000">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62000">
                                          <p:cBhvr additive="base">
                                            <p:cTn id="27" dur="10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14:presetBounceEnd="62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62000">
                                          <p:cBhvr additive="base">
                                            <p:cTn id="31" dur="1000" fill="hold"/>
                                            <p:tgtEl>
                                              <p:spTgt spid="15"/>
                                            </p:tgtEl>
                                            <p:attrNameLst>
                                              <p:attrName>ppt_x</p:attrName>
                                            </p:attrNameLst>
                                          </p:cBhvr>
                                          <p:tavLst>
                                            <p:tav tm="0">
                                              <p:val>
                                                <p:strVal val="1+#ppt_w/2"/>
                                              </p:val>
                                            </p:tav>
                                            <p:tav tm="100000">
                                              <p:val>
                                                <p:strVal val="#ppt_x"/>
                                              </p:val>
                                            </p:tav>
                                          </p:tavLst>
                                        </p:anim>
                                        <p:anim calcmode="lin" valueType="num" p14:bounceEnd="62000">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14:presetBounceEnd="66000">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14:bounceEnd="66000">
                                          <p:cBhvr additive="base">
                                            <p:cTn id="35" dur="1000" fill="hold"/>
                                            <p:tgtEl>
                                              <p:spTgt spid="4"/>
                                            </p:tgtEl>
                                            <p:attrNameLst>
                                              <p:attrName>ppt_x</p:attrName>
                                            </p:attrNameLst>
                                          </p:cBhvr>
                                          <p:tavLst>
                                            <p:tav tm="0">
                                              <p:val>
                                                <p:strVal val="1+#ppt_w/2"/>
                                              </p:val>
                                            </p:tav>
                                            <p:tav tm="100000">
                                              <p:val>
                                                <p:strVal val="#ppt_x"/>
                                              </p:val>
                                            </p:tav>
                                          </p:tavLst>
                                        </p:anim>
                                        <p:anim calcmode="lin" valueType="num" p14:bounceEnd="66000">
                                          <p:cBhvr additive="base">
                                            <p:cTn id="36" dur="10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66000">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14:bounceEnd="66000">
                                          <p:cBhvr additive="base">
                                            <p:cTn id="39"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4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1+#ppt_w/2"/>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1+#ppt_w/2"/>
                                              </p:val>
                                            </p:tav>
                                            <p:tav tm="100000">
                                              <p:val>
                                                <p:strVal val="#ppt_x"/>
                                              </p:val>
                                            </p:tav>
                                          </p:tavLst>
                                        </p:anim>
                                        <p:anim calcmode="lin" valueType="num">
                                          <p:cBhvr additive="base">
                                            <p:cTn id="36" dur="10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40832" cy="277509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60" y="2048192"/>
            <a:ext cx="1390224" cy="2262059"/>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 y="4724732"/>
            <a:ext cx="2981054" cy="2238213"/>
          </a:xfrm>
          <a:prstGeom prst="rect">
            <a:avLst/>
          </a:prstGeom>
        </p:spPr>
      </p:pic>
      <p:pic>
        <p:nvPicPr>
          <p:cNvPr id="15" name="Picture 14" descr="A picture containing toy, doll&#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8508" y="1595340"/>
            <a:ext cx="4530166" cy="5277463"/>
          </a:xfrm>
          <a:prstGeom prst="rect">
            <a:avLst/>
          </a:prstGeom>
        </p:spPr>
      </p:pic>
      <p:grpSp>
        <p:nvGrpSpPr>
          <p:cNvPr id="17" name="Graphic 41"/>
          <p:cNvGrpSpPr/>
          <p:nvPr/>
        </p:nvGrpSpPr>
        <p:grpSpPr>
          <a:xfrm>
            <a:off x="1888294" y="2592180"/>
            <a:ext cx="5773540" cy="2408732"/>
            <a:chOff x="-2701029" y="3486253"/>
            <a:chExt cx="7161963" cy="3608930"/>
          </a:xfrm>
        </p:grpSpPr>
        <p:sp>
          <p:nvSpPr>
            <p:cNvPr id="20" name="Freeform: Shape 19"/>
            <p:cNvSpPr/>
            <p:nvPr/>
          </p:nvSpPr>
          <p:spPr>
            <a:xfrm>
              <a:off x="-2212594" y="3696599"/>
              <a:ext cx="6404664" cy="3087469"/>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EF8476">
                <a:alpha val="50000"/>
              </a:srgbClr>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charset="0"/>
                <a:ea typeface="+mn-ea"/>
                <a:cs typeface="Calibri" panose="020F0502020204030204" charset="0"/>
              </a:endParaRPr>
            </a:p>
          </p:txBody>
        </p:sp>
        <p:grpSp>
          <p:nvGrpSpPr>
            <p:cNvPr id="43" name="Graphic 41"/>
            <p:cNvGrpSpPr/>
            <p:nvPr/>
          </p:nvGrpSpPr>
          <p:grpSpPr>
            <a:xfrm>
              <a:off x="-2701029" y="3486253"/>
              <a:ext cx="7161963" cy="3608930"/>
              <a:chOff x="-2701029" y="3486253"/>
              <a:chExt cx="7161963" cy="3608930"/>
            </a:xfrm>
            <a:solidFill>
              <a:srgbClr val="000000"/>
            </a:solidFill>
          </p:grpSpPr>
          <p:grpSp>
            <p:nvGrpSpPr>
              <p:cNvPr id="44" name="Graphic 41"/>
              <p:cNvGrpSpPr/>
              <p:nvPr/>
            </p:nvGrpSpPr>
            <p:grpSpPr>
              <a:xfrm>
                <a:off x="-2534495" y="3486253"/>
                <a:ext cx="6995430" cy="3608930"/>
                <a:chOff x="-2534495" y="3486253"/>
                <a:chExt cx="6995430" cy="3608930"/>
              </a:xfrm>
              <a:solidFill>
                <a:srgbClr val="000000"/>
              </a:solidFill>
            </p:grpSpPr>
            <p:sp>
              <p:nvSpPr>
                <p:cNvPr id="45" name="Freeform: Shape 44"/>
                <p:cNvSpPr/>
                <p:nvPr/>
              </p:nvSpPr>
              <p:spPr>
                <a:xfrm>
                  <a:off x="-1332708" y="3486253"/>
                  <a:ext cx="5793643"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6" name="Freeform: Shape 45"/>
                <p:cNvSpPr/>
                <p:nvPr/>
              </p:nvSpPr>
              <p:spPr>
                <a:xfrm>
                  <a:off x="-2534495" y="491631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aphic 41"/>
              <p:cNvGrpSpPr/>
              <p:nvPr/>
            </p:nvGrpSpPr>
            <p:grpSpPr>
              <a:xfrm>
                <a:off x="-2136416" y="3550098"/>
                <a:ext cx="6469430" cy="3477568"/>
                <a:chOff x="-2136416" y="3550098"/>
                <a:chExt cx="6469430" cy="3477568"/>
              </a:xfrm>
              <a:solidFill>
                <a:srgbClr val="000000"/>
              </a:solidFill>
            </p:grpSpPr>
            <p:sp>
              <p:nvSpPr>
                <p:cNvPr id="48" name="Freeform: Shape 47"/>
                <p:cNvSpPr/>
                <p:nvPr/>
              </p:nvSpPr>
              <p:spPr>
                <a:xfrm>
                  <a:off x="-2136416" y="355009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p:cNvSpPr/>
                <p:nvPr/>
              </p:nvSpPr>
              <p:spPr>
                <a:xfrm>
                  <a:off x="3707322" y="632423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0" name="Graphic 41"/>
              <p:cNvGrpSpPr/>
              <p:nvPr/>
            </p:nvGrpSpPr>
            <p:grpSpPr>
              <a:xfrm>
                <a:off x="-2701029" y="3744761"/>
                <a:ext cx="440366" cy="1012027"/>
                <a:chOff x="-2701029" y="3744761"/>
                <a:chExt cx="440366" cy="1012027"/>
              </a:xfrm>
              <a:solidFill>
                <a:srgbClr val="000000"/>
              </a:solidFill>
            </p:grpSpPr>
            <p:sp>
              <p:nvSpPr>
                <p:cNvPr id="51" name="Freeform: Shape 50"/>
                <p:cNvSpPr/>
                <p:nvPr/>
              </p:nvSpPr>
              <p:spPr>
                <a:xfrm>
                  <a:off x="-2601900" y="374476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2" name="Freeform: Shape 51"/>
                <p:cNvSpPr/>
                <p:nvPr/>
              </p:nvSpPr>
              <p:spPr>
                <a:xfrm>
                  <a:off x="-2645891" y="406500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3" name="Freeform: Shape 52"/>
                <p:cNvSpPr/>
                <p:nvPr/>
              </p:nvSpPr>
              <p:spPr>
                <a:xfrm>
                  <a:off x="-2668948" y="438692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4" name="Freeform: Shape 53"/>
                <p:cNvSpPr/>
                <p:nvPr/>
              </p:nvSpPr>
              <p:spPr>
                <a:xfrm>
                  <a:off x="-2701029" y="465096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pic>
        <p:nvPicPr>
          <p:cNvPr id="3" name="Picture 2"/>
          <p:cNvPicPr>
            <a:picLocks noChangeAspect="1"/>
          </p:cNvPicPr>
          <p:nvPr/>
        </p:nvPicPr>
        <p:blipFill>
          <a:blip r:embed="rId8"/>
          <a:stretch>
            <a:fillRect/>
          </a:stretch>
        </p:blipFill>
        <p:spPr>
          <a:xfrm>
            <a:off x="2829480" y="3274266"/>
            <a:ext cx="4761389" cy="1109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75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75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par>
                                    <p:cTn id="19" presetID="2" presetClass="entr" presetSubtype="4" fill="hold" nodeType="withEffect" p14:presetBounceEnd="66000">
                                      <p:stCondLst>
                                        <p:cond delay="250"/>
                                      </p:stCondLst>
                                      <p:childTnLst>
                                        <p:set>
                                          <p:cBhvr>
                                            <p:cTn id="20" dur="1" fill="hold">
                                              <p:stCondLst>
                                                <p:cond delay="0"/>
                                              </p:stCondLst>
                                            </p:cTn>
                                            <p:tgtEl>
                                              <p:spTgt spid="15"/>
                                            </p:tgtEl>
                                            <p:attrNameLst>
                                              <p:attrName>style.visibility</p:attrName>
                                            </p:attrNameLst>
                                          </p:cBhvr>
                                          <p:to>
                                            <p:strVal val="visible"/>
                                          </p:to>
                                        </p:set>
                                        <p:anim calcmode="lin" valueType="num" p14:bounceEnd="66000">
                                          <p:cBhvr additive="base">
                                            <p:cTn id="21" dur="5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66000">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14:bounceEnd="66000">
                                          <p:cBhvr additive="base">
                                            <p:cTn id="25" dur="5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75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75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par>
                                    <p:cTn id="19" presetID="2" presetClass="entr" presetSubtype="4" fill="hold" nodeType="withEffect">
                                      <p:stCondLst>
                                        <p:cond delay="2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781050" y="1576685"/>
            <a:ext cx="4733925" cy="2232021"/>
            <a:chOff x="781050" y="1576685"/>
            <a:chExt cx="4733925" cy="2232021"/>
          </a:xfrm>
        </p:grpSpPr>
        <p:sp>
          <p:nvSpPr>
            <p:cNvPr id="38" name="TextBox 37"/>
            <p:cNvSpPr txBox="1"/>
            <p:nvPr/>
          </p:nvSpPr>
          <p:spPr>
            <a:xfrm>
              <a:off x="781050" y="1576685"/>
              <a:ext cx="4733925" cy="2232021"/>
            </a:xfrm>
            <a:prstGeom prst="rect">
              <a:avLst/>
            </a:prstGeom>
            <a:noFill/>
          </p:spPr>
          <p:txBody>
            <a:bodyPr wrap="square">
              <a:spAutoFit/>
            </a:bodyPr>
            <a:lstStyle/>
            <a:p>
              <a:pPr algn="just">
                <a:lnSpc>
                  <a:spcPct val="150000"/>
                </a:lnSpc>
              </a:pPr>
              <a:r>
                <a:rPr lang="pt-BR" sz="3200" b="0" i="0" dirty="0">
                  <a:solidFill>
                    <a:srgbClr val="000000"/>
                  </a:solidFill>
                  <a:effectLst/>
                  <a:latin typeface="Calibri" panose="020F0502020204030204" charset="0"/>
                  <a:cs typeface="Calibri" panose="020F0502020204030204" charset="0"/>
                </a:rPr>
                <a:t>a) </a:t>
              </a:r>
            </a:p>
            <a:p>
              <a:pPr algn="just">
                <a:lnSpc>
                  <a:spcPct val="150000"/>
                </a:lnSpc>
              </a:pPr>
              <a:r>
                <a:rPr lang="pt-BR" sz="3200" b="0" i="0" dirty="0">
                  <a:solidFill>
                    <a:srgbClr val="000000"/>
                  </a:solidFill>
                  <a:effectLst/>
                  <a:latin typeface="Calibri" panose="020F0502020204030204" charset="0"/>
                  <a:cs typeface="Calibri" panose="020F0502020204030204" charset="0"/>
                </a:rPr>
                <a:t>10 000 &gt; 9 999</a:t>
              </a:r>
            </a:p>
            <a:p>
              <a:pPr algn="just">
                <a:lnSpc>
                  <a:spcPct val="150000"/>
                </a:lnSpc>
              </a:pPr>
              <a:r>
                <a:rPr lang="pt-BR" sz="3200" b="0" i="0" dirty="0">
                  <a:solidFill>
                    <a:srgbClr val="000000"/>
                  </a:solidFill>
                  <a:effectLst/>
                  <a:latin typeface="Calibri" panose="020F0502020204030204" charset="0"/>
                  <a:cs typeface="Calibri" panose="020F0502020204030204" charset="0"/>
                </a:rPr>
                <a:t>6 742  &gt;  6 743</a:t>
              </a:r>
            </a:p>
          </p:txBody>
        </p:sp>
        <p:sp>
          <p:nvSpPr>
            <p:cNvPr id="55" name="Rectangle: Rounded Corners 54"/>
            <p:cNvSpPr/>
            <p:nvPr/>
          </p:nvSpPr>
          <p:spPr>
            <a:xfrm>
              <a:off x="3619500" y="2400300"/>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charset="0"/>
                  <a:cs typeface="Calibri" panose="020F0502020204030204" charset="0"/>
                </a:rPr>
                <a:t>?</a:t>
              </a:r>
            </a:p>
          </p:txBody>
        </p:sp>
        <p:sp>
          <p:nvSpPr>
            <p:cNvPr id="56" name="Rectangle: Rounded Corners 55"/>
            <p:cNvSpPr/>
            <p:nvPr/>
          </p:nvSpPr>
          <p:spPr>
            <a:xfrm>
              <a:off x="3657600" y="31527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charset="0"/>
                  <a:cs typeface="Calibri" panose="020F0502020204030204" charset="0"/>
                </a:rPr>
                <a:t>?</a:t>
              </a:r>
            </a:p>
          </p:txBody>
        </p:sp>
      </p:grpSp>
      <p:grpSp>
        <p:nvGrpSpPr>
          <p:cNvPr id="57" name="Group 56"/>
          <p:cNvGrpSpPr/>
          <p:nvPr/>
        </p:nvGrpSpPr>
        <p:grpSpPr>
          <a:xfrm>
            <a:off x="5895975" y="1652885"/>
            <a:ext cx="5724525" cy="2232021"/>
            <a:chOff x="-209550" y="1576685"/>
            <a:chExt cx="5724525" cy="2232021"/>
          </a:xfrm>
        </p:grpSpPr>
        <p:sp>
          <p:nvSpPr>
            <p:cNvPr id="58" name="TextBox 57"/>
            <p:cNvSpPr txBox="1"/>
            <p:nvPr/>
          </p:nvSpPr>
          <p:spPr>
            <a:xfrm>
              <a:off x="-209550" y="1576685"/>
              <a:ext cx="5724525" cy="2232021"/>
            </a:xfrm>
            <a:prstGeom prst="rect">
              <a:avLst/>
            </a:prstGeom>
            <a:noFill/>
          </p:spPr>
          <p:txBody>
            <a:bodyPr wrap="square">
              <a:spAutoFit/>
            </a:bodyPr>
            <a:lstStyle/>
            <a:p>
              <a:pPr algn="just">
                <a:lnSpc>
                  <a:spcPct val="150000"/>
                </a:lnSpc>
              </a:pPr>
              <a:r>
                <a:rPr lang="pt-BR" sz="3200" b="0" i="0" dirty="0">
                  <a:solidFill>
                    <a:srgbClr val="000000"/>
                  </a:solidFill>
                  <a:effectLst/>
                  <a:latin typeface="Calibri" panose="020F0502020204030204" charset="0"/>
                  <a:cs typeface="Calibri" panose="020F0502020204030204" charset="0"/>
                </a:rPr>
                <a:t>b) </a:t>
              </a:r>
            </a:p>
            <a:p>
              <a:pPr algn="just">
                <a:lnSpc>
                  <a:spcPct val="150000"/>
                </a:lnSpc>
              </a:pPr>
              <a:r>
                <a:rPr lang="pt-BR" sz="3200" b="0" i="0" dirty="0">
                  <a:solidFill>
                    <a:srgbClr val="000000"/>
                  </a:solidFill>
                  <a:effectLst/>
                  <a:latin typeface="Calibri" panose="020F0502020204030204" charset="0"/>
                  <a:cs typeface="Calibri" panose="020F0502020204030204" charset="0"/>
                </a:rPr>
                <a:t>3 080 = 3 000 + 80</a:t>
              </a:r>
            </a:p>
            <a:p>
              <a:pPr algn="just">
                <a:lnSpc>
                  <a:spcPct val="150000"/>
                </a:lnSpc>
              </a:pPr>
              <a:r>
                <a:rPr lang="pt-BR" sz="3200" b="0" i="0" dirty="0">
                  <a:solidFill>
                    <a:srgbClr val="000000"/>
                  </a:solidFill>
                  <a:effectLst/>
                  <a:latin typeface="Calibri" panose="020F0502020204030204" charset="0"/>
                  <a:cs typeface="Calibri" panose="020F0502020204030204" charset="0"/>
                </a:rPr>
                <a:t>9 876 = 9 000+ 800 + 70 + 6</a:t>
              </a:r>
            </a:p>
          </p:txBody>
        </p:sp>
        <p:sp>
          <p:nvSpPr>
            <p:cNvPr id="59" name="Rectangle: Rounded Corners 58"/>
            <p:cNvSpPr/>
            <p:nvPr/>
          </p:nvSpPr>
          <p:spPr>
            <a:xfrm>
              <a:off x="4524375" y="24288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charset="0"/>
                  <a:cs typeface="Calibri" panose="020F0502020204030204" charset="0"/>
                </a:rPr>
                <a:t>?</a:t>
              </a:r>
            </a:p>
          </p:txBody>
        </p:sp>
        <p:sp>
          <p:nvSpPr>
            <p:cNvPr id="60" name="Rectangle: Rounded Corners 59"/>
            <p:cNvSpPr/>
            <p:nvPr/>
          </p:nvSpPr>
          <p:spPr>
            <a:xfrm>
              <a:off x="4533900" y="313372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charset="0"/>
                  <a:cs typeface="Calibri" panose="020F0502020204030204" charset="0"/>
                </a:rPr>
                <a:t>?</a:t>
              </a:r>
            </a:p>
          </p:txBody>
        </p:sp>
      </p:grpSp>
      <p:pic>
        <p:nvPicPr>
          <p:cNvPr id="2" name="Picture 1"/>
          <p:cNvPicPr>
            <a:picLocks noChangeAspect="1"/>
          </p:cNvPicPr>
          <p:nvPr/>
        </p:nvPicPr>
        <p:blipFill>
          <a:blip r:embed="rId2"/>
          <a:stretch>
            <a:fillRect/>
          </a:stretch>
        </p:blipFill>
        <p:spPr>
          <a:xfrm>
            <a:off x="0" y="0"/>
            <a:ext cx="3200677" cy="1042506"/>
          </a:xfrm>
          <a:prstGeom prst="rect">
            <a:avLst/>
          </a:prstGeom>
        </p:spPr>
      </p:pic>
      <p:sp>
        <p:nvSpPr>
          <p:cNvPr id="74" name="Rectangle: Rounded Corners 73"/>
          <p:cNvSpPr/>
          <p:nvPr/>
        </p:nvSpPr>
        <p:spPr>
          <a:xfrm>
            <a:off x="3600450" y="2362200"/>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charset="0"/>
                <a:cs typeface="Calibri" panose="020F0502020204030204" charset="0"/>
              </a:rPr>
              <a:t>Đ</a:t>
            </a:r>
          </a:p>
        </p:txBody>
      </p:sp>
      <p:sp>
        <p:nvSpPr>
          <p:cNvPr id="75" name="Rectangle: Rounded Corners 74"/>
          <p:cNvSpPr/>
          <p:nvPr/>
        </p:nvSpPr>
        <p:spPr>
          <a:xfrm>
            <a:off x="3638550" y="3133725"/>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charset="0"/>
                <a:cs typeface="Calibri" panose="020F0502020204030204" charset="0"/>
              </a:rPr>
              <a:t>S</a:t>
            </a:r>
          </a:p>
        </p:txBody>
      </p:sp>
      <p:sp>
        <p:nvSpPr>
          <p:cNvPr id="76" name="Rectangle: Rounded Corners 75"/>
          <p:cNvSpPr/>
          <p:nvPr/>
        </p:nvSpPr>
        <p:spPr>
          <a:xfrm>
            <a:off x="10620375" y="2486025"/>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charset="0"/>
                <a:cs typeface="Calibri" panose="020F0502020204030204" charset="0"/>
              </a:rPr>
              <a:t>Đ</a:t>
            </a:r>
          </a:p>
        </p:txBody>
      </p:sp>
      <p:sp>
        <p:nvSpPr>
          <p:cNvPr id="77" name="Rectangle: Rounded Corners 76"/>
          <p:cNvSpPr/>
          <p:nvPr/>
        </p:nvSpPr>
        <p:spPr>
          <a:xfrm>
            <a:off x="10639425" y="3200400"/>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charset="0"/>
                <a:cs typeface="Calibri" panose="020F0502020204030204" charset="0"/>
              </a:rPr>
              <a:t>Đ</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down)">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P spid="75" grpId="0" bldLvl="0" animBg="1"/>
      <p:bldP spid="76" grpId="0" bldLvl="0" animBg="1"/>
      <p:bldP spid="7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14301"/>
            <a:ext cx="12763499" cy="2514599"/>
            <a:chOff x="2971800" y="403525"/>
            <a:chExt cx="17231471" cy="2030425"/>
          </a:xfrm>
        </p:grpSpPr>
        <p:pic>
          <p:nvPicPr>
            <p:cNvPr id="6" name="Picture 5"/>
            <p:cNvPicPr>
              <a:picLocks noChangeAspect="1"/>
            </p:cNvPicPr>
            <p:nvPr/>
          </p:nvPicPr>
          <p:blipFill rotWithShape="1">
            <a:blip r:embed="rId3"/>
            <a:srcRect r="-8064"/>
            <a:stretch>
              <a:fillRect/>
            </a:stretch>
          </p:blipFill>
          <p:spPr>
            <a:xfrm>
              <a:off x="2971800" y="403525"/>
              <a:ext cx="17231471" cy="1285672"/>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3687678" y="508102"/>
              <a:ext cx="14869602" cy="1925848"/>
            </a:xfrm>
            <a:prstGeom prst="rect">
              <a:avLst/>
            </a:prstGeom>
            <a:noFill/>
          </p:spPr>
          <p:txBody>
            <a:bodyPr wrap="square" lIns="0" tIns="0" rIns="0" bIns="0" rtlCol="0">
              <a:spAutoFit/>
            </a:bodyPr>
            <a:lstStyle/>
            <a:p>
              <a:pPr algn="just"/>
              <a:r>
                <a:rPr lang="vi-VN" sz="2800" b="1" i="0" dirty="0">
                  <a:solidFill>
                    <a:srgbClr val="002060"/>
                  </a:solidFill>
                  <a:effectLst/>
                  <a:latin typeface="Calibri" panose="020F0502020204030204" charset="0"/>
                  <a:cs typeface="Calibri" panose="020F0502020204030204" charset="0"/>
                </a:rPr>
                <a:t>2</a:t>
              </a:r>
              <a:r>
                <a:rPr lang="en-US" sz="2800" b="1" i="0" dirty="0">
                  <a:solidFill>
                    <a:srgbClr val="002060"/>
                  </a:solidFill>
                  <a:effectLst/>
                  <a:latin typeface="Calibri" panose="020F0502020204030204" charset="0"/>
                  <a:cs typeface="Calibri" panose="020F0502020204030204" charset="0"/>
                </a:rPr>
                <a:t>.</a:t>
              </a:r>
              <a:r>
                <a:rPr lang="vi-VN" sz="2800" b="1" i="0" dirty="0">
                  <a:solidFill>
                    <a:srgbClr val="002060"/>
                  </a:solidFill>
                  <a:effectLst/>
                  <a:latin typeface="Calibri" panose="020F0502020204030204" charset="0"/>
                  <a:cs typeface="Calibri" panose="020F0502020204030204" charset="0"/>
                </a:rPr>
                <a:t> Hai chú sóc đi du lịch vòng quanh thế giới bằng khinh khí cầu. Hai chú đã chuẩn bị bốn túi hạt dẻ để ăn dần theo thứ tự từ túi nặng nhất đến túi nhẹ nhất. Hỏi túi nào được ăn cuối cùng?</a:t>
              </a:r>
            </a:p>
            <a:p>
              <a:br>
                <a:rPr lang="vi-VN" sz="2800" b="1" dirty="0">
                  <a:solidFill>
                    <a:srgbClr val="002060"/>
                  </a:solidFill>
                  <a:latin typeface="Calibri" panose="020F0502020204030204" charset="0"/>
                  <a:cs typeface="Calibri" panose="020F0502020204030204" charset="0"/>
                </a:rPr>
              </a:br>
              <a:endParaRPr kumimoji="0" lang="en-US" sz="2800" b="1" i="0" u="none" strike="noStrike" kern="1200" cap="none" spc="0" normalizeH="0" baseline="0" noProof="0" dirty="0">
                <a:ln>
                  <a:noFill/>
                </a:ln>
                <a:solidFill>
                  <a:srgbClr val="002060"/>
                </a:solidFill>
                <a:effectLst/>
                <a:uLnTx/>
                <a:uFillTx/>
                <a:latin typeface="Calibri" panose="020F0502020204030204" charset="0"/>
                <a:cs typeface="Calibri" panose="020F0502020204030204" charset="0"/>
              </a:endParaRPr>
            </a:p>
          </p:txBody>
        </p:sp>
      </p:grpSp>
      <p:grpSp>
        <p:nvGrpSpPr>
          <p:cNvPr id="11" name="Group 10"/>
          <p:cNvGrpSpPr/>
          <p:nvPr/>
        </p:nvGrpSpPr>
        <p:grpSpPr>
          <a:xfrm>
            <a:off x="400050" y="2038349"/>
            <a:ext cx="11563350" cy="4808013"/>
            <a:chOff x="3073388" y="1647825"/>
            <a:chExt cx="8890012" cy="5198538"/>
          </a:xfrm>
        </p:grpSpPr>
        <p:sp>
          <p:nvSpPr>
            <p:cNvPr id="12" name="Rectangle: Top Corners Rounded 11"/>
            <p:cNvSpPr/>
            <p:nvPr/>
          </p:nvSpPr>
          <p:spPr>
            <a:xfrm>
              <a:off x="3073388" y="1647825"/>
              <a:ext cx="8890012" cy="5198537"/>
            </a:xfrm>
            <a:prstGeom prst="round2Same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Rectangle: Top Corners Rounded 12"/>
            <p:cNvSpPr>
              <a:spLocks noChangeAspect="1"/>
            </p:cNvSpPr>
            <p:nvPr>
              <p:custDataLst>
                <p:tags r:id="rId1"/>
              </p:custDataLst>
            </p:nvPr>
          </p:nvSpPr>
          <p:spPr>
            <a:xfrm>
              <a:off x="3248452" y="1816609"/>
              <a:ext cx="8576983" cy="5029754"/>
            </a:xfrm>
            <a:prstGeom prst="round2SameRect">
              <a:avLst/>
            </a:prstGeom>
            <a:blipFill dpi="0" rotWithShape="0">
              <a:blip r:embed="rId4" cstate="print">
                <a:extLst>
                  <a:ext uri="{28A0092B-C50C-407E-A947-70E740481C1C}">
                    <a14:useLocalDpi xmlns:a14="http://schemas.microsoft.com/office/drawing/2010/main" val="0"/>
                  </a:ext>
                </a:extLst>
              </a:blip>
              <a:srcRect/>
              <a:stretch>
                <a:fillRect l="-24993" t="-65912" r="-26040" b="-5786"/>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21" name="Picture 20"/>
          <p:cNvPicPr>
            <a:picLocks noChangeAspect="1"/>
          </p:cNvPicPr>
          <p:nvPr/>
        </p:nvPicPr>
        <p:blipFill>
          <a:blip r:embed="rId5"/>
          <a:stretch>
            <a:fillRect/>
          </a:stretch>
        </p:blipFill>
        <p:spPr>
          <a:xfrm>
            <a:off x="3790951" y="2290761"/>
            <a:ext cx="4181474" cy="2214449"/>
          </a:xfrm>
          <a:prstGeom prst="rect">
            <a:avLst/>
          </a:prstGeom>
        </p:spPr>
      </p:pic>
      <p:sp>
        <p:nvSpPr>
          <p:cNvPr id="29" name="TextBox 28"/>
          <p:cNvSpPr txBox="1"/>
          <p:nvPr/>
        </p:nvSpPr>
        <p:spPr>
          <a:xfrm>
            <a:off x="1543050" y="4629150"/>
            <a:ext cx="9105899" cy="646331"/>
          </a:xfrm>
          <a:prstGeom prst="rect">
            <a:avLst/>
          </a:prstGeom>
          <a:noFill/>
        </p:spPr>
        <p:txBody>
          <a:bodyPr wrap="square" rtlCol="0">
            <a:spAutoFit/>
          </a:bodyPr>
          <a:lstStyle/>
          <a:p>
            <a:r>
              <a:rPr lang="de-DE" sz="3600" b="1" i="0" dirty="0">
                <a:solidFill>
                  <a:srgbClr val="FF0000"/>
                </a:solidFill>
                <a:effectLst/>
                <a:latin typeface="Calibri" panose="020F0502020204030204" charset="0"/>
                <a:cs typeface="Calibri" panose="020F0502020204030204" charset="0"/>
              </a:rPr>
              <a:t>So sánh: 4 352 g &lt; 4 532 g &lt; 5 342 g &lt; 5 432 g</a:t>
            </a:r>
            <a:endParaRPr lang="en-US" sz="3600" b="1" dirty="0">
              <a:solidFill>
                <a:srgbClr val="FF0000"/>
              </a:solidFill>
              <a:latin typeface="Calibri" panose="020F0502020204030204" charset="0"/>
              <a:cs typeface="Calibri" panose="020F0502020204030204" charset="0"/>
            </a:endParaRPr>
          </a:p>
        </p:txBody>
      </p:sp>
      <p:sp>
        <p:nvSpPr>
          <p:cNvPr id="30" name="TextBox 29"/>
          <p:cNvSpPr txBox="1"/>
          <p:nvPr/>
        </p:nvSpPr>
        <p:spPr>
          <a:xfrm>
            <a:off x="1457325" y="5657671"/>
            <a:ext cx="10325100" cy="1200329"/>
          </a:xfrm>
          <a:prstGeom prst="rect">
            <a:avLst/>
          </a:prstGeom>
          <a:noFill/>
        </p:spPr>
        <p:txBody>
          <a:bodyPr wrap="square" rtlCol="0">
            <a:spAutoFit/>
          </a:bodyPr>
          <a:lstStyle/>
          <a:p>
            <a:pPr algn="just"/>
            <a:r>
              <a:rPr lang="vi-VN" sz="3600" b="1" dirty="0">
                <a:solidFill>
                  <a:srgbClr val="FF0000"/>
                </a:solidFill>
                <a:latin typeface="Calibri" panose="020F0502020204030204" charset="0"/>
                <a:cs typeface="Calibri" panose="020F0502020204030204" charset="0"/>
              </a:rPr>
              <a:t>Túi nhẹ nhất được ăn cuối cùng, đó là túi có chứa số: 4352g</a:t>
            </a:r>
            <a:r>
              <a:rPr lang="en-US" sz="3600" b="1" dirty="0">
                <a:solidFill>
                  <a:srgbClr val="FF0000"/>
                </a:solidFill>
                <a:latin typeface="Calibri" panose="020F0502020204030204" charset="0"/>
                <a:cs typeface="Calibri" panose="020F0502020204030204" charset="0"/>
              </a:rPr>
              <a:t> (</a:t>
            </a:r>
            <a:r>
              <a:rPr lang="en-US" sz="3600" b="1" dirty="0" err="1">
                <a:solidFill>
                  <a:srgbClr val="FF0000"/>
                </a:solidFill>
                <a:latin typeface="Calibri" panose="020F0502020204030204" charset="0"/>
                <a:cs typeface="Calibri" panose="020F0502020204030204" charset="0"/>
              </a:rPr>
              <a:t>túi</a:t>
            </a:r>
            <a:r>
              <a:rPr lang="en-US" sz="3600" b="1" dirty="0">
                <a:solidFill>
                  <a:srgbClr val="FF0000"/>
                </a:solidFill>
                <a:latin typeface="Calibri" panose="020F0502020204030204" charset="0"/>
                <a:cs typeface="Calibri" panose="020F0502020204030204" charset="0"/>
              </a:rPr>
              <a:t> </a:t>
            </a:r>
            <a:r>
              <a:rPr lang="en-US" sz="3600" b="1" dirty="0" err="1">
                <a:solidFill>
                  <a:srgbClr val="FF0000"/>
                </a:solidFill>
                <a:latin typeface="Calibri" panose="020F0502020204030204" charset="0"/>
                <a:cs typeface="Calibri" panose="020F0502020204030204" charset="0"/>
              </a:rPr>
              <a:t>màu</a:t>
            </a:r>
            <a:r>
              <a:rPr lang="en-US" sz="3600" b="1" dirty="0">
                <a:solidFill>
                  <a:srgbClr val="FF0000"/>
                </a:solidFill>
                <a:latin typeface="Calibri" panose="020F0502020204030204" charset="0"/>
                <a:cs typeface="Calibri" panose="020F0502020204030204" charset="0"/>
              </a:rPr>
              <a:t> </a:t>
            </a:r>
            <a:r>
              <a:rPr lang="en-US" sz="3600" b="1" dirty="0" err="1">
                <a:solidFill>
                  <a:srgbClr val="FF0000"/>
                </a:solidFill>
                <a:latin typeface="Calibri" panose="020F0502020204030204" charset="0"/>
                <a:cs typeface="Calibri" panose="020F0502020204030204" charset="0"/>
              </a:rPr>
              <a:t>xanh</a:t>
            </a:r>
            <a:r>
              <a:rPr lang="en-US" sz="3600" b="1" dirty="0">
                <a:solidFill>
                  <a:srgbClr val="FF0000"/>
                </a:solidFill>
                <a:latin typeface="Calibri" panose="020F0502020204030204" charset="0"/>
                <a:cs typeface="Calibri" panose="020F0502020204030204" charset="0"/>
              </a:rPr>
              <a:t> </a:t>
            </a:r>
            <a:r>
              <a:rPr lang="en-US" sz="3600" b="1" dirty="0" err="1">
                <a:solidFill>
                  <a:srgbClr val="FF0000"/>
                </a:solidFill>
                <a:latin typeface="Calibri" panose="020F0502020204030204" charset="0"/>
                <a:cs typeface="Calibri" panose="020F0502020204030204" charset="0"/>
              </a:rPr>
              <a:t>lá</a:t>
            </a:r>
            <a:r>
              <a:rPr lang="en-US" sz="3600" b="1" dirty="0">
                <a:solidFill>
                  <a:srgbClr val="FF0000"/>
                </a:solidFill>
                <a:latin typeface="Calibri" panose="020F0502020204030204" charset="0"/>
                <a:cs typeface="Calibri" panose="020F0502020204030204" charset="0"/>
              </a:rPr>
              <a:t> </a:t>
            </a:r>
            <a:r>
              <a:rPr lang="en-US" sz="3600" b="1" dirty="0" err="1">
                <a:solidFill>
                  <a:srgbClr val="FF0000"/>
                </a:solidFill>
                <a:latin typeface="Calibri" panose="020F0502020204030204" charset="0"/>
                <a:cs typeface="Calibri" panose="020F0502020204030204" charset="0"/>
              </a:rPr>
              <a:t>cây</a:t>
            </a:r>
            <a:r>
              <a:rPr lang="en-US" sz="3600" b="1" dirty="0">
                <a:solidFill>
                  <a:srgbClr val="FF0000"/>
                </a:solidFill>
                <a:latin typeface="Calibri" panose="020F0502020204030204" charset="0"/>
                <a:cs typeface="Calibri" panose="020F050202020403020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barn(inVertical)">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barn(inVertical)">
                                      <p:cBhvr>
                                        <p:cTn id="2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14301"/>
            <a:ext cx="12763499" cy="2066924"/>
            <a:chOff x="2971800" y="403525"/>
            <a:chExt cx="17231471" cy="1668948"/>
          </a:xfrm>
        </p:grpSpPr>
        <p:pic>
          <p:nvPicPr>
            <p:cNvPr id="6" name="Picture 5"/>
            <p:cNvPicPr>
              <a:picLocks noChangeAspect="1"/>
            </p:cNvPicPr>
            <p:nvPr/>
          </p:nvPicPr>
          <p:blipFill rotWithShape="1">
            <a:blip r:embed="rId3"/>
            <a:srcRect r="-8064"/>
            <a:stretch>
              <a:fillRect/>
            </a:stretch>
          </p:blipFill>
          <p:spPr>
            <a:xfrm>
              <a:off x="2971800" y="403525"/>
              <a:ext cx="17231471" cy="1668948"/>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3777693" y="654231"/>
              <a:ext cx="14869602" cy="119287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3</a:t>
              </a:r>
              <a:r>
                <a:rPr kumimoji="0" lang="en-US"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a:t>
              </a:r>
              <a:r>
                <a:rPr kumimoji="0" lang="vi-VN"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 Rô-bốt đã đến bốn đỉnh núi ở Việt Nam trong hai tháng hè:</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Tháng 6: đỉnh Pu Si Lung cao 3</a:t>
              </a:r>
              <a:r>
                <a:rPr kumimoji="0" lang="en-US"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083 m, đỉnh Phan-xi-păng cao 3</a:t>
              </a:r>
              <a:r>
                <a:rPr kumimoji="0" lang="en-US"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143 m.</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Tháng 7: đỉnh </a:t>
              </a:r>
              <a:r>
                <a:rPr kumimoji="0" lang="en-US" sz="2400" b="1" i="0" u="none" strike="noStrike" kern="1200" cap="none" spc="0" normalizeH="0" baseline="0" noProof="0" dirty="0" err="1">
                  <a:ln>
                    <a:noFill/>
                  </a:ln>
                  <a:solidFill>
                    <a:srgbClr val="002060"/>
                  </a:solidFill>
                  <a:effectLst/>
                  <a:uLnTx/>
                  <a:uFillTx/>
                  <a:latin typeface="Calibri" panose="020F0502020204030204" charset="0"/>
                  <a:ea typeface="+mn-ea"/>
                  <a:cs typeface="Calibri" panose="020F0502020204030204" charset="0"/>
                </a:rPr>
                <a:t>Lảo</a:t>
              </a:r>
              <a:r>
                <a:rPr kumimoji="0" lang="en-US"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charset="0"/>
                  <a:ea typeface="+mn-ea"/>
                  <a:cs typeface="Calibri" panose="020F0502020204030204" charset="0"/>
                </a:rPr>
                <a:t>Thẩn</a:t>
              </a:r>
              <a:r>
                <a:rPr kumimoji="0" lang="en-US"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cao 2</a:t>
              </a:r>
              <a:r>
                <a:rPr kumimoji="0" lang="en-US"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826 m, đỉnh Tây Côn Lĩnh cao 2</a:t>
              </a:r>
              <a:r>
                <a:rPr kumimoji="0" lang="en-US"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427 m.</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Nêu tên các đỉnh núi đó theo thứ tự từ đỉnh núi thấp nhất đến đỉnh núi cao nhất.</a:t>
              </a:r>
              <a:endParaRPr kumimoji="0" lang="en-US" sz="24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endParaRPr>
            </a:p>
          </p:txBody>
        </p:sp>
      </p:grpSp>
      <p:grpSp>
        <p:nvGrpSpPr>
          <p:cNvPr id="11" name="Group 10"/>
          <p:cNvGrpSpPr/>
          <p:nvPr/>
        </p:nvGrpSpPr>
        <p:grpSpPr>
          <a:xfrm>
            <a:off x="400050" y="2343150"/>
            <a:ext cx="11563350" cy="4503212"/>
            <a:chOff x="3073388" y="1647825"/>
            <a:chExt cx="8890012" cy="5198538"/>
          </a:xfrm>
        </p:grpSpPr>
        <p:sp>
          <p:nvSpPr>
            <p:cNvPr id="12" name="Rectangle: Top Corners Rounded 11"/>
            <p:cNvSpPr/>
            <p:nvPr/>
          </p:nvSpPr>
          <p:spPr>
            <a:xfrm>
              <a:off x="3073388" y="1647825"/>
              <a:ext cx="8890012" cy="5198537"/>
            </a:xfrm>
            <a:prstGeom prst="round2Same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Rectangle: Top Corners Rounded 12"/>
            <p:cNvSpPr>
              <a:spLocks noChangeAspect="1"/>
            </p:cNvSpPr>
            <p:nvPr>
              <p:custDataLst>
                <p:tags r:id="rId1"/>
              </p:custDataLst>
            </p:nvPr>
          </p:nvSpPr>
          <p:spPr>
            <a:xfrm>
              <a:off x="3248452" y="1816609"/>
              <a:ext cx="8576983" cy="5029754"/>
            </a:xfrm>
            <a:prstGeom prst="round2SameRect">
              <a:avLst/>
            </a:prstGeom>
            <a:blipFill dpi="0" rotWithShape="0">
              <a:blip r:embed="rId4" cstate="print">
                <a:extLst>
                  <a:ext uri="{28A0092B-C50C-407E-A947-70E740481C1C}">
                    <a14:useLocalDpi xmlns:a14="http://schemas.microsoft.com/office/drawing/2010/main" val="0"/>
                  </a:ext>
                </a:extLst>
              </a:blip>
              <a:srcRect/>
              <a:stretch>
                <a:fillRect l="-24993" t="-65912" r="-26040" b="-5786"/>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4" name="Picture 3" descr="A picture containing airplane, aircraft&#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024" y="2238374"/>
            <a:ext cx="3467101" cy="3467101"/>
          </a:xfrm>
          <a:prstGeom prst="rect">
            <a:avLst/>
          </a:prstGeom>
        </p:spPr>
      </p:pic>
      <p:pic>
        <p:nvPicPr>
          <p:cNvPr id="14" name="Picture 13" descr="A picture containing airplane, aircraf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8424" y="1971675"/>
            <a:ext cx="3933825" cy="3933825"/>
          </a:xfrm>
          <a:prstGeom prst="rect">
            <a:avLst/>
          </a:prstGeom>
        </p:spPr>
      </p:pic>
      <p:grpSp>
        <p:nvGrpSpPr>
          <p:cNvPr id="15" name="Group 14"/>
          <p:cNvGrpSpPr/>
          <p:nvPr/>
        </p:nvGrpSpPr>
        <p:grpSpPr>
          <a:xfrm>
            <a:off x="2693164" y="4349349"/>
            <a:ext cx="1535936" cy="508402"/>
            <a:chOff x="5313928" y="5716494"/>
            <a:chExt cx="2042160" cy="924560"/>
          </a:xfrm>
        </p:grpSpPr>
        <p:sp>
          <p:nvSpPr>
            <p:cNvPr id="16" name="Rounded Rectangle 26"/>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5408813" y="5738568"/>
              <a:ext cx="1807796" cy="682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800" b="1" i="0" u="none" strike="noStrike" kern="0" cap="none" spc="0" normalizeH="0" baseline="0" noProof="0" dirty="0" err="1">
                  <a:ln>
                    <a:noFill/>
                  </a:ln>
                  <a:solidFill>
                    <a:prstClr val="black"/>
                  </a:solidFill>
                  <a:effectLst/>
                  <a:uLnTx/>
                  <a:uFillTx/>
                  <a:latin typeface="Calibri" panose="020F0502020204030204" charset="0"/>
                  <a:cs typeface="Calibri" panose="020F0502020204030204" charset="0"/>
                </a:rPr>
                <a:t>Tháng</a:t>
              </a:r>
              <a:r>
                <a:rPr kumimoji="0" lang="en-GB" sz="2800" b="1"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rPr>
                <a:t> 6</a:t>
              </a:r>
            </a:p>
          </p:txBody>
        </p:sp>
      </p:grpSp>
      <p:sp>
        <p:nvSpPr>
          <p:cNvPr id="5" name="TextBox 4"/>
          <p:cNvSpPr txBox="1"/>
          <p:nvPr/>
        </p:nvSpPr>
        <p:spPr>
          <a:xfrm>
            <a:off x="1400176" y="2724150"/>
            <a:ext cx="2019300" cy="369332"/>
          </a:xfrm>
          <a:prstGeom prst="rect">
            <a:avLst/>
          </a:prstGeom>
          <a:noFill/>
        </p:spPr>
        <p:txBody>
          <a:bodyPr wrap="square" rtlCol="0">
            <a:spAutoFit/>
          </a:bodyPr>
          <a:lstStyle/>
          <a:p>
            <a:r>
              <a:rPr kumimoji="0" lang="vi-VN" sz="18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Pu Si Lung</a:t>
            </a:r>
            <a:r>
              <a:rPr kumimoji="0" lang="en-US" sz="18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 3 083 m</a:t>
            </a:r>
            <a:endParaRPr lang="en-US" dirty="0"/>
          </a:p>
        </p:txBody>
      </p:sp>
      <p:sp>
        <p:nvSpPr>
          <p:cNvPr id="18" name="TextBox 17"/>
          <p:cNvSpPr txBox="1"/>
          <p:nvPr/>
        </p:nvSpPr>
        <p:spPr>
          <a:xfrm>
            <a:off x="4295775" y="2600325"/>
            <a:ext cx="2571750" cy="369332"/>
          </a:xfrm>
          <a:prstGeom prst="rect">
            <a:avLst/>
          </a:prstGeom>
          <a:noFill/>
        </p:spPr>
        <p:txBody>
          <a:bodyPr wrap="square" rtlCol="0">
            <a:spAutoFit/>
          </a:bodyPr>
          <a:lstStyle/>
          <a:p>
            <a:r>
              <a:rPr kumimoji="0" lang="en-US" sz="18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Phan-xi-</a:t>
            </a:r>
            <a:r>
              <a:rPr kumimoji="0" lang="en-US" sz="1800" b="1" i="0" u="none" strike="noStrike" kern="1200" cap="none" spc="0" normalizeH="0" baseline="0" noProof="0" dirty="0" err="1">
                <a:ln>
                  <a:noFill/>
                </a:ln>
                <a:solidFill>
                  <a:srgbClr val="002060"/>
                </a:solidFill>
                <a:effectLst/>
                <a:uLnTx/>
                <a:uFillTx/>
                <a:latin typeface="Calibri" panose="020F0502020204030204" charset="0"/>
                <a:ea typeface="+mn-ea"/>
                <a:cs typeface="Calibri" panose="020F0502020204030204" charset="0"/>
              </a:rPr>
              <a:t>păng</a:t>
            </a:r>
            <a:r>
              <a:rPr lang="en-US" b="1" dirty="0">
                <a:solidFill>
                  <a:srgbClr val="002060"/>
                </a:solidFill>
                <a:latin typeface="Calibri" panose="020F0502020204030204" charset="0"/>
                <a:cs typeface="Calibri" panose="020F0502020204030204" charset="0"/>
              </a:rPr>
              <a:t>: </a:t>
            </a:r>
            <a:r>
              <a:rPr kumimoji="0" lang="en-US" sz="18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3 143 m.</a:t>
            </a:r>
          </a:p>
        </p:txBody>
      </p:sp>
      <p:pic>
        <p:nvPicPr>
          <p:cNvPr id="19" name="Picture 18" descr="A picture containing airplane, aircraft&#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5024" y="2362199"/>
            <a:ext cx="3295651" cy="3295651"/>
          </a:xfrm>
          <a:prstGeom prst="rect">
            <a:avLst/>
          </a:prstGeom>
        </p:spPr>
      </p:pic>
      <p:pic>
        <p:nvPicPr>
          <p:cNvPr id="20" name="Picture 19" descr="A picture containing airplane, aircraf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5350" y="2447927"/>
            <a:ext cx="3190874" cy="3190874"/>
          </a:xfrm>
          <a:prstGeom prst="rect">
            <a:avLst/>
          </a:prstGeom>
        </p:spPr>
      </p:pic>
      <p:grpSp>
        <p:nvGrpSpPr>
          <p:cNvPr id="22" name="Group 21"/>
          <p:cNvGrpSpPr/>
          <p:nvPr/>
        </p:nvGrpSpPr>
        <p:grpSpPr>
          <a:xfrm>
            <a:off x="8303389" y="4376771"/>
            <a:ext cx="1535936" cy="480979"/>
            <a:chOff x="5313928" y="5695504"/>
            <a:chExt cx="2042160" cy="945550"/>
          </a:xfrm>
        </p:grpSpPr>
        <p:sp>
          <p:nvSpPr>
            <p:cNvPr id="23" name="Rounded Rectangle 26"/>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5408813" y="5695504"/>
              <a:ext cx="1807796" cy="682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800" b="1" i="0" u="none" strike="noStrike" kern="0" cap="none" spc="0" normalizeH="0" baseline="0" noProof="0" dirty="0" err="1">
                  <a:ln>
                    <a:noFill/>
                  </a:ln>
                  <a:solidFill>
                    <a:prstClr val="black"/>
                  </a:solidFill>
                  <a:effectLst/>
                  <a:uLnTx/>
                  <a:uFillTx/>
                  <a:latin typeface="Calibri" panose="020F0502020204030204" charset="0"/>
                  <a:cs typeface="Calibri" panose="020F0502020204030204" charset="0"/>
                </a:rPr>
                <a:t>Tháng</a:t>
              </a:r>
              <a:r>
                <a:rPr kumimoji="0" lang="en-GB" sz="2800" b="1"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rPr>
                <a:t> 7</a:t>
              </a:r>
            </a:p>
          </p:txBody>
        </p:sp>
      </p:grpSp>
      <p:sp>
        <p:nvSpPr>
          <p:cNvPr id="25" name="TextBox 24"/>
          <p:cNvSpPr txBox="1"/>
          <p:nvPr/>
        </p:nvSpPr>
        <p:spPr>
          <a:xfrm>
            <a:off x="6829426" y="2838450"/>
            <a:ext cx="2019300" cy="369332"/>
          </a:xfrm>
          <a:prstGeom prst="rect">
            <a:avLst/>
          </a:prstGeom>
          <a:noFill/>
        </p:spPr>
        <p:txBody>
          <a:bodyPr wrap="square" rtlCol="0">
            <a:spAutoFit/>
          </a:bodyPr>
          <a:lstStyle/>
          <a:p>
            <a:r>
              <a:rPr kumimoji="0" lang="en-US" sz="1800" b="1" i="0" u="none" strike="noStrike" kern="1200" cap="none" spc="0" normalizeH="0" baseline="0" noProof="0" dirty="0" err="1">
                <a:ln>
                  <a:noFill/>
                </a:ln>
                <a:solidFill>
                  <a:srgbClr val="002060"/>
                </a:solidFill>
                <a:effectLst/>
                <a:uLnTx/>
                <a:uFillTx/>
                <a:latin typeface="Calibri" panose="020F0502020204030204" charset="0"/>
                <a:ea typeface="+mn-ea"/>
                <a:cs typeface="Calibri" panose="020F0502020204030204" charset="0"/>
              </a:rPr>
              <a:t>Lảo</a:t>
            </a:r>
            <a:r>
              <a:rPr kumimoji="0" lang="en-US" sz="18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18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Thẩn</a:t>
            </a:r>
            <a:r>
              <a:rPr kumimoji="0" lang="en-US" sz="18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 2 826 m</a:t>
            </a:r>
            <a:endParaRPr lang="en-US" dirty="0"/>
          </a:p>
        </p:txBody>
      </p:sp>
      <p:sp>
        <p:nvSpPr>
          <p:cNvPr id="26" name="TextBox 25"/>
          <p:cNvSpPr txBox="1"/>
          <p:nvPr/>
        </p:nvSpPr>
        <p:spPr>
          <a:xfrm>
            <a:off x="9124950" y="2962275"/>
            <a:ext cx="2571750" cy="369332"/>
          </a:xfrm>
          <a:prstGeom prst="rect">
            <a:avLst/>
          </a:prstGeom>
          <a:noFill/>
        </p:spPr>
        <p:txBody>
          <a:bodyPr wrap="square" rtlCol="0">
            <a:spAutoFit/>
          </a:bodyPr>
          <a:lstStyle/>
          <a:p>
            <a:r>
              <a:rPr lang="en-US" b="1" dirty="0" err="1">
                <a:solidFill>
                  <a:srgbClr val="002060"/>
                </a:solidFill>
                <a:latin typeface="Calibri" panose="020F0502020204030204" charset="0"/>
                <a:cs typeface="Calibri" panose="020F0502020204030204" charset="0"/>
              </a:rPr>
              <a:t>Tây</a:t>
            </a:r>
            <a:r>
              <a:rPr lang="en-US" b="1" dirty="0">
                <a:solidFill>
                  <a:srgbClr val="002060"/>
                </a:solidFill>
                <a:latin typeface="Calibri" panose="020F0502020204030204" charset="0"/>
                <a:cs typeface="Calibri" panose="020F0502020204030204" charset="0"/>
              </a:rPr>
              <a:t> </a:t>
            </a:r>
            <a:r>
              <a:rPr lang="en-US" b="1" dirty="0" err="1">
                <a:solidFill>
                  <a:srgbClr val="002060"/>
                </a:solidFill>
                <a:latin typeface="Calibri" panose="020F0502020204030204" charset="0"/>
                <a:cs typeface="Calibri" panose="020F0502020204030204" charset="0"/>
              </a:rPr>
              <a:t>Côn</a:t>
            </a:r>
            <a:r>
              <a:rPr lang="en-US" b="1" dirty="0">
                <a:solidFill>
                  <a:srgbClr val="002060"/>
                </a:solidFill>
                <a:latin typeface="Calibri" panose="020F0502020204030204" charset="0"/>
                <a:cs typeface="Calibri" panose="020F0502020204030204" charset="0"/>
              </a:rPr>
              <a:t> </a:t>
            </a:r>
            <a:r>
              <a:rPr lang="en-US" b="1" dirty="0" err="1">
                <a:solidFill>
                  <a:srgbClr val="002060"/>
                </a:solidFill>
                <a:latin typeface="Calibri" panose="020F0502020204030204" charset="0"/>
                <a:cs typeface="Calibri" panose="020F0502020204030204" charset="0"/>
              </a:rPr>
              <a:t>Lĩnh</a:t>
            </a:r>
            <a:r>
              <a:rPr lang="en-US" b="1" dirty="0">
                <a:solidFill>
                  <a:srgbClr val="002060"/>
                </a:solidFill>
                <a:latin typeface="Calibri" panose="020F0502020204030204" charset="0"/>
                <a:cs typeface="Calibri" panose="020F0502020204030204" charset="0"/>
              </a:rPr>
              <a:t>: 2 427 m</a:t>
            </a:r>
            <a:endParaRPr kumimoji="0" lang="en-US" sz="18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endParaRPr>
          </a:p>
        </p:txBody>
      </p:sp>
      <p:sp>
        <p:nvSpPr>
          <p:cNvPr id="8" name="TextBox 7"/>
          <p:cNvSpPr txBox="1"/>
          <p:nvPr/>
        </p:nvSpPr>
        <p:spPr>
          <a:xfrm>
            <a:off x="2057400" y="5143500"/>
            <a:ext cx="9115425" cy="584775"/>
          </a:xfrm>
          <a:prstGeom prst="rect">
            <a:avLst/>
          </a:prstGeom>
          <a:noFill/>
        </p:spPr>
        <p:txBody>
          <a:bodyPr wrap="square" rtlCol="0">
            <a:spAutoFit/>
          </a:bodyPr>
          <a:lstStyle/>
          <a:p>
            <a:r>
              <a:rPr lang="de-DE" sz="3200" b="1" dirty="0">
                <a:solidFill>
                  <a:srgbClr val="FF0000"/>
                </a:solidFill>
                <a:latin typeface="Calibri" panose="020F0502020204030204" charset="0"/>
                <a:cs typeface="Calibri" panose="020F0502020204030204" charset="0"/>
              </a:rPr>
              <a:t>So sánh: 2427 m &lt; 2826 m &lt; 3083 m &lt; 3143 m </a:t>
            </a:r>
            <a:endParaRPr lang="en-US" sz="3200" b="1" dirty="0">
              <a:solidFill>
                <a:srgbClr val="FF0000"/>
              </a:solidFill>
              <a:latin typeface="Calibri" panose="020F0502020204030204" charset="0"/>
              <a:cs typeface="Calibri" panose="020F0502020204030204" charset="0"/>
            </a:endParaRPr>
          </a:p>
        </p:txBody>
      </p:sp>
      <p:sp>
        <p:nvSpPr>
          <p:cNvPr id="27" name="TextBox 26"/>
          <p:cNvSpPr txBox="1"/>
          <p:nvPr/>
        </p:nvSpPr>
        <p:spPr>
          <a:xfrm>
            <a:off x="619125" y="5791200"/>
            <a:ext cx="11020425" cy="1077218"/>
          </a:xfrm>
          <a:prstGeom prst="rect">
            <a:avLst/>
          </a:prstGeom>
          <a:noFill/>
        </p:spPr>
        <p:txBody>
          <a:bodyPr wrap="square" rtlCol="0">
            <a:spAutoFit/>
          </a:bodyPr>
          <a:lstStyle/>
          <a:p>
            <a:pPr algn="just"/>
            <a:r>
              <a:rPr lang="de-DE" sz="3200" b="1" dirty="0">
                <a:solidFill>
                  <a:srgbClr val="FF0000"/>
                </a:solidFill>
                <a:latin typeface="Calibri" panose="020F0502020204030204" charset="0"/>
                <a:cs typeface="Calibri" panose="020F0502020204030204" charset="0"/>
              </a:rPr>
              <a:t>Sắp xếp từ đỉnh núi thấp nhấn đến đỉnh cao nhất: đỉnh Tây Côn Lĩnh; đỉnh Lảo Thẩn; đỉnh Pu Si Lung; đỉnh Phan-xi-păng.</a:t>
            </a:r>
            <a:endParaRPr lang="en-US" sz="3200" b="1" dirty="0">
              <a:solidFill>
                <a:srgbClr val="FF0000"/>
              </a:solidFill>
              <a:latin typeface="Calibri" panose="020F0502020204030204"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8">
                                            <p:txEl>
                                              <p:pRg st="0" end="0"/>
                                            </p:txEl>
                                          </p:spTgt>
                                        </p:tgtEl>
                                        <p:attrNameLst>
                                          <p:attrName>style.visibility</p:attrName>
                                        </p:attrNameLst>
                                      </p:cBhvr>
                                      <p:to>
                                        <p:strVal val="visible"/>
                                      </p:to>
                                    </p:set>
                                    <p:animEffect transition="in" filter="wipe(down)">
                                      <p:cBhvr>
                                        <p:cTn id="66" dur="500"/>
                                        <p:tgtEl>
                                          <p:spTgt spid="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200677" cy="1042506"/>
          </a:xfrm>
          <a:prstGeom prst="rect">
            <a:avLst/>
          </a:prstGeom>
        </p:spPr>
      </p:pic>
      <p:pic>
        <p:nvPicPr>
          <p:cNvPr id="5" name="Picture 4"/>
          <p:cNvPicPr>
            <a:picLocks noChangeAspect="1"/>
          </p:cNvPicPr>
          <p:nvPr/>
        </p:nvPicPr>
        <p:blipFill>
          <a:blip r:embed="rId3"/>
          <a:stretch>
            <a:fillRect/>
          </a:stretch>
        </p:blipFill>
        <p:spPr>
          <a:xfrm>
            <a:off x="3743326" y="418271"/>
            <a:ext cx="6099177" cy="3182179"/>
          </a:xfrm>
          <a:prstGeom prst="rect">
            <a:avLst/>
          </a:prstGeom>
        </p:spPr>
      </p:pic>
      <p:sp>
        <p:nvSpPr>
          <p:cNvPr id="6" name="TextBox 5"/>
          <p:cNvSpPr txBox="1"/>
          <p:nvPr/>
        </p:nvSpPr>
        <p:spPr>
          <a:xfrm>
            <a:off x="2724150" y="3571875"/>
            <a:ext cx="9353550" cy="584775"/>
          </a:xfrm>
          <a:prstGeom prst="rect">
            <a:avLst/>
          </a:prstGeom>
          <a:noFill/>
        </p:spPr>
        <p:txBody>
          <a:bodyPr wrap="square" rtlCol="0">
            <a:spAutoFit/>
          </a:bodyPr>
          <a:lstStyle/>
          <a:p>
            <a:r>
              <a:rPr lang="en-US" sz="3200" b="1" i="0" dirty="0">
                <a:solidFill>
                  <a:srgbClr val="FF0000"/>
                </a:solidFill>
                <a:effectLst/>
                <a:latin typeface="Calibri" panose="020F0502020204030204" charset="0"/>
                <a:cs typeface="Calibri" panose="020F0502020204030204" charset="0"/>
              </a:rPr>
              <a:t>1. </a:t>
            </a:r>
            <a:r>
              <a:rPr lang="en-US" sz="3200" b="1" i="0" dirty="0" err="1">
                <a:solidFill>
                  <a:srgbClr val="FF0000"/>
                </a:solidFill>
                <a:effectLst/>
                <a:latin typeface="Calibri" panose="020F0502020204030204" charset="0"/>
                <a:cs typeface="Calibri" panose="020F0502020204030204" charset="0"/>
              </a:rPr>
              <a:t>Số</a:t>
            </a:r>
            <a:r>
              <a:rPr lang="en-US" sz="3200" b="1" i="0" dirty="0">
                <a:solidFill>
                  <a:srgbClr val="FF0000"/>
                </a:solidFill>
                <a:effectLst/>
                <a:latin typeface="Calibri" panose="020F0502020204030204" charset="0"/>
                <a:cs typeface="Calibri" panose="020F0502020204030204" charset="0"/>
              </a:rPr>
              <a:t> </a:t>
            </a:r>
            <a:r>
              <a:rPr lang="en-US" sz="3200" b="1" i="0" dirty="0" err="1">
                <a:solidFill>
                  <a:srgbClr val="FF0000"/>
                </a:solidFill>
                <a:effectLst/>
                <a:latin typeface="Calibri" panose="020F0502020204030204" charset="0"/>
                <a:cs typeface="Calibri" panose="020F0502020204030204" charset="0"/>
              </a:rPr>
              <a:t>bé</a:t>
            </a:r>
            <a:r>
              <a:rPr lang="en-US" sz="3200" b="1" i="0" dirty="0">
                <a:solidFill>
                  <a:srgbClr val="FF0000"/>
                </a:solidFill>
                <a:effectLst/>
                <a:latin typeface="Calibri" panose="020F0502020204030204" charset="0"/>
                <a:cs typeface="Calibri" panose="020F0502020204030204" charset="0"/>
              </a:rPr>
              <a:t> </a:t>
            </a:r>
            <a:r>
              <a:rPr lang="en-US" sz="3200" b="1" i="0" dirty="0" err="1">
                <a:solidFill>
                  <a:srgbClr val="FF0000"/>
                </a:solidFill>
                <a:effectLst/>
                <a:latin typeface="Calibri" panose="020F0502020204030204" charset="0"/>
                <a:cs typeface="Calibri" panose="020F0502020204030204" charset="0"/>
              </a:rPr>
              <a:t>nhất</a:t>
            </a:r>
            <a:r>
              <a:rPr lang="en-US" sz="3200" b="1" i="0" dirty="0">
                <a:solidFill>
                  <a:srgbClr val="FF0000"/>
                </a:solidFill>
                <a:effectLst/>
                <a:latin typeface="Calibri" panose="020F0502020204030204" charset="0"/>
                <a:cs typeface="Calibri" panose="020F0502020204030204" charset="0"/>
              </a:rPr>
              <a:t> </a:t>
            </a:r>
            <a:r>
              <a:rPr lang="en-US" sz="3200" b="1" i="0" dirty="0" err="1">
                <a:solidFill>
                  <a:srgbClr val="FF0000"/>
                </a:solidFill>
                <a:effectLst/>
                <a:latin typeface="Calibri" panose="020F0502020204030204" charset="0"/>
                <a:cs typeface="Calibri" panose="020F0502020204030204" charset="0"/>
              </a:rPr>
              <a:t>có</a:t>
            </a:r>
            <a:r>
              <a:rPr lang="en-US" sz="3200" b="1" i="0" dirty="0">
                <a:solidFill>
                  <a:srgbClr val="FF0000"/>
                </a:solidFill>
                <a:effectLst/>
                <a:latin typeface="Calibri" panose="020F0502020204030204" charset="0"/>
                <a:cs typeface="Calibri" panose="020F0502020204030204" charset="0"/>
              </a:rPr>
              <a:t> </a:t>
            </a:r>
            <a:r>
              <a:rPr lang="en-US" sz="3200" b="1" i="0" dirty="0" err="1">
                <a:solidFill>
                  <a:srgbClr val="FF0000"/>
                </a:solidFill>
                <a:effectLst/>
                <a:latin typeface="Calibri" panose="020F0502020204030204" charset="0"/>
                <a:cs typeface="Calibri" panose="020F0502020204030204" charset="0"/>
              </a:rPr>
              <a:t>bốn</a:t>
            </a:r>
            <a:r>
              <a:rPr lang="en-US" sz="3200" b="1" i="0" dirty="0">
                <a:solidFill>
                  <a:srgbClr val="FF0000"/>
                </a:solidFill>
                <a:effectLst/>
                <a:latin typeface="Calibri" panose="020F0502020204030204" charset="0"/>
                <a:cs typeface="Calibri" panose="020F0502020204030204" charset="0"/>
              </a:rPr>
              <a:t> </a:t>
            </a:r>
            <a:r>
              <a:rPr lang="en-US" sz="3200" b="1" i="0" dirty="0" err="1">
                <a:solidFill>
                  <a:srgbClr val="FF0000"/>
                </a:solidFill>
                <a:effectLst/>
                <a:latin typeface="Calibri" panose="020F0502020204030204" charset="0"/>
                <a:cs typeface="Calibri" panose="020F0502020204030204" charset="0"/>
              </a:rPr>
              <a:t>chữ</a:t>
            </a:r>
            <a:r>
              <a:rPr lang="en-US" sz="3200" b="1" i="0" dirty="0">
                <a:solidFill>
                  <a:srgbClr val="FF0000"/>
                </a:solidFill>
                <a:effectLst/>
                <a:latin typeface="Calibri" panose="020F0502020204030204" charset="0"/>
                <a:cs typeface="Calibri" panose="020F0502020204030204" charset="0"/>
              </a:rPr>
              <a:t> </a:t>
            </a:r>
            <a:r>
              <a:rPr lang="en-US" sz="3200" b="1" i="0" dirty="0" err="1">
                <a:solidFill>
                  <a:srgbClr val="FF0000"/>
                </a:solidFill>
                <a:effectLst/>
                <a:latin typeface="Calibri" panose="020F0502020204030204" charset="0"/>
                <a:cs typeface="Calibri" panose="020F0502020204030204" charset="0"/>
              </a:rPr>
              <a:t>số</a:t>
            </a:r>
            <a:r>
              <a:rPr lang="en-US" sz="3200" b="1" i="0" dirty="0">
                <a:solidFill>
                  <a:srgbClr val="FF0000"/>
                </a:solidFill>
                <a:effectLst/>
                <a:latin typeface="Calibri" panose="020F0502020204030204" charset="0"/>
                <a:cs typeface="Calibri" panose="020F0502020204030204" charset="0"/>
              </a:rPr>
              <a:t> </a:t>
            </a:r>
            <a:r>
              <a:rPr lang="en-US" sz="3200" b="1" i="0" dirty="0" err="1">
                <a:solidFill>
                  <a:srgbClr val="FF0000"/>
                </a:solidFill>
                <a:effectLst/>
                <a:latin typeface="Calibri" panose="020F0502020204030204" charset="0"/>
                <a:cs typeface="Calibri" panose="020F0502020204030204" charset="0"/>
              </a:rPr>
              <a:t>là</a:t>
            </a:r>
            <a:r>
              <a:rPr lang="en-US" sz="3200" b="1" i="0" dirty="0">
                <a:solidFill>
                  <a:srgbClr val="FF0000"/>
                </a:solidFill>
                <a:effectLst/>
                <a:latin typeface="Calibri" panose="020F0502020204030204" charset="0"/>
                <a:cs typeface="Calibri" panose="020F0502020204030204" charset="0"/>
              </a:rPr>
              <a:t>: 1 000</a:t>
            </a:r>
            <a:endParaRPr lang="en-US" sz="3200" b="1" dirty="0">
              <a:solidFill>
                <a:srgbClr val="FF0000"/>
              </a:solidFill>
              <a:latin typeface="Calibri" panose="020F0502020204030204" charset="0"/>
              <a:cs typeface="Calibri" panose="020F0502020204030204" charset="0"/>
            </a:endParaRPr>
          </a:p>
        </p:txBody>
      </p:sp>
      <p:sp>
        <p:nvSpPr>
          <p:cNvPr id="21" name="Rectangle: Rounded Corners 20"/>
          <p:cNvSpPr/>
          <p:nvPr/>
        </p:nvSpPr>
        <p:spPr>
          <a:xfrm>
            <a:off x="4486275" y="139065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charset="0"/>
                <a:cs typeface="Calibri" panose="020F0502020204030204" charset="0"/>
              </a:rPr>
              <a:t>1 023</a:t>
            </a:r>
          </a:p>
        </p:txBody>
      </p:sp>
      <p:sp>
        <p:nvSpPr>
          <p:cNvPr id="22" name="TextBox 21"/>
          <p:cNvSpPr txBox="1"/>
          <p:nvPr/>
        </p:nvSpPr>
        <p:spPr>
          <a:xfrm>
            <a:off x="2743200" y="4200525"/>
            <a:ext cx="9353550" cy="584775"/>
          </a:xfrm>
          <a:prstGeom prst="rect">
            <a:avLst/>
          </a:prstGeom>
          <a:noFill/>
        </p:spPr>
        <p:txBody>
          <a:bodyPr wrap="square" rtlCol="0">
            <a:spAutoFit/>
          </a:bodyPr>
          <a:lstStyle/>
          <a:p>
            <a:r>
              <a:rPr lang="en-US" sz="3200" b="1" dirty="0">
                <a:solidFill>
                  <a:srgbClr val="FF0000"/>
                </a:solidFill>
                <a:latin typeface="Calibri" panose="020F0502020204030204" charset="0"/>
                <a:cs typeface="Calibri" panose="020F0502020204030204" charset="0"/>
              </a:rPr>
              <a:t>2. </a:t>
            </a:r>
            <a:r>
              <a:rPr lang="en-US" sz="3200" b="1" dirty="0" err="1">
                <a:solidFill>
                  <a:srgbClr val="FF0000"/>
                </a:solidFill>
                <a:latin typeface="Calibri" panose="020F0502020204030204" charset="0"/>
                <a:cs typeface="Calibri" panose="020F0502020204030204" charset="0"/>
              </a:rPr>
              <a:t>Số</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bé</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nhất</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có</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bốn</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chữ</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số</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khác</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nhau</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là</a:t>
            </a:r>
            <a:r>
              <a:rPr lang="en-US" sz="3200" b="1" dirty="0">
                <a:solidFill>
                  <a:srgbClr val="FF0000"/>
                </a:solidFill>
                <a:latin typeface="Calibri" panose="020F0502020204030204" charset="0"/>
                <a:cs typeface="Calibri" panose="020F0502020204030204" charset="0"/>
              </a:rPr>
              <a:t>: 1 023</a:t>
            </a:r>
          </a:p>
        </p:txBody>
      </p:sp>
      <p:pic>
        <p:nvPicPr>
          <p:cNvPr id="24" name="Picture 23"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450" y="1541344"/>
            <a:ext cx="4457021" cy="4224946"/>
          </a:xfrm>
          <a:prstGeom prst="rect">
            <a:avLst/>
          </a:prstGeom>
        </p:spPr>
      </p:pic>
      <p:sp>
        <p:nvSpPr>
          <p:cNvPr id="25" name="TextBox 24"/>
          <p:cNvSpPr txBox="1"/>
          <p:nvPr/>
        </p:nvSpPr>
        <p:spPr>
          <a:xfrm>
            <a:off x="114315" y="2141036"/>
            <a:ext cx="2777412"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70AD47"/>
                </a:solidFill>
                <a:effectLst/>
                <a:uLnTx/>
                <a:uFillTx/>
                <a:latin typeface="Calibri" panose="020F0502020204030204" charset="0"/>
                <a:cs typeface="Calibri" panose="020F0502020204030204" charset="0"/>
              </a:rPr>
              <a:t>Thảo</a:t>
            </a:r>
            <a:r>
              <a:rPr kumimoji="0" lang="en-US" sz="3200" b="1" i="0" u="none" strike="noStrike" kern="1200" cap="none" spc="0" normalizeH="0" noProof="0" dirty="0">
                <a:ln>
                  <a:noFill/>
                </a:ln>
                <a:solidFill>
                  <a:srgbClr val="70AD47"/>
                </a:solidFill>
                <a:effectLst/>
                <a:uLnTx/>
                <a:uFillTx/>
                <a:latin typeface="Calibri" panose="020F0502020204030204" charset="0"/>
                <a:cs typeface="Calibri" panose="020F0502020204030204" charset="0"/>
              </a:rPr>
              <a:t> </a:t>
            </a:r>
            <a:r>
              <a:rPr kumimoji="0" lang="en-US" sz="3200" b="1" i="0" u="none" strike="noStrike" kern="1200" cap="none" spc="0" normalizeH="0" noProof="0" dirty="0" err="1">
                <a:ln>
                  <a:noFill/>
                </a:ln>
                <a:solidFill>
                  <a:srgbClr val="70AD47"/>
                </a:solidFill>
                <a:effectLst/>
                <a:uLnTx/>
                <a:uFillTx/>
                <a:latin typeface="Calibri" panose="020F0502020204030204" charset="0"/>
                <a:cs typeface="Calibri" panose="020F0502020204030204" charset="0"/>
              </a:rPr>
              <a:t>luận</a:t>
            </a:r>
            <a:r>
              <a:rPr kumimoji="0" lang="en-US" sz="3200" b="1" i="0" u="none" strike="noStrike" kern="1200" cap="none" spc="0" normalizeH="0" noProof="0" dirty="0">
                <a:ln>
                  <a:noFill/>
                </a:ln>
                <a:solidFill>
                  <a:srgbClr val="70AD47"/>
                </a:solidFill>
                <a:effectLst/>
                <a:uLnTx/>
                <a:uFillTx/>
                <a:latin typeface="Calibri" panose="020F0502020204030204" charset="0"/>
                <a:cs typeface="Calibri" panose="020F0502020204030204"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noProof="0" dirty="0" err="1">
                <a:ln>
                  <a:noFill/>
                </a:ln>
                <a:solidFill>
                  <a:srgbClr val="70AD47"/>
                </a:solidFill>
                <a:effectLst/>
                <a:uLnTx/>
                <a:uFillTx/>
                <a:latin typeface="Calibri" panose="020F0502020204030204" charset="0"/>
                <a:cs typeface="Calibri" panose="020F0502020204030204" charset="0"/>
              </a:rPr>
              <a:t>nhóm</a:t>
            </a:r>
            <a:r>
              <a:rPr kumimoji="0" lang="en-US" sz="3200" b="1" i="0" u="none" strike="noStrike" kern="1200" cap="none" spc="0" normalizeH="0" noProof="0" dirty="0">
                <a:ln>
                  <a:noFill/>
                </a:ln>
                <a:solidFill>
                  <a:srgbClr val="70AD47"/>
                </a:solidFill>
                <a:effectLst/>
                <a:uLnTx/>
                <a:uFillTx/>
                <a:latin typeface="Calibri" panose="020F0502020204030204" charset="0"/>
                <a:cs typeface="Calibri" panose="020F0502020204030204" charset="0"/>
              </a:rPr>
              <a:t> </a:t>
            </a:r>
            <a:r>
              <a:rPr kumimoji="0" lang="en-US" sz="3200" b="1" i="0" u="none" strike="noStrike" kern="1200" cap="none" spc="0" normalizeH="0" noProof="0" dirty="0" err="1">
                <a:ln>
                  <a:noFill/>
                </a:ln>
                <a:solidFill>
                  <a:srgbClr val="70AD47"/>
                </a:solidFill>
                <a:effectLst/>
                <a:uLnTx/>
                <a:uFillTx/>
                <a:latin typeface="Calibri" panose="020F0502020204030204" charset="0"/>
                <a:cs typeface="Calibri" panose="020F0502020204030204" charset="0"/>
              </a:rPr>
              <a:t>đôi</a:t>
            </a:r>
            <a:endParaRPr kumimoji="0" lang="en-US" sz="3200" b="1" i="0" u="none" strike="noStrike" kern="1200" cap="none" spc="0" normalizeH="0" baseline="0" noProof="0" dirty="0">
              <a:ln>
                <a:noFill/>
              </a:ln>
              <a:solidFill>
                <a:srgbClr val="70AD47"/>
              </a:solidFill>
              <a:effectLst/>
              <a:uLnTx/>
              <a:uFillTx/>
              <a:latin typeface="Calibri" panose="020F0502020204030204" charset="0"/>
              <a:cs typeface="Calibri" panose="020F0502020204030204" charset="0"/>
            </a:endParaRPr>
          </a:p>
        </p:txBody>
      </p:sp>
      <p:sp>
        <p:nvSpPr>
          <p:cNvPr id="26" name="Rectangle: Rounded Corners 25"/>
          <p:cNvSpPr/>
          <p:nvPr/>
        </p:nvSpPr>
        <p:spPr>
          <a:xfrm>
            <a:off x="4876800" y="3095625"/>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charset="0"/>
                <a:cs typeface="Calibri" panose="020F0502020204030204" charset="0"/>
              </a:rPr>
              <a:t>1 000</a:t>
            </a:r>
          </a:p>
        </p:txBody>
      </p:sp>
      <p:sp>
        <p:nvSpPr>
          <p:cNvPr id="27" name="TextBox 26"/>
          <p:cNvSpPr txBox="1"/>
          <p:nvPr/>
        </p:nvSpPr>
        <p:spPr>
          <a:xfrm>
            <a:off x="2733675" y="4857750"/>
            <a:ext cx="9353550" cy="584775"/>
          </a:xfrm>
          <a:prstGeom prst="rect">
            <a:avLst/>
          </a:prstGeom>
          <a:noFill/>
        </p:spPr>
        <p:txBody>
          <a:bodyPr wrap="square" rtlCol="0">
            <a:spAutoFit/>
          </a:bodyPr>
          <a:lstStyle/>
          <a:p>
            <a:r>
              <a:rPr lang="en-US" sz="3200" b="1" dirty="0">
                <a:solidFill>
                  <a:srgbClr val="FF0000"/>
                </a:solidFill>
                <a:latin typeface="Calibri" panose="020F0502020204030204" charset="0"/>
                <a:cs typeface="Calibri" panose="020F0502020204030204" charset="0"/>
              </a:rPr>
              <a:t>3. </a:t>
            </a:r>
            <a:r>
              <a:rPr lang="en-US" sz="3200" b="1" dirty="0" err="1">
                <a:solidFill>
                  <a:srgbClr val="FF0000"/>
                </a:solidFill>
                <a:latin typeface="Calibri" panose="020F0502020204030204" charset="0"/>
                <a:cs typeface="Calibri" panose="020F0502020204030204" charset="0"/>
              </a:rPr>
              <a:t>Số</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bé</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nhất</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có</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bốn</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chữ</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số</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giống</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nhau</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là</a:t>
            </a:r>
            <a:r>
              <a:rPr lang="en-US" sz="3200" b="1" dirty="0">
                <a:solidFill>
                  <a:srgbClr val="FF0000"/>
                </a:solidFill>
                <a:latin typeface="Calibri" panose="020F0502020204030204" charset="0"/>
                <a:cs typeface="Calibri" panose="020F0502020204030204" charset="0"/>
              </a:rPr>
              <a:t>: 1 111</a:t>
            </a:r>
          </a:p>
        </p:txBody>
      </p:sp>
      <p:sp>
        <p:nvSpPr>
          <p:cNvPr id="28" name="Rectangle: Rounded Corners 27"/>
          <p:cNvSpPr/>
          <p:nvPr/>
        </p:nvSpPr>
        <p:spPr>
          <a:xfrm>
            <a:off x="6981825" y="129540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charset="0"/>
                <a:cs typeface="Calibri" panose="020F0502020204030204" charset="0"/>
              </a:rPr>
              <a:t>1 111</a:t>
            </a:r>
          </a:p>
        </p:txBody>
      </p:sp>
      <p:sp>
        <p:nvSpPr>
          <p:cNvPr id="29" name="TextBox 28"/>
          <p:cNvSpPr txBox="1"/>
          <p:nvPr/>
        </p:nvSpPr>
        <p:spPr>
          <a:xfrm>
            <a:off x="2695575" y="5476875"/>
            <a:ext cx="9353550" cy="584775"/>
          </a:xfrm>
          <a:prstGeom prst="rect">
            <a:avLst/>
          </a:prstGeom>
          <a:noFill/>
        </p:spPr>
        <p:txBody>
          <a:bodyPr wrap="square" rtlCol="0">
            <a:spAutoFit/>
          </a:bodyPr>
          <a:lstStyle/>
          <a:p>
            <a:r>
              <a:rPr lang="en-US" sz="3200" b="1" dirty="0">
                <a:solidFill>
                  <a:srgbClr val="FF0000"/>
                </a:solidFill>
                <a:latin typeface="Calibri" panose="020F0502020204030204" charset="0"/>
                <a:cs typeface="Calibri" panose="020F0502020204030204" charset="0"/>
              </a:rPr>
              <a:t>4. </a:t>
            </a:r>
            <a:r>
              <a:rPr lang="en-US" sz="3200" b="1" dirty="0" err="1">
                <a:solidFill>
                  <a:srgbClr val="FF0000"/>
                </a:solidFill>
                <a:latin typeface="Calibri" panose="020F0502020204030204" charset="0"/>
                <a:cs typeface="Calibri" panose="020F0502020204030204" charset="0"/>
              </a:rPr>
              <a:t>Số</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lớn</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nhất</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có</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bốn</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chữ</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số</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khác</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nhau</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là</a:t>
            </a:r>
            <a:r>
              <a:rPr lang="en-US" sz="3200" b="1" dirty="0">
                <a:solidFill>
                  <a:srgbClr val="FF0000"/>
                </a:solidFill>
                <a:latin typeface="Calibri" panose="020F0502020204030204" charset="0"/>
                <a:cs typeface="Calibri" panose="020F0502020204030204" charset="0"/>
              </a:rPr>
              <a:t>: 9 876</a:t>
            </a:r>
          </a:p>
        </p:txBody>
      </p:sp>
      <p:sp>
        <p:nvSpPr>
          <p:cNvPr id="30" name="Rectangle: Rounded Corners 29"/>
          <p:cNvSpPr/>
          <p:nvPr/>
        </p:nvSpPr>
        <p:spPr>
          <a:xfrm>
            <a:off x="6105525" y="3095625"/>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charset="0"/>
                <a:cs typeface="Calibri" panose="020F0502020204030204" charset="0"/>
              </a:rPr>
              <a:t>9 876</a:t>
            </a:r>
          </a:p>
        </p:txBody>
      </p:sp>
      <p:sp>
        <p:nvSpPr>
          <p:cNvPr id="31" name="TextBox 30"/>
          <p:cNvSpPr txBox="1"/>
          <p:nvPr/>
        </p:nvSpPr>
        <p:spPr>
          <a:xfrm>
            <a:off x="2714625" y="6115050"/>
            <a:ext cx="9353550" cy="584775"/>
          </a:xfrm>
          <a:prstGeom prst="rect">
            <a:avLst/>
          </a:prstGeom>
          <a:noFill/>
        </p:spPr>
        <p:txBody>
          <a:bodyPr wrap="square" rtlCol="0">
            <a:spAutoFit/>
          </a:bodyPr>
          <a:lstStyle/>
          <a:p>
            <a:r>
              <a:rPr lang="en-US" sz="3200" b="1" dirty="0">
                <a:solidFill>
                  <a:srgbClr val="FF0000"/>
                </a:solidFill>
                <a:latin typeface="Calibri" panose="020F0502020204030204" charset="0"/>
                <a:cs typeface="Calibri" panose="020F0502020204030204" charset="0"/>
              </a:rPr>
              <a:t>5. </a:t>
            </a:r>
            <a:r>
              <a:rPr lang="en-US" sz="3200" b="1" dirty="0" err="1">
                <a:solidFill>
                  <a:srgbClr val="FF0000"/>
                </a:solidFill>
                <a:latin typeface="Calibri" panose="020F0502020204030204" charset="0"/>
                <a:cs typeface="Calibri" panose="020F0502020204030204" charset="0"/>
              </a:rPr>
              <a:t>Số</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lớn</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nhất</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có</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bốn</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chữ</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số</a:t>
            </a:r>
            <a:r>
              <a:rPr lang="en-US" sz="3200" b="1" dirty="0">
                <a:solidFill>
                  <a:srgbClr val="FF0000"/>
                </a:solidFill>
                <a:latin typeface="Calibri" panose="020F0502020204030204" charset="0"/>
                <a:cs typeface="Calibri" panose="020F0502020204030204" charset="0"/>
              </a:rPr>
              <a:t> </a:t>
            </a:r>
            <a:r>
              <a:rPr lang="en-US" sz="3200" b="1" dirty="0" err="1">
                <a:solidFill>
                  <a:srgbClr val="FF0000"/>
                </a:solidFill>
                <a:latin typeface="Calibri" panose="020F0502020204030204" charset="0"/>
                <a:cs typeface="Calibri" panose="020F0502020204030204" charset="0"/>
              </a:rPr>
              <a:t>là</a:t>
            </a:r>
            <a:r>
              <a:rPr lang="en-US" sz="3200" b="1" dirty="0">
                <a:solidFill>
                  <a:srgbClr val="FF0000"/>
                </a:solidFill>
                <a:latin typeface="Calibri" panose="020F0502020204030204" charset="0"/>
                <a:cs typeface="Calibri" panose="020F0502020204030204" charset="0"/>
              </a:rPr>
              <a:t>: 9 999</a:t>
            </a:r>
          </a:p>
        </p:txBody>
      </p:sp>
      <p:sp>
        <p:nvSpPr>
          <p:cNvPr id="34" name="Rectangle: Rounded Corners 33"/>
          <p:cNvSpPr/>
          <p:nvPr/>
        </p:nvSpPr>
        <p:spPr>
          <a:xfrm>
            <a:off x="7943850" y="222885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charset="0"/>
                <a:cs typeface="Calibri" panose="020F0502020204030204" charset="0"/>
              </a:rPr>
              <a:t>9 999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barn(inVertical)">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barn(inVertical)">
                                      <p:cBhvr>
                                        <p:cTn id="42" dur="5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barn(inVertical)">
                                      <p:cBhvr>
                                        <p:cTn id="52" dur="500"/>
                                        <p:tgtEl>
                                          <p:spTgt spid="2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barn(inVertical)">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5" grpId="0"/>
      <p:bldP spid="26" grpId="0" bldLvl="0" animBg="1"/>
      <p:bldP spid="28" grpId="0" bldLvl="0" animBg="1"/>
      <p:bldP spid="30" grpId="0" bldLvl="0" animBg="1"/>
      <p:bldP spid="3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24734" y="1387956"/>
            <a:ext cx="7879644" cy="3649108"/>
          </a:xfrm>
          <a:prstGeom prst="rect">
            <a:avLst/>
          </a:prstGeom>
        </p:spPr>
      </p:pic>
      <p:pic>
        <p:nvPicPr>
          <p:cNvPr id="12" name="Picture 11"/>
          <p:cNvPicPr>
            <a:picLocks noChangeAspect="1"/>
          </p:cNvPicPr>
          <p:nvPr/>
        </p:nvPicPr>
        <p:blipFill>
          <a:blip r:embed="rId4"/>
          <a:stretch>
            <a:fillRect/>
          </a:stretch>
        </p:blipFill>
        <p:spPr>
          <a:xfrm>
            <a:off x="1889234" y="464831"/>
            <a:ext cx="598311" cy="587022"/>
          </a:xfrm>
          <a:prstGeom prst="rect">
            <a:avLst/>
          </a:prstGeom>
        </p:spPr>
      </p:pic>
      <p:pic>
        <p:nvPicPr>
          <p:cNvPr id="13" name="Picture 12"/>
          <p:cNvPicPr>
            <a:picLocks noChangeAspect="1"/>
          </p:cNvPicPr>
          <p:nvPr/>
        </p:nvPicPr>
        <p:blipFill>
          <a:blip r:embed="rId4"/>
          <a:stretch>
            <a:fillRect/>
          </a:stretch>
        </p:blipFill>
        <p:spPr>
          <a:xfrm rot="2640825">
            <a:off x="3742162" y="5347873"/>
            <a:ext cx="1111380" cy="1090410"/>
          </a:xfrm>
          <a:prstGeom prst="rect">
            <a:avLst/>
          </a:prstGeom>
        </p:spPr>
      </p:pic>
      <p:pic>
        <p:nvPicPr>
          <p:cNvPr id="14" name="Picture 13"/>
          <p:cNvPicPr>
            <a:picLocks noChangeAspect="1"/>
          </p:cNvPicPr>
          <p:nvPr/>
        </p:nvPicPr>
        <p:blipFill>
          <a:blip r:embed="rId4"/>
          <a:stretch>
            <a:fillRect/>
          </a:stretch>
        </p:blipFill>
        <p:spPr>
          <a:xfrm rot="20806844">
            <a:off x="10683046" y="286054"/>
            <a:ext cx="1111380" cy="1090410"/>
          </a:xfrm>
          <a:prstGeom prst="rect">
            <a:avLst/>
          </a:prstGeom>
        </p:spPr>
      </p:pic>
      <p:pic>
        <p:nvPicPr>
          <p:cNvPr id="15" name="Picture 14"/>
          <p:cNvPicPr>
            <a:picLocks noChangeAspect="1"/>
          </p:cNvPicPr>
          <p:nvPr/>
        </p:nvPicPr>
        <p:blipFill>
          <a:blip r:embed="rId4"/>
          <a:stretch>
            <a:fillRect/>
          </a:stretch>
        </p:blipFill>
        <p:spPr>
          <a:xfrm rot="1629158">
            <a:off x="7679811" y="5697272"/>
            <a:ext cx="518668" cy="508882"/>
          </a:xfrm>
          <a:prstGeom prst="rect">
            <a:avLst/>
          </a:prstGeom>
        </p:spPr>
      </p:pic>
      <p:pic>
        <p:nvPicPr>
          <p:cNvPr id="16" name="Picture 15"/>
          <p:cNvPicPr>
            <a:picLocks noChangeAspect="1"/>
          </p:cNvPicPr>
          <p:nvPr/>
        </p:nvPicPr>
        <p:blipFill>
          <a:blip r:embed="rId4"/>
          <a:stretch>
            <a:fillRect/>
          </a:stretch>
        </p:blipFill>
        <p:spPr>
          <a:xfrm rot="1629158">
            <a:off x="-143017" y="4662310"/>
            <a:ext cx="518668" cy="508882"/>
          </a:xfrm>
          <a:prstGeom prst="rect">
            <a:avLst/>
          </a:prstGeom>
        </p:spPr>
      </p:pic>
      <p:pic>
        <p:nvPicPr>
          <p:cNvPr id="20" name="Picture 19"/>
          <p:cNvPicPr>
            <a:picLocks noChangeAspect="1"/>
          </p:cNvPicPr>
          <p:nvPr/>
        </p:nvPicPr>
        <p:blipFill>
          <a:blip r:embed="rId4"/>
          <a:stretch>
            <a:fillRect/>
          </a:stretch>
        </p:blipFill>
        <p:spPr>
          <a:xfrm rot="2426019">
            <a:off x="4615232" y="-92442"/>
            <a:ext cx="1245866" cy="1222359"/>
          </a:xfrm>
          <a:prstGeom prst="rect">
            <a:avLst/>
          </a:prstGeom>
        </p:spPr>
      </p:pic>
      <p:pic>
        <p:nvPicPr>
          <p:cNvPr id="17" name="Picture 16" descr="A picture containing toy, vector graphics, doll&#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87698" flipH="1">
            <a:off x="72716" y="1581551"/>
            <a:ext cx="4509356" cy="4752975"/>
          </a:xfrm>
          <a:prstGeom prst="rect">
            <a:avLst/>
          </a:prstGeom>
        </p:spPr>
      </p:pic>
      <p:pic>
        <p:nvPicPr>
          <p:cNvPr id="2" name="Picture 1"/>
          <p:cNvPicPr>
            <a:picLocks noChangeAspect="1"/>
          </p:cNvPicPr>
          <p:nvPr/>
        </p:nvPicPr>
        <p:blipFill>
          <a:blip r:embed="rId6"/>
          <a:stretch>
            <a:fillRect/>
          </a:stretch>
        </p:blipFill>
        <p:spPr>
          <a:xfrm>
            <a:off x="4205917" y="1885070"/>
            <a:ext cx="7437765" cy="2706859"/>
          </a:xfrm>
          <a:prstGeom prst="rect">
            <a:avLst/>
          </a:prstGeom>
        </p:spPr>
      </p:pic>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3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3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3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3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3000">
                                          <p:cBhvr additive="base">
                                            <p:cTn id="11" dur="1500" fill="hold"/>
                                            <p:tgtEl>
                                              <p:spTgt spid="13"/>
                                            </p:tgtEl>
                                            <p:attrNameLst>
                                              <p:attrName>ppt_x</p:attrName>
                                            </p:attrNameLst>
                                          </p:cBhvr>
                                          <p:tavLst>
                                            <p:tav tm="0">
                                              <p:val>
                                                <p:strVal val="0-#ppt_w/2"/>
                                              </p:val>
                                            </p:tav>
                                            <p:tav tm="100000">
                                              <p:val>
                                                <p:strVal val="#ppt_x"/>
                                              </p:val>
                                            </p:tav>
                                          </p:tavLst>
                                        </p:anim>
                                        <p:anim calcmode="lin" valueType="num" p14:bounceEnd="63000">
                                          <p:cBhvr additive="base">
                                            <p:cTn id="12" dur="1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3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63000">
                                          <p:cBhvr additive="base">
                                            <p:cTn id="15" dur="1500" fill="hold"/>
                                            <p:tgtEl>
                                              <p:spTgt spid="16"/>
                                            </p:tgtEl>
                                            <p:attrNameLst>
                                              <p:attrName>ppt_x</p:attrName>
                                            </p:attrNameLst>
                                          </p:cBhvr>
                                          <p:tavLst>
                                            <p:tav tm="0">
                                              <p:val>
                                                <p:strVal val="0-#ppt_w/2"/>
                                              </p:val>
                                            </p:tav>
                                            <p:tav tm="100000">
                                              <p:val>
                                                <p:strVal val="#ppt_x"/>
                                              </p:val>
                                            </p:tav>
                                          </p:tavLst>
                                        </p:anim>
                                        <p:anim calcmode="lin" valueType="num" p14:bounceEnd="63000">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3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63000">
                                          <p:cBhvr additive="base">
                                            <p:cTn id="19" dur="1500" fill="hold"/>
                                            <p:tgtEl>
                                              <p:spTgt spid="20"/>
                                            </p:tgtEl>
                                            <p:attrNameLst>
                                              <p:attrName>ppt_x</p:attrName>
                                            </p:attrNameLst>
                                          </p:cBhvr>
                                          <p:tavLst>
                                            <p:tav tm="0">
                                              <p:val>
                                                <p:strVal val="0-#ppt_w/2"/>
                                              </p:val>
                                            </p:tav>
                                            <p:tav tm="100000">
                                              <p:val>
                                                <p:strVal val="#ppt_x"/>
                                              </p:val>
                                            </p:tav>
                                          </p:tavLst>
                                        </p:anim>
                                        <p:anim calcmode="lin" valueType="num" p14:bounceEnd="63000">
                                          <p:cBhvr additive="base">
                                            <p:cTn id="20" dur="1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3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63000">
                                          <p:cBhvr additive="base">
                                            <p:cTn id="23" dur="1500" fill="hold"/>
                                            <p:tgtEl>
                                              <p:spTgt spid="14"/>
                                            </p:tgtEl>
                                            <p:attrNameLst>
                                              <p:attrName>ppt_x</p:attrName>
                                            </p:attrNameLst>
                                          </p:cBhvr>
                                          <p:tavLst>
                                            <p:tav tm="0">
                                              <p:val>
                                                <p:strVal val="1+#ppt_w/2"/>
                                              </p:val>
                                            </p:tav>
                                            <p:tav tm="100000">
                                              <p:val>
                                                <p:strVal val="#ppt_x"/>
                                              </p:val>
                                            </p:tav>
                                          </p:tavLst>
                                        </p:anim>
                                        <p:anim calcmode="lin" valueType="num" p14:bounceEnd="63000">
                                          <p:cBhvr additive="base">
                                            <p:cTn id="24" dur="1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63000">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14:bounceEnd="63000">
                                          <p:cBhvr additive="base">
                                            <p:cTn id="27" dur="1500" fill="hold"/>
                                            <p:tgtEl>
                                              <p:spTgt spid="15"/>
                                            </p:tgtEl>
                                            <p:attrNameLst>
                                              <p:attrName>ppt_x</p:attrName>
                                            </p:attrNameLst>
                                          </p:cBhvr>
                                          <p:tavLst>
                                            <p:tav tm="0">
                                              <p:val>
                                                <p:strVal val="1+#ppt_w/2"/>
                                              </p:val>
                                            </p:tav>
                                            <p:tav tm="100000">
                                              <p:val>
                                                <p:strVal val="#ppt_x"/>
                                              </p:val>
                                            </p:tav>
                                          </p:tavLst>
                                        </p:anim>
                                        <p:anim calcmode="lin" valueType="num" p14:bounceEnd="63000">
                                          <p:cBhvr additive="base">
                                            <p:cTn id="28" dur="1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3000">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14:bounceEnd="63000">
                                          <p:cBhvr additive="base">
                                            <p:cTn id="31" dur="1500" fill="hold"/>
                                            <p:tgtEl>
                                              <p:spTgt spid="7"/>
                                            </p:tgtEl>
                                            <p:attrNameLst>
                                              <p:attrName>ppt_x</p:attrName>
                                            </p:attrNameLst>
                                          </p:cBhvr>
                                          <p:tavLst>
                                            <p:tav tm="0">
                                              <p:val>
                                                <p:strVal val="#ppt_x"/>
                                              </p:val>
                                            </p:tav>
                                            <p:tav tm="100000">
                                              <p:val>
                                                <p:strVal val="#ppt_x"/>
                                              </p:val>
                                            </p:tav>
                                          </p:tavLst>
                                        </p:anim>
                                        <p:anim calcmode="lin" valueType="num" p14:bounceEnd="63000">
                                          <p:cBhvr additive="base">
                                            <p:cTn id="32" dur="1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44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44000">
                                          <p:cBhvr additive="base">
                                            <p:cTn id="35" dur="1500" fill="hold"/>
                                            <p:tgtEl>
                                              <p:spTgt spid="17"/>
                                            </p:tgtEl>
                                            <p:attrNameLst>
                                              <p:attrName>ppt_x</p:attrName>
                                            </p:attrNameLst>
                                          </p:cBhvr>
                                          <p:tavLst>
                                            <p:tav tm="0">
                                              <p:val>
                                                <p:strVal val="0-#ppt_w/2"/>
                                              </p:val>
                                            </p:tav>
                                            <p:tav tm="100000">
                                              <p:val>
                                                <p:strVal val="#ppt_x"/>
                                              </p:val>
                                            </p:tav>
                                          </p:tavLst>
                                        </p:anim>
                                        <p:anim calcmode="lin" valueType="num" p14:bounceEnd="44000">
                                          <p:cBhvr additive="base">
                                            <p:cTn id="36" dur="1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0-#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0-#ppt_w/2"/>
                                              </p:val>
                                            </p:tav>
                                            <p:tav tm="100000">
                                              <p:val>
                                                <p:strVal val="#ppt_x"/>
                                              </p:val>
                                            </p:tav>
                                          </p:tavLst>
                                        </p:anim>
                                        <p:anim calcmode="lin" valueType="num">
                                          <p:cBhvr additive="base">
                                            <p:cTn id="20" dur="1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1+#ppt_w/2"/>
                                              </p:val>
                                            </p:tav>
                                            <p:tav tm="100000">
                                              <p:val>
                                                <p:strVal val="#ppt_x"/>
                                              </p:val>
                                            </p:tav>
                                          </p:tavLst>
                                        </p:anim>
                                        <p:anim calcmode="lin" valueType="num">
                                          <p:cBhvr additive="base">
                                            <p:cTn id="24" dur="1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500" fill="hold"/>
                                            <p:tgtEl>
                                              <p:spTgt spid="15"/>
                                            </p:tgtEl>
                                            <p:attrNameLst>
                                              <p:attrName>ppt_x</p:attrName>
                                            </p:attrNameLst>
                                          </p:cBhvr>
                                          <p:tavLst>
                                            <p:tav tm="0">
                                              <p:val>
                                                <p:strVal val="1+#ppt_w/2"/>
                                              </p:val>
                                            </p:tav>
                                            <p:tav tm="100000">
                                              <p:val>
                                                <p:strVal val="#ppt_x"/>
                                              </p:val>
                                            </p:tav>
                                          </p:tavLst>
                                        </p:anim>
                                        <p:anim calcmode="lin" valueType="num">
                                          <p:cBhvr additive="base">
                                            <p:cTn id="28" dur="1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500" fill="hold"/>
                                            <p:tgtEl>
                                              <p:spTgt spid="7"/>
                                            </p:tgtEl>
                                            <p:attrNameLst>
                                              <p:attrName>ppt_x</p:attrName>
                                            </p:attrNameLst>
                                          </p:cBhvr>
                                          <p:tavLst>
                                            <p:tav tm="0">
                                              <p:val>
                                                <p:strVal val="#ppt_x"/>
                                              </p:val>
                                            </p:tav>
                                            <p:tav tm="100000">
                                              <p:val>
                                                <p:strVal val="#ppt_x"/>
                                              </p:val>
                                            </p:tav>
                                          </p:tavLst>
                                        </p:anim>
                                        <p:anim calcmode="lin" valueType="num">
                                          <p:cBhvr additive="base">
                                            <p:cTn id="32" dur="1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500" fill="hold"/>
                                            <p:tgtEl>
                                              <p:spTgt spid="17"/>
                                            </p:tgtEl>
                                            <p:attrNameLst>
                                              <p:attrName>ppt_x</p:attrName>
                                            </p:attrNameLst>
                                          </p:cBhvr>
                                          <p:tavLst>
                                            <p:tav tm="0">
                                              <p:val>
                                                <p:strVal val="0-#ppt_w/2"/>
                                              </p:val>
                                            </p:tav>
                                            <p:tav tm="100000">
                                              <p:val>
                                                <p:strVal val="#ppt_x"/>
                                              </p:val>
                                            </p:tav>
                                          </p:tavLst>
                                        </p:anim>
                                        <p:anim calcmode="lin" valueType="num">
                                          <p:cBhvr additive="base">
                                            <p:cTn id="36" dur="1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Widescreen</PresentationFormat>
  <Paragraphs>48</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等线</vt:lpstr>
      <vt:lpstr>Arial</vt:lpstr>
      <vt:lpstr>Calibri</vt:lpstr>
      <vt:lpstr>Calibri Light</vt:lpstr>
      <vt:lpstr>iCiel Cadena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4</cp:revision>
  <dcterms:created xsi:type="dcterms:W3CDTF">2023-11-07T03:03:07Z</dcterms:created>
  <dcterms:modified xsi:type="dcterms:W3CDTF">2026-01-18T14:58:14Z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ABCA5A18A22E41DE8D8E1A51D50D1A10_11</vt:lpwstr>
  </property>
  <property fmtid="{D5CDD505-2E9C-101B-9397-08002B2CF9AE}" pid="3" name="KSOProductBuildVer">
    <vt:lpwstr>1033-12.2.0.13266</vt:lpwstr>
  </property>
</Properties>
</file>