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11"/>
  </p:notesMasterIdLst>
  <p:sldIdLst>
    <p:sldId id="418" r:id="rId3"/>
    <p:sldId id="874" r:id="rId4"/>
    <p:sldId id="875" r:id="rId5"/>
    <p:sldId id="871" r:id="rId6"/>
    <p:sldId id="855" r:id="rId7"/>
    <p:sldId id="856" r:id="rId8"/>
    <p:sldId id="859" r:id="rId9"/>
    <p:sldId id="8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FF"/>
    <a:srgbClr val="00FF00"/>
    <a:srgbClr val="FFFFFF"/>
    <a:srgbClr val="F6CEEF"/>
    <a:srgbClr val="EA8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EFAF-A17B-4A95-A685-CA309783A66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DB097-5593-48BB-9A00-519F1AD9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8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00D91-9C8F-61D2-A2B9-2BEEBFE0A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B894A-327A-5007-56C4-19777BF44F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CDE51-CCDF-3B5D-426C-31B9D5907E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C0AA-A1A7-4251-98DB-EA463CC9D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0CF205-E8CC-456D-849D-35F0F85A2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FABC6A-33A7-4ED4-8BB1-EBE4D7A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794F-5496-411D-8AA2-27D540E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FB46F-38DD-49CA-8E1F-38726E6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CBCD7-E908-40B1-9D4D-81CCF670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4F0B01-C3C7-4E30-A674-CD410D2DD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3D9CE-05C4-48E5-A0C8-0F74D58E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F5E6F-2568-4193-8D81-46E9C2D4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C0F8A-9B95-41ED-BA6E-CCB9479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59D6C5-A089-43D8-BC21-B6C50ABD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F2D0CD-C7BF-4B4C-993E-AD6963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CDCC27-6B8B-4A2B-9332-3FA7E441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A9331D-1ABB-488F-A9E6-A5DF0B9C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94CC72-3C14-46F0-8646-ED9861A5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9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0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48F24-6D29-4723-83B7-5AEB82AF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C79C29-A435-49BA-B4A0-711EE611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9E1F6-C406-4872-BC6D-8EBEF3E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93AEC9-4436-45E0-A324-93FAAB7E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6B4F72-56D1-4EF7-9278-117700F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9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3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06A7-0C9A-4BD1-8139-690DB02D1314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3F31-35EA-4B97-B268-CA13582B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771E6-0A69-45AC-AE35-14EADC78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BA83E3-CAF7-4336-9869-1612562F3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5704E7-DF7B-4690-A42B-EC90586F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9B764D-8575-453C-A6FB-541C072A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6F046-2DCE-4EFB-A120-E4951292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0DA21-642F-4441-9CBF-5FBCF67B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C1F518-6652-4315-B7E4-CD0B90F72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5E9C2-BFF8-42DD-952F-813FA610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C9E30F-E871-42C9-8184-E4C5DBF0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CAB49D-8BA7-4229-AE34-AD648D66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3E6DFB-37BA-482B-B634-9907A94A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3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2CD80-826A-44FF-98E4-B1F45C2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115FE-9A38-458C-9A8C-8D17622A0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D6230E-401B-4CE1-A03F-7408ED827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1066B6-EF19-47CB-AFE1-6239F5E65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E75097-F01C-4802-8C3E-5355810F2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1E2469-31BD-40E5-AC6F-87C632C5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0BE977-C1BB-440B-92B3-6C8D9F61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B9D761-4440-4A29-B58A-04452EC9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DD9F96-A6D4-4F93-88EB-D10D3A025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80909" y="41572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695AEE-2813-498F-BF13-DF4CE3CC45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5" y="26204403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9A5F6-D699-4C29-BC12-C2CB2FA6C4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0" y="5172972"/>
            <a:ext cx="2381709" cy="2381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42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2AA83-1BD5-4213-81EE-082350B4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69762-72A8-46DF-BE78-2F777DD0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2353BE-C9C1-4B78-8F0C-04191453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913B55-15B6-4FB1-BF9B-0F749BF9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2A2571-5240-4ACA-AC29-BAB743A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2EA0F0-93DB-415E-B78D-0E433EAE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9A397D-DD38-469B-8142-6515D00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4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F24A9-FBF4-4838-865D-A7C736D9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16066-85F1-49CE-917C-BFD4A1AC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F656D5-0AFE-4A0A-8FA5-61E3124A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008D93-DD36-4D98-9A6B-CAD01B5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AF021-57C8-49B0-99F8-8E02D491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19224C-E34B-447A-A1C8-675FF8C1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5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340D5C-4289-4FCE-90B0-7B9629FD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17CDDA-97A7-49DC-BA90-B687DACAD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189C6D-6C4B-4696-896F-3DA7B7C6B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77801C-2544-4CF4-956F-3E1AB925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B81F99-BB12-4CE6-B8DB-7CF3EDBB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C5A750-0BCC-454B-ACFE-6BBEEDAD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2FE22-EA99-4ED0-8D73-70082AEF24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276225"/>
            <a:ext cx="1133177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90DCF-9863-B987-0073-74E9CB3EA2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276225"/>
            <a:ext cx="1133177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5c322f8dced45">
            <a:hlinkClick r:id="" action="ppaction://media"/>
            <a:extLst>
              <a:ext uri="{FF2B5EF4-FFF2-40B4-BE49-F238E27FC236}">
                <a16:creationId xmlns:a16="http://schemas.microsoft.com/office/drawing/2014/main" id="{06E53AFC-0781-4DA1-988E-6ED49CB13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026694"/>
            <a:ext cx="609600" cy="6096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68D158-660A-450C-917F-FA7604372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408" y="2221887"/>
            <a:ext cx="828518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91790E-BFCF-D433-BC5C-AF25A8B6D3B2}"/>
              </a:ext>
            </a:extLst>
          </p:cNvPr>
          <p:cNvSpPr/>
          <p:nvPr/>
        </p:nvSpPr>
        <p:spPr>
          <a:xfrm>
            <a:off x="982452" y="1878407"/>
            <a:ext cx="2656936" cy="26569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4AE5C-CB9E-1142-2398-4FAAAAA1ABDB}"/>
              </a:ext>
            </a:extLst>
          </p:cNvPr>
          <p:cNvSpPr/>
          <p:nvPr/>
        </p:nvSpPr>
        <p:spPr>
          <a:xfrm>
            <a:off x="1270000" y="2959100"/>
            <a:ext cx="2120900" cy="4699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58D5B1-B04A-8540-4351-9AAB70E508DC}"/>
              </a:ext>
            </a:extLst>
          </p:cNvPr>
          <p:cNvSpPr/>
          <p:nvPr/>
        </p:nvSpPr>
        <p:spPr>
          <a:xfrm>
            <a:off x="969752" y="1878407"/>
            <a:ext cx="2656936" cy="26569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59E80-3F8E-8C44-D9E6-BD571274FE7F}"/>
              </a:ext>
            </a:extLst>
          </p:cNvPr>
          <p:cNvSpPr/>
          <p:nvPr/>
        </p:nvSpPr>
        <p:spPr>
          <a:xfrm>
            <a:off x="1257300" y="2959100"/>
            <a:ext cx="2120900" cy="4699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8594 -0.3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27813 0.16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2C9CF-7DE6-777B-F791-182F6EF0F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5AF3DB3-900B-8197-A251-3CC016362E33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FA67E0DD-7F5B-30DE-0433-1CD1AD671A49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982831BA-6F8D-1981-6AC5-D8F7424FA0FF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4674C2E-7200-CAE7-6C13-0A55C8F6C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0" y="267895"/>
            <a:ext cx="1013916" cy="92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31457D-74F6-BC7A-98F9-30C74538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2" y="2638425"/>
            <a:ext cx="3643313" cy="29146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B2A5D3B-6450-9025-B2E2-B603BD5751A3}"/>
              </a:ext>
            </a:extLst>
          </p:cNvPr>
          <p:cNvSpPr/>
          <p:nvPr/>
        </p:nvSpPr>
        <p:spPr>
          <a:xfrm>
            <a:off x="6619874" y="1314450"/>
            <a:ext cx="3286125" cy="1209675"/>
          </a:xfrm>
          <a:prstGeom prst="wedgeRoundRectCallout">
            <a:avLst>
              <a:gd name="adj1" fmla="val -43736"/>
              <a:gd name="adj2" fmla="val 75886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tớ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tròn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cậu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9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0" y="267895"/>
            <a:ext cx="1013916" cy="923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339E55-1103-44D0-86C1-C6DEF4A2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9" y="2138362"/>
            <a:ext cx="2666613" cy="2309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1800C-6B51-4E62-8F9E-DE39F42FFE66}"/>
              </a:ext>
            </a:extLst>
          </p:cNvPr>
          <p:cNvSpPr txBox="1"/>
          <p:nvPr/>
        </p:nvSpPr>
        <p:spPr>
          <a:xfrm>
            <a:off x="495300" y="14097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F0696-AF0C-4107-85DD-43BF74B5968E}"/>
              </a:ext>
            </a:extLst>
          </p:cNvPr>
          <p:cNvSpPr/>
          <p:nvPr/>
        </p:nvSpPr>
        <p:spPr>
          <a:xfrm>
            <a:off x="4762500" y="1933575"/>
            <a:ext cx="6915150" cy="28194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32B1E-758E-4128-9E9E-DC8FAD8162ED}"/>
              </a:ext>
            </a:extLst>
          </p:cNvPr>
          <p:cNvSpPr txBox="1"/>
          <p:nvPr/>
        </p:nvSpPr>
        <p:spPr>
          <a:xfrm>
            <a:off x="5114925" y="2124075"/>
            <a:ext cx="635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toàn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18867-E960-417A-8705-B7D85455A20F}"/>
              </a:ext>
            </a:extLst>
          </p:cNvPr>
          <p:cNvSpPr txBox="1"/>
          <p:nvPr/>
        </p:nvSpPr>
        <p:spPr>
          <a:xfrm>
            <a:off x="5153025" y="3228975"/>
            <a:ext cx="634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E1EAB2-071B-40E6-8BFC-163B9C6C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947737"/>
            <a:ext cx="3743325" cy="24669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F7B34E-5DE6-4D37-BE72-BAFDD6FA8737}"/>
              </a:ext>
            </a:extLst>
          </p:cNvPr>
          <p:cNvSpPr/>
          <p:nvPr/>
        </p:nvSpPr>
        <p:spPr>
          <a:xfrm>
            <a:off x="4800600" y="704850"/>
            <a:ext cx="6915150" cy="2476500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7D145E-E6EF-49C2-802C-2DB05D0D0351}"/>
              </a:ext>
            </a:extLst>
          </p:cNvPr>
          <p:cNvSpPr txBox="1"/>
          <p:nvPr/>
        </p:nvSpPr>
        <p:spPr>
          <a:xfrm>
            <a:off x="5153025" y="895350"/>
            <a:ext cx="6353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 6 ô </a:t>
            </a:r>
            <a:r>
              <a:rPr lang="en-US" sz="3200" b="1" dirty="0" err="1"/>
              <a:t>vuông</a:t>
            </a:r>
            <a:r>
              <a:rPr lang="en-US" sz="3200" b="1" dirty="0"/>
              <a:t>,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 6 ô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A7EB07-FDF4-42FE-AC48-2B99FFB1A148}"/>
              </a:ext>
            </a:extLst>
          </p:cNvPr>
          <p:cNvSpPr txBox="1"/>
          <p:nvPr/>
        </p:nvSpPr>
        <p:spPr>
          <a:xfrm>
            <a:off x="5191125" y="2000250"/>
            <a:ext cx="634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B</a:t>
            </a:r>
            <a:r>
              <a:rPr lang="en-US" sz="3200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09789-2E56-428A-894A-940A8A3E9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99" y="3648074"/>
            <a:ext cx="3836976" cy="267652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A98F19E-B102-4E9F-83E4-60CC478DE89B}"/>
              </a:ext>
            </a:extLst>
          </p:cNvPr>
          <p:cNvSpPr/>
          <p:nvPr/>
        </p:nvSpPr>
        <p:spPr>
          <a:xfrm>
            <a:off x="4800600" y="3438525"/>
            <a:ext cx="6915150" cy="2733675"/>
          </a:xfrm>
          <a:prstGeom prst="rect">
            <a:avLst/>
          </a:prstGeom>
          <a:solidFill>
            <a:srgbClr val="F6C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76492-40C0-422B-AA16-9F99D57A806F}"/>
              </a:ext>
            </a:extLst>
          </p:cNvPr>
          <p:cNvSpPr txBox="1"/>
          <p:nvPr/>
        </p:nvSpPr>
        <p:spPr>
          <a:xfrm>
            <a:off x="5114925" y="3533775"/>
            <a:ext cx="6353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 10 ô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cắt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D</a:t>
            </a:r>
            <a:r>
              <a:rPr lang="en-US" sz="3200" b="1" dirty="0"/>
              <a:t>.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/>
              <a:t>gồm</a:t>
            </a:r>
            <a:r>
              <a:rPr lang="en-US" sz="3200" b="1" dirty="0"/>
              <a:t> 6 ô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Hình</a:t>
            </a:r>
            <a:r>
              <a:rPr lang="en-US" sz="3200" b="1" dirty="0"/>
              <a:t> D </a:t>
            </a:r>
            <a:r>
              <a:rPr lang="en-US" sz="3200" b="1" dirty="0" err="1"/>
              <a:t>gồm</a:t>
            </a:r>
            <a:r>
              <a:rPr lang="en-US" sz="3200" b="1" dirty="0"/>
              <a:t> 4 ô </a:t>
            </a:r>
            <a:r>
              <a:rPr lang="en-US" sz="3200" b="1" dirty="0" err="1"/>
              <a:t>vuông</a:t>
            </a:r>
            <a:r>
              <a:rPr lang="en-US" sz="3200" b="1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BAD1B9-49B9-4E54-B88E-FEC8CC38EBA4}"/>
              </a:ext>
            </a:extLst>
          </p:cNvPr>
          <p:cNvSpPr txBox="1"/>
          <p:nvPr/>
        </p:nvSpPr>
        <p:spPr>
          <a:xfrm>
            <a:off x="5172075" y="5191125"/>
            <a:ext cx="6343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tổng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C </a:t>
            </a:r>
            <a:r>
              <a:rPr lang="en-US" sz="3200" b="1" dirty="0" err="1">
                <a:ea typeface="HP001" panose="020B0603050302020204" pitchFamily="34" charset="0"/>
              </a:rPr>
              <a:t>và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</a:rPr>
              <a:t> D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9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30" grpId="0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441325" y="461010"/>
            <a:ext cx="9969500" cy="1307465"/>
            <a:chOff x="193" y="680"/>
            <a:chExt cx="15700" cy="2059"/>
          </a:xfrm>
        </p:grpSpPr>
        <p:sp>
          <p:nvSpPr>
            <p:cNvPr id="422" name="Text Box 421"/>
            <p:cNvSpPr txBox="1"/>
            <p:nvPr/>
          </p:nvSpPr>
          <p:spPr>
            <a:xfrm>
              <a:off x="1403" y="794"/>
              <a:ext cx="14490" cy="1945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So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sánh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tam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ABC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tam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ADC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91799C-1A60-4776-BF67-44F61352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2262187"/>
            <a:ext cx="2619375" cy="3103133"/>
          </a:xfrm>
          <a:prstGeom prst="rect">
            <a:avLst/>
          </a:prstGeom>
        </p:spPr>
      </p:pic>
      <p:sp>
        <p:nvSpPr>
          <p:cNvPr id="29" name="Pentagon 9">
            <a:extLst>
              <a:ext uri="{FF2B5EF4-FFF2-40B4-BE49-F238E27FC236}">
                <a16:creationId xmlns:a16="http://schemas.microsoft.com/office/drawing/2014/main" id="{0D8863FE-ACA8-4656-9DF6-36F503B8E5CD}"/>
              </a:ext>
            </a:extLst>
          </p:cNvPr>
          <p:cNvSpPr/>
          <p:nvPr/>
        </p:nvSpPr>
        <p:spPr>
          <a:xfrm>
            <a:off x="807635" y="2257425"/>
            <a:ext cx="7955365" cy="2638425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rgbClr val="C00000"/>
                </a:solidFill>
                <a:cs typeface="Arial" panose="020B0604020202020204" pitchFamily="34" charset="0"/>
              </a:rPr>
              <a:t>Diện tích hình tam giác ABC nhỏ hơn diện tích hình tam giác ABD vì hình tam giác ABC nằm bên trong hình tam giác ADB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991B1C-8F9F-4B22-8CCC-6D59D38475F3}"/>
              </a:ext>
            </a:extLst>
          </p:cNvPr>
          <p:cNvCxnSpPr>
            <a:cxnSpLocks/>
          </p:cNvCxnSpPr>
          <p:nvPr/>
        </p:nvCxnSpPr>
        <p:spPr>
          <a:xfrm flipH="1" flipV="1">
            <a:off x="9458325" y="2628900"/>
            <a:ext cx="3429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D90B4-4B47-48C6-99CD-E9E582AA8E86}"/>
              </a:ext>
            </a:extLst>
          </p:cNvPr>
          <p:cNvSpPr txBox="1"/>
          <p:nvPr/>
        </p:nvSpPr>
        <p:spPr>
          <a:xfrm>
            <a:off x="2314575" y="5248275"/>
            <a:ext cx="690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Mở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rộng</a:t>
            </a:r>
            <a:r>
              <a:rPr lang="en-US" sz="3200" b="1" dirty="0">
                <a:solidFill>
                  <a:srgbClr val="002060"/>
                </a:solidFill>
              </a:rPr>
              <a:t>: So </a:t>
            </a:r>
            <a:r>
              <a:rPr lang="en-US" sz="3200" b="1" dirty="0" err="1">
                <a:solidFill>
                  <a:srgbClr val="002060"/>
                </a:solidFill>
              </a:rPr>
              <a:t>sánh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ABD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tích</a:t>
            </a:r>
            <a:r>
              <a:rPr lang="en-US" sz="3200" b="1" dirty="0">
                <a:solidFill>
                  <a:srgbClr val="002060"/>
                </a:solidFill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ADC</a:t>
            </a:r>
          </a:p>
        </p:txBody>
      </p:sp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64642" y="306736"/>
            <a:ext cx="10498455" cy="784860"/>
            <a:chOff x="193" y="653"/>
            <a:chExt cx="16533" cy="1236"/>
          </a:xfrm>
        </p:grpSpPr>
        <p:sp>
          <p:nvSpPr>
            <p:cNvPr id="422" name="Text Box 421"/>
            <p:cNvSpPr txBox="1"/>
            <p:nvPr/>
          </p:nvSpPr>
          <p:spPr>
            <a:xfrm>
              <a:off x="1336" y="653"/>
              <a:ext cx="1539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Hình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dưới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đây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có diện tích lớn hơn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79"/>
              <a:ext cx="1334" cy="1210"/>
              <a:chOff x="5847673" y="161881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73" y="161881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FF1731-2CBB-4645-AF5A-C7563257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33512"/>
            <a:ext cx="8210550" cy="2867025"/>
          </a:xfrm>
          <a:prstGeom prst="rect">
            <a:avLst/>
          </a:prstGeom>
        </p:spPr>
      </p:pic>
      <p:sp>
        <p:nvSpPr>
          <p:cNvPr id="24" name="Pentagon 9">
            <a:extLst>
              <a:ext uri="{FF2B5EF4-FFF2-40B4-BE49-F238E27FC236}">
                <a16:creationId xmlns:a16="http://schemas.microsoft.com/office/drawing/2014/main" id="{F5E9D809-6E66-4E43-86DC-7ECC66AAB8B1}"/>
              </a:ext>
            </a:extLst>
          </p:cNvPr>
          <p:cNvSpPr/>
          <p:nvPr/>
        </p:nvSpPr>
        <p:spPr>
          <a:xfrm>
            <a:off x="2007785" y="4810125"/>
            <a:ext cx="7955365" cy="110490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dirty="0">
                <a:solidFill>
                  <a:srgbClr val="C00000"/>
                </a:solidFill>
                <a:cs typeface="Arial" panose="020B0604020202020204" pitchFamily="34" charset="0"/>
              </a:rPr>
              <a:t>Để so sánh diện tích của hai con vật em đã làm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0D048-C229-4052-9BE0-A657619CFC9B}"/>
              </a:ext>
            </a:extLst>
          </p:cNvPr>
          <p:cNvSpPr txBox="1"/>
          <p:nvPr/>
        </p:nvSpPr>
        <p:spPr>
          <a:xfrm>
            <a:off x="2000250" y="4371975"/>
            <a:ext cx="96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voi màu vàng gồm 29 ô vuông. </a:t>
            </a:r>
          </a:p>
          <a:p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cá màu xanh gồm 28 ô vuông. </a:t>
            </a:r>
          </a:p>
          <a:p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diện tích hình con voi lớn hơn diện tích hình con cá. 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EB2A3-D596-4D4A-82E5-08933CCDDC50}"/>
              </a:ext>
            </a:extLst>
          </p:cNvPr>
          <p:cNvGrpSpPr/>
          <p:nvPr/>
        </p:nvGrpSpPr>
        <p:grpSpPr>
          <a:xfrm>
            <a:off x="205105" y="211455"/>
            <a:ext cx="11781790" cy="6435725"/>
            <a:chOff x="287" y="289"/>
            <a:chExt cx="18554" cy="10135"/>
          </a:xfrm>
          <a:solidFill>
            <a:srgbClr val="E9FBFF">
              <a:alpha val="66000"/>
            </a:srgbClr>
          </a:solidFill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DD81E32B-66DE-4779-B067-49C17CBB04ED}"/>
                </a:ext>
              </a:extLst>
            </p:cNvPr>
            <p:cNvSpPr/>
            <p:nvPr/>
          </p:nvSpPr>
          <p:spPr>
            <a:xfrm>
              <a:off x="287" y="289"/>
              <a:ext cx="18554" cy="10135"/>
            </a:xfrm>
            <a:prstGeom prst="roundRect">
              <a:avLst>
                <a:gd name="adj" fmla="val 613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id="{6B8E9A7B-AC62-4F5A-91E3-3356C9D2BEB1}"/>
                </a:ext>
              </a:extLst>
            </p:cNvPr>
            <p:cNvSpPr/>
            <p:nvPr/>
          </p:nvSpPr>
          <p:spPr>
            <a:xfrm>
              <a:off x="439" y="439"/>
              <a:ext cx="18268" cy="9885"/>
            </a:xfrm>
            <a:prstGeom prst="roundRect">
              <a:avLst>
                <a:gd name="adj" fmla="val 6137"/>
              </a:avLst>
            </a:prstGeom>
            <a:noFill/>
            <a:ln>
              <a:solidFill>
                <a:srgbClr val="0070C0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689525" y="770826"/>
            <a:ext cx="10292715" cy="785495"/>
            <a:chOff x="193" y="653"/>
            <a:chExt cx="16209" cy="1237"/>
          </a:xfrm>
        </p:grpSpPr>
        <p:sp>
          <p:nvSpPr>
            <p:cNvPr id="422" name="Text Box 421"/>
            <p:cNvSpPr txBox="1"/>
            <p:nvPr/>
          </p:nvSpPr>
          <p:spPr>
            <a:xfrm>
              <a:off x="1552" y="653"/>
              <a:ext cx="14850" cy="112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So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sánh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với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hình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B.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3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527FD31-3B4D-409B-8BA8-AAB284C4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933575"/>
            <a:ext cx="5718947" cy="3286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800E7-D04F-4FC3-8707-4DE7AD2EED5D}"/>
              </a:ext>
            </a:extLst>
          </p:cNvPr>
          <p:cNvSpPr txBox="1"/>
          <p:nvPr/>
        </p:nvSpPr>
        <p:spPr>
          <a:xfrm>
            <a:off x="6324600" y="260985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just"/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272</Words>
  <Application>Microsoft Office PowerPoint</Application>
  <PresentationFormat>Widescreen</PresentationFormat>
  <Paragraphs>23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HP001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2022-10-23T11:38:38Z</dcterms:created>
  <dcterms:modified xsi:type="dcterms:W3CDTF">2026-01-18T15:07:24Z</dcterms:modified>
</cp:coreProperties>
</file>