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7A5B81-82F7-4B94-A5AD-EC92D4455B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LẦN LƯỢT VÀO CÁC CHƯỚNG NGẠI VẬT: NƯỚC – KHÚC CÂY – ĐÁ – TRỤ CẢNH BÁO =&gt; XUẤT HIỆN CÂU HỎI.</a:t>
            </a:r>
          </a:p>
          <a:p>
            <a:r>
              <a:rPr lang="en-US" b="1" dirty="0"/>
              <a:t>SAU HS CHƠI XONG, GV CLICK CHUỘT VÀO NÚT “KẾT THÚC TRÒ CHƠI” =&gt; ĐẾN BÀI HỌC MỚI.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GV CLICK CHUỘT </a:t>
            </a:r>
            <a:r>
              <a:rPr lang="en-US" b="1"/>
              <a:t>VÀO đáp án đúng=&gt; </a:t>
            </a:r>
            <a:r>
              <a:rPr lang="en-US" b="1" dirty="0"/>
              <a:t>XUẤT HIỆN ĐÁP ÁN.</a:t>
            </a:r>
          </a:p>
          <a:p>
            <a:r>
              <a:rPr lang="en-US" b="1" dirty="0"/>
              <a:t>SAU KHI HS TRẢ LỜI XONG, GV CLICK CHUỘT VÀO NÚT “TRỞ VỀ” =&gt; TRỞ VỀ SLIDE TRÒ CHƠI.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FA36261-BF9B-417B-BCDC-BFF16F249F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763E79-4D04-4EE3-819D-9364D6309D3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4.xml"/><Relationship Id="rId18" Type="http://schemas.openxmlformats.org/officeDocument/2006/relationships/image" Target="../media/image17.svg"/><Relationship Id="rId3" Type="http://schemas.openxmlformats.org/officeDocument/2006/relationships/notesSlide" Target="../notesSlides/notesSlide3.xml"/><Relationship Id="rId21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image" Target="../media/image13.svg"/><Relationship Id="rId1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6.xml"/><Relationship Id="rId20" Type="http://schemas.openxmlformats.org/officeDocument/2006/relationships/image" Target="../media/image7.svg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jpeg"/><Relationship Id="rId15" Type="http://schemas.openxmlformats.org/officeDocument/2006/relationships/image" Target="../media/image15.svg"/><Relationship Id="rId10" Type="http://schemas.openxmlformats.org/officeDocument/2006/relationships/slide" Target="slide3.xml"/><Relationship Id="rId19" Type="http://schemas.openxmlformats.org/officeDocument/2006/relationships/image" Target="../media/image6.png"/><Relationship Id="rId4" Type="http://schemas.openxmlformats.org/officeDocument/2006/relationships/audio" Target="../media/audio1.wav"/><Relationship Id="rId9" Type="http://schemas.openxmlformats.org/officeDocument/2006/relationships/image" Target="../media/image11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slide" Target="slide2.xml"/><Relationship Id="rId5" Type="http://schemas.openxmlformats.org/officeDocument/2006/relationships/image" Target="../media/image2.emf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.emf"/><Relationship Id="rId5" Type="http://schemas.openxmlformats.org/officeDocument/2006/relationships/image" Target="../media/image22.GIF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2.emf"/><Relationship Id="rId5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5470"/>
            <a:ext cx="7867650" cy="6409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10274" y="208926"/>
            <a:ext cx="3239102" cy="48118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1219" y="1548298"/>
            <a:ext cx="7840136" cy="3694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25659" y="-207226"/>
            <a:ext cx="8114479" cy="25666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45470"/>
            <a:ext cx="7867650" cy="64097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410274" y="208926"/>
            <a:ext cx="3239102" cy="4811896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965434" y="3448050"/>
            <a:ext cx="2617076" cy="3211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4" y="208926"/>
            <a:ext cx="72140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Do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không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may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lạc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rồi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giúp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vượt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qua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chướng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ngại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mê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cung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thể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trở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với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mình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nhé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Calibri" panose="020F0502020204030204" charset="0"/>
              </a:rPr>
              <a:t>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appy animals cartoon on the nature scene:: tasmeemM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76" y="1091704"/>
            <a:ext cx="5471082" cy="518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25" y="300064"/>
            <a:ext cx="6290329" cy="6257871"/>
          </a:xfrm>
          <a:prstGeom prst="rect">
            <a:avLst/>
          </a:prstGeom>
        </p:spPr>
      </p:pic>
      <p:pic>
        <p:nvPicPr>
          <p:cNvPr id="2778" name="đá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19496" y="1182216"/>
            <a:ext cx="674028" cy="379907"/>
          </a:xfrm>
          <a:prstGeom prst="rect">
            <a:avLst/>
          </a:prstGeom>
        </p:spPr>
      </p:pic>
      <p:pic>
        <p:nvPicPr>
          <p:cNvPr id="2779" name="vũng nước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5400000">
            <a:off x="1057034" y="1136441"/>
            <a:ext cx="611786" cy="522312"/>
          </a:xfrm>
          <a:prstGeom prst="rect">
            <a:avLst/>
          </a:prstGeom>
        </p:spPr>
      </p:pic>
      <p:pic>
        <p:nvPicPr>
          <p:cNvPr id="2780" name="cây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458610" y="2923704"/>
            <a:ext cx="969080" cy="311867"/>
          </a:xfrm>
          <a:prstGeom prst="rect">
            <a:avLst/>
          </a:prstGeom>
        </p:spPr>
      </p:pic>
      <p:pic>
        <p:nvPicPr>
          <p:cNvPr id="2782" name="cuối cùng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4123924" y="4147800"/>
            <a:ext cx="465171" cy="477099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8767303" y="3079637"/>
            <a:ext cx="3049643" cy="2054375"/>
            <a:chOff x="9022937" y="2570524"/>
            <a:chExt cx="3049643" cy="2054375"/>
          </a:xfrm>
        </p:grpSpPr>
        <p:sp>
          <p:nvSpPr>
            <p:cNvPr id="21" name="Cloud 20"/>
            <p:cNvSpPr/>
            <p:nvPr/>
          </p:nvSpPr>
          <p:spPr>
            <a:xfrm>
              <a:off x="9022937" y="2570524"/>
              <a:ext cx="3049643" cy="2054375"/>
            </a:xfrm>
            <a:prstGeom prst="cloud">
              <a:avLst/>
            </a:prstGeom>
            <a:solidFill>
              <a:schemeClr val="bg1"/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66072" y="2844523"/>
              <a:ext cx="271166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Cảm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các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bạn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giúp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mình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trở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nhé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ea typeface="+mn-ea"/>
                  <a:cs typeface="Calibri" panose="020F0502020204030204" charset="0"/>
                </a:rPr>
                <a:t>!</a:t>
              </a:r>
            </a:p>
          </p:txBody>
        </p:sp>
      </p:grpSp>
      <p:pic>
        <p:nvPicPr>
          <p:cNvPr id="1946" name="Graphic 194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65270" y="1596671"/>
            <a:ext cx="922180" cy="1131509"/>
          </a:xfrm>
          <a:prstGeom prst="rect">
            <a:avLst/>
          </a:prstGeom>
        </p:spPr>
      </p:pic>
      <p:sp>
        <p:nvSpPr>
          <p:cNvPr id="40" name="Arrow: Right 39">
            <a:hlinkClick r:id="rId21" action="ppaction://hlinksldjump"/>
          </p:cNvPr>
          <p:cNvSpPr/>
          <p:nvPr/>
        </p:nvSpPr>
        <p:spPr>
          <a:xfrm>
            <a:off x="10227129" y="38997"/>
            <a:ext cx="1682346" cy="657326"/>
          </a:xfrm>
          <a:prstGeom prst="rightArrow">
            <a:avLst>
              <a:gd name="adj1" fmla="val 54123"/>
              <a:gd name="adj2" fmla="val 61165"/>
            </a:avLst>
          </a:prstGeom>
          <a:solidFill>
            <a:srgbClr val="FFFF0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81481E-6 L 1.45833E-6 0.00046 L 0.0181 -0.00186 L 0.05169 -0.00371 C 0.05325 -0.00394 0.0539 -0.00834 0.05508 -0.01065 C 0.05651 -0.0132 0.05807 -0.01528 0.0595 -0.01783 C 0.05976 -0.0213 0.06002 -0.02477 0.06029 -0.02848 C 0.06055 -0.03056 0.0612 -0.03288 0.0612 -0.03542 C 0.0612 -0.04538 0.06055 -0.05533 0.06029 -0.06551 C 0.06002 -0.09468 0.06068 -0.12825 0.05859 -0.15903 C 0.05833 -0.16181 0.05807 -0.16482 0.05768 -0.16783 C 0.05859 -0.17755 0.05911 -0.18797 0.06029 -0.19792 C 0.06081 -0.20186 0.0625 -0.20487 0.06458 -0.20487 C 0.08216 -0.20579 0.09974 -0.20579 0.11719 -0.20672 C 0.13815 -0.20533 0.14284 -0.22176 0.14909 -0.19954 C 0.14974 -0.19723 0.15039 -0.19491 0.15091 -0.1926 C 0.15156 -0.18959 0.15208 -0.18658 0.1526 -0.1838 C 0.15312 -0.17547 0.15377 -0.16713 0.1543 -0.15903 C 0.15469 -0.15417 0.15508 -0.14954 0.15521 -0.14491 C 0.15625 -0.08658 0.15599 -0.06482 0.15599 -0.0125 L 0.15599 -0.01227 " pathEditMode="relative" rAng="0" ptsTypes="AAAAAAAAAAAAAAAAAAAAA">
                                      <p:cBhvr>
                                        <p:cTn id="6" dur="25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99" y="-10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99 -0.01227 L 0.15599 -0.01204 C 0.15612 -0.00347 0.1569 0.05324 0.15847 0.06504 C 0.15873 0.06643 0.16081 0.0662 0.16198 0.06666 C 0.16276 0.07338 0.16328 0.0794 0.16459 0.08588 C 0.16472 0.0868 0.1655 0.08773 0.16628 0.08865 C 0.17044 0.09259 0.17097 0.09236 0.17578 0.09328 C 0.17748 0.09352 0.17917 0.09421 0.18086 0.09421 C 0.21875 0.09815 0.21133 0.09699 0.25417 0.09815 C 0.25821 0.09838 0.26224 0.09907 0.26628 0.09907 C 0.29844 0.09907 0.28946 0.10324 0.30248 0.09606 C 0.303 0.09398 0.30339 0.09166 0.30417 0.08935 C 0.30482 0.0875 0.30599 0.08588 0.30677 0.08379 C 0.30716 0.08287 0.30729 0.08171 0.30768 0.08102 C 0.30729 0.07176 0.30729 0.06227 0.30677 0.05254 C 0.30664 0.05162 0.30599 0.05092 0.30586 0.05 C 0.30547 0.0449 0.30534 0.04004 0.30508 0.03495 C 0.30638 0.00347 0.30586 0.02083 0.30586 -0.0176 L 0.30586 -0.0176 " pathEditMode="relative" rAng="0" ptsTypes="AAAAAAAAAAAAAAAAAAA">
                                      <p:cBhvr>
                                        <p:cTn id="16" dur="2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78" y="53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7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638 -0.02871 L 0.30638 -0.02871 C 0.30781 -0.05347 0.30729 -0.03565 0.30638 -0.06551 C 0.30521 -0.10486 0.30938 -0.0919 0.30391 -0.10695 C 0.30417 -0.11459 0.30417 -0.12222 0.30469 -0.12986 C 0.30482 -0.13148 0.30508 -0.1331 0.3056 -0.13449 C 0.30651 -0.13727 0.30781 -0.13959 0.30899 -0.14213 C 0.30977 -0.14375 0.31081 -0.14514 0.31159 -0.14676 C 0.31459 -0.15324 0.31172 -0.15047 0.31589 -0.15278 C 0.3168 -0.1544 0.31732 -0.15672 0.31849 -0.15741 C 0.32123 -0.15926 0.32709 -0.16042 0.32709 -0.16042 L 0.38229 -0.15903 C 0.3849 -0.1588 0.38685 -0.15486 0.38919 -0.15278 L 0.39271 -0.14977 C 0.39323 -0.14676 0.39362 -0.14352 0.3944 -0.14051 C 0.39883 -0.125 0.39571 -0.14352 0.39779 -0.12847 C 0.39805 -0.1206 0.39805 -0.11297 0.3987 -0.10533 C 0.39896 -0.10209 0.40039 -0.0963 0.40039 -0.0963 C 0.40104 -0.06759 0.4013 -0.03889 0.40209 -0.01042 C 0.40222 -0.0088 0.40287 -0.00741 0.403 -0.00579 C 0.40352 0.00185 0.40339 0.00949 0.40391 0.01713 C 0.40404 0.01921 0.40443 0.02129 0.40469 0.02338 C 0.40521 0.02685 0.40586 0.03055 0.40651 0.03403 C 0.40612 0.08657 0.40612 0.13935 0.4056 0.1919 C 0.4056 0.19398 0.40482 0.19583 0.40469 0.19791 C 0.403 0.22037 0.40508 0.20833 0.403 0.21944 C 0.40274 0.22963 0.40287 0.24004 0.40209 0.25 C 0.40183 0.25486 0.40039 0.25926 0.39961 0.26389 L 0.3987 0.26852 C 0.3974 0.27523 0.39753 0.27731 0.39518 0.28217 C 0.3944 0.28403 0.39375 0.28588 0.39271 0.2868 C 0.39128 0.28796 0.38972 0.28773 0.38828 0.28842 C 0.38724 0.28889 0.38607 0.28935 0.3849 0.29004 C 0.37774 0.28935 0.37044 0.28935 0.36328 0.28842 C 0.36237 0.28819 0.36159 0.28727 0.36081 0.2868 C 0.35847 0.28611 0.35612 0.28611 0.35391 0.28541 C 0.35274 0.28495 0.35156 0.28403 0.35039 0.28379 C 0.34844 0.28356 0.34636 0.28379 0.3444 0.28379 L 0.3444 0.28379 " pathEditMode="relative" ptsTypes="AAAAAAAAAAAAAAAAAAAAAAAAAAAAAAAAAAAAAAA">
                                      <p:cBhvr>
                                        <p:cTn id="26" dur="2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44 0.28403 L 0.3444 0.28426 C 0.3418 0.28241 0.33933 0.28033 0.33659 0.27871 C 0.33516 0.27778 0.33373 0.27755 0.33229 0.27755 C 0.32331 0.27755 0.31446 0.27917 0.3056 0.28033 C 0.30443 0.28056 0.30274 0.2801 0.30209 0.28125 C 0.30104 0.28357 0.30143 0.28681 0.3013 0.28936 C 0.30091 0.29329 0.30078 0.29746 0.30039 0.30139 C 0.30026 0.30278 0.29974 0.30394 0.29948 0.30533 C 0.29922 0.30741 0.29896 0.30973 0.2987 0.31181 C 0.29844 0.34653 0.29779 0.38102 0.29779 0.41551 C 0.29779 0.43033 0.29505 0.44653 0.2987 0.46042 C 0.29883 0.46135 0.31393 0.45834 0.31589 0.45787 L 0.33919 0.46042 C 0.34115 0.46088 0.34323 0.46181 0.34518 0.46181 C 0.35013 0.4625 0.35495 0.46273 0.3599 0.46343 C 0.35794 0.50648 0.35755 0.4963 0.35899 0.53889 C 0.35912 0.54283 0.35951 0.54699 0.3599 0.55093 C 0.36042 0.55625 0.36159 0.56667 0.36159 0.5669 C 0.36185 0.57477 0.36146 0.58264 0.3625 0.59074 C 0.36263 0.59213 0.36406 0.59329 0.36511 0.59329 C 0.37709 0.59445 0.38919 0.59422 0.4013 0.59445 C 0.403 0.59537 0.40469 0.59699 0.40638 0.59699 C 0.40951 0.59792 0.41276 0.59792 0.41589 0.59861 C 0.41849 0.59908 0.4211 0.59954 0.4237 0.60023 L 0.5737 0.59699 L 0.61081 0.59607 C 0.61446 0.59584 0.62539 0.5926 0.628 0.5919 C 0.63633 0.59028 0.63203 0.59098 0.64102 0.58936 C 0.64662 0.58681 0.66081 0.58056 0.66341 0.57986 L 0.67031 0.57871 C 0.67175 0.57732 0.67305 0.5757 0.67461 0.57477 C 0.68086 0.57037 0.68763 0.56806 0.69362 0.56273 C 0.6961 0.56042 0.6987 0.55811 0.7013 0.55625 C 0.70417 0.55394 0.70716 0.55301 0.7099 0.55093 C 0.71354 0.54815 0.7168 0.54445 0.72031 0.54144 C 0.73216 0.53102 0.72383 0.53866 0.73412 0.52963 C 0.73555 0.52824 0.73711 0.52732 0.73841 0.5257 C 0.73985 0.52385 0.74128 0.52223 0.74271 0.52014 C 0.74466 0.51806 0.74675 0.51621 0.7487 0.51343 C 0.75222 0.50949 0.7556 0.50486 0.75912 0.50047 C 0.76237 0.4963 0.76576 0.4919 0.76862 0.48727 C 0.77005 0.48473 0.77149 0.48195 0.77292 0.47917 C 0.77357 0.47801 0.77396 0.47616 0.77461 0.47523 C 0.77565 0.47315 0.77696 0.47176 0.77813 0.46991 C 0.77878 0.46875 0.77917 0.46713 0.77982 0.46598 C 0.7806 0.46459 0.78164 0.46343 0.78242 0.46181 C 0.78334 0.46042 0.78503 0.45648 0.78503 0.45672 L 0.78503 0.45648 " pathEditMode="relative" rAng="0" ptsTypes="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1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48" y="15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19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drawing of a cat&#10;&#10;Description automatically generated with low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2" y="2093293"/>
            <a:ext cx="4783757" cy="4783757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4935176" y="-108710"/>
            <a:ext cx="4998990" cy="4937861"/>
            <a:chOff x="6362693" y="362006"/>
            <a:chExt cx="3114102" cy="4519819"/>
          </a:xfrm>
        </p:grpSpPr>
        <p:grpSp>
          <p:nvGrpSpPr>
            <p:cNvPr id="36" name="组合 6"/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矩形 11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  <p:sp>
            <p:nvSpPr>
              <p:cNvPr id="41" name="矩形 12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</p:grpSp>
        <p:cxnSp>
          <p:nvCxnSpPr>
            <p:cNvPr id="37" name="直接连接符 8"/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9"/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10"/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</a:endParaRPr>
            </a:p>
          </p:txBody>
        </p:sp>
      </p:grpSp>
      <p:pic>
        <p:nvPicPr>
          <p:cNvPr id="42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5770"/>
            <a:ext cx="12230100" cy="1521279"/>
          </a:xfrm>
          <a:prstGeom prst="rect">
            <a:avLst/>
          </a:prstGeom>
        </p:spPr>
      </p:pic>
      <p:pic>
        <p:nvPicPr>
          <p:cNvPr id="43" name="Picture 42" descr="Icon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80" y="504795"/>
            <a:ext cx="1250259" cy="1783828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373710" y="5612525"/>
            <a:ext cx="1665762" cy="1136131"/>
            <a:chOff x="10373710" y="5612525"/>
            <a:chExt cx="1665762" cy="1136131"/>
          </a:xfrm>
        </p:grpSpPr>
        <p:sp>
          <p:nvSpPr>
            <p:cNvPr id="45" name="Arrow: Right 44"/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6" name="TextBox 45">
              <a:hlinkClick r:id="rId8" action="ppaction://hlinksldjump"/>
            </p:cNvPr>
            <p:cNvSpPr txBox="1"/>
            <p:nvPr/>
          </p:nvSpPr>
          <p:spPr>
            <a:xfrm>
              <a:off x="10599555" y="5922384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562601" y="1711292"/>
            <a:ext cx="37623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9 999 &gt; 9 998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283964" y="3654023"/>
            <a:ext cx="2042160" cy="924560"/>
            <a:chOff x="5313928" y="5716494"/>
            <a:chExt cx="2042160" cy="924560"/>
          </a:xfrm>
        </p:grpSpPr>
        <p:sp>
          <p:nvSpPr>
            <p:cNvPr id="49" name="Rounded Rectangle 26"/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645896" y="3712630"/>
            <a:ext cx="2042160" cy="924560"/>
            <a:chOff x="8923376" y="5750560"/>
            <a:chExt cx="2042160" cy="924560"/>
          </a:xfrm>
        </p:grpSpPr>
        <p:sp>
          <p:nvSpPr>
            <p:cNvPr id="52" name="Rounded Rectangle 27"/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335054" y="5872162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B. Sai</a:t>
              </a:r>
            </a:p>
          </p:txBody>
        </p:sp>
      </p:grpSp>
      <p:pic>
        <p:nvPicPr>
          <p:cNvPr id="5" name="Picture 4" descr="Shape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12" y="3122342"/>
            <a:ext cx="1040471" cy="8809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0373710" y="5612525"/>
            <a:ext cx="1576552" cy="1136131"/>
            <a:chOff x="10373710" y="5612525"/>
            <a:chExt cx="1576552" cy="1136131"/>
          </a:xfrm>
        </p:grpSpPr>
        <p:sp>
          <p:nvSpPr>
            <p:cNvPr id="12" name="Arrow: Right 11"/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13" name="TextBox 12">
              <a:hlinkClick r:id="rId6" action="ppaction://hlinksldjump"/>
            </p:cNvPr>
            <p:cNvSpPr txBox="1"/>
            <p:nvPr/>
          </p:nvSpPr>
          <p:spPr>
            <a:xfrm>
              <a:off x="10510345" y="5944686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pic>
        <p:nvPicPr>
          <p:cNvPr id="2050" name="Picture 2" descr="Reaction pack elephant GIF on GIFER - by Moband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886" y="1586952"/>
            <a:ext cx="5150289" cy="515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5461949" y="-188223"/>
            <a:ext cx="5659937" cy="4937861"/>
            <a:chOff x="6362693" y="362006"/>
            <a:chExt cx="3114102" cy="4519819"/>
          </a:xfrm>
        </p:grpSpPr>
        <p:grpSp>
          <p:nvGrpSpPr>
            <p:cNvPr id="45" name="组合 6"/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9" name="矩形 11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  <p:sp>
            <p:nvSpPr>
              <p:cNvPr id="50" name="矩形 12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</p:grpSp>
        <p:cxnSp>
          <p:nvCxnSpPr>
            <p:cNvPr id="46" name="直接连接符 8"/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9"/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椭圆 10"/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</a:endParaRPr>
            </a:p>
          </p:txBody>
        </p:sp>
      </p:grpSp>
      <p:pic>
        <p:nvPicPr>
          <p:cNvPr id="51" name="Picture 50" descr="Icon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4" y="425282"/>
            <a:ext cx="1250259" cy="178382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089375" y="1631779"/>
            <a:ext cx="457531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7 568 = 7 000 + 600 +</a:t>
            </a:r>
            <a:r>
              <a:rPr kumimoji="0" lang="en-US" sz="4400" b="1" i="0" u="none" strike="noStrike" kern="1200" cap="none" spc="30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 50 + 8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810738" y="3574510"/>
            <a:ext cx="2042160" cy="924560"/>
            <a:chOff x="5313928" y="5716494"/>
            <a:chExt cx="2042160" cy="924560"/>
          </a:xfrm>
        </p:grpSpPr>
        <p:sp>
          <p:nvSpPr>
            <p:cNvPr id="54" name="Rounded Rectangle 26"/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382220" y="3537867"/>
            <a:ext cx="2042160" cy="924560"/>
            <a:chOff x="8923376" y="5750560"/>
            <a:chExt cx="2042160" cy="924560"/>
          </a:xfrm>
        </p:grpSpPr>
        <p:sp>
          <p:nvSpPr>
            <p:cNvPr id="57" name="Rounded Rectangle 27"/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286500" y="5896090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B. Sai</a:t>
              </a:r>
            </a:p>
          </p:txBody>
        </p:sp>
      </p:grpSp>
      <p:pic>
        <p:nvPicPr>
          <p:cNvPr id="59" name="Picture 58" descr="Shape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529" y="3088888"/>
            <a:ext cx="1040471" cy="8809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30 Cartoon Elephant GIFs | Find the best GIF on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" y="1447799"/>
            <a:ext cx="4650055" cy="465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38"/>
          <p:cNvGrpSpPr/>
          <p:nvPr/>
        </p:nvGrpSpPr>
        <p:grpSpPr>
          <a:xfrm>
            <a:off x="4935176" y="-108710"/>
            <a:ext cx="4998990" cy="4937861"/>
            <a:chOff x="6362693" y="362006"/>
            <a:chExt cx="3114102" cy="4519819"/>
          </a:xfrm>
        </p:grpSpPr>
        <p:grpSp>
          <p:nvGrpSpPr>
            <p:cNvPr id="40" name="组合 6"/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矩形 11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  <p:sp>
            <p:nvSpPr>
              <p:cNvPr id="51" name="矩形 12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</p:grpSp>
        <p:cxnSp>
          <p:nvCxnSpPr>
            <p:cNvPr id="41" name="直接连接符 8"/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9"/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10"/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</a:endParaRPr>
            </a:p>
          </p:txBody>
        </p:sp>
      </p:grpSp>
      <p:pic>
        <p:nvPicPr>
          <p:cNvPr id="52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55770"/>
            <a:ext cx="12230100" cy="1521279"/>
          </a:xfrm>
          <a:prstGeom prst="rect">
            <a:avLst/>
          </a:prstGeom>
        </p:spPr>
      </p:pic>
      <p:pic>
        <p:nvPicPr>
          <p:cNvPr id="53" name="Picture 52" descr="Icon&#10;&#10;Description automatically generate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080" y="504795"/>
            <a:ext cx="1250259" cy="1783828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10373710" y="5612525"/>
            <a:ext cx="1576552" cy="1136131"/>
            <a:chOff x="10373710" y="5612525"/>
            <a:chExt cx="1576552" cy="1136131"/>
          </a:xfrm>
        </p:grpSpPr>
        <p:sp>
          <p:nvSpPr>
            <p:cNvPr id="55" name="Arrow: Right 54"/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56" name="TextBox 55">
              <a:hlinkClick r:id="rId8" action="ppaction://hlinksldjump"/>
            </p:cNvPr>
            <p:cNvSpPr txBox="1"/>
            <p:nvPr/>
          </p:nvSpPr>
          <p:spPr>
            <a:xfrm>
              <a:off x="10510345" y="5944686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562601" y="1711292"/>
            <a:ext cx="376237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b="1" spc="300" dirty="0">
                <a:solidFill>
                  <a:prstClr val="black"/>
                </a:solidFill>
                <a:latin typeface="Calibri" panose="020F0502020204030204" charset="0"/>
                <a:cs typeface="Calibri" panose="020F0502020204030204" charset="0"/>
              </a:rPr>
              <a:t>8 745 &lt; 8 754</a:t>
            </a:r>
            <a:endParaRPr kumimoji="0" lang="en-US" sz="4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cs typeface="Calibri" panose="020F050202020403020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283964" y="3654023"/>
            <a:ext cx="2042160" cy="924560"/>
            <a:chOff x="5313928" y="5716494"/>
            <a:chExt cx="2042160" cy="924560"/>
          </a:xfrm>
        </p:grpSpPr>
        <p:sp>
          <p:nvSpPr>
            <p:cNvPr id="59" name="Rounded Rectangle 26"/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645896" y="3712630"/>
            <a:ext cx="2042160" cy="924560"/>
            <a:chOff x="8923376" y="5750560"/>
            <a:chExt cx="2042160" cy="924560"/>
          </a:xfrm>
        </p:grpSpPr>
        <p:sp>
          <p:nvSpPr>
            <p:cNvPr id="62" name="Rounded Rectangle 27"/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067425" y="5905615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B. Sai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pic>
        <p:nvPicPr>
          <p:cNvPr id="64" name="Picture 63" descr="Shape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465" y="3200400"/>
            <a:ext cx="1040471" cy="8809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sherfield Childcare Edinburgh Way Day Nursery -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77" y="1452010"/>
            <a:ext cx="4904302" cy="529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0373710" y="5612525"/>
            <a:ext cx="1576552" cy="1136131"/>
            <a:chOff x="10373710" y="5612525"/>
            <a:chExt cx="1576552" cy="1136131"/>
          </a:xfrm>
        </p:grpSpPr>
        <p:sp>
          <p:nvSpPr>
            <p:cNvPr id="47" name="Arrow: Right 46"/>
            <p:cNvSpPr/>
            <p:nvPr/>
          </p:nvSpPr>
          <p:spPr>
            <a:xfrm flipH="1">
              <a:off x="10373710" y="5612525"/>
              <a:ext cx="1576552" cy="1136131"/>
            </a:xfrm>
            <a:prstGeom prst="rightArrow">
              <a:avLst/>
            </a:prstGeom>
            <a:solidFill>
              <a:schemeClr val="bg1"/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48" name="TextBox 47">
              <a:hlinkClick r:id="rId7" action="ppaction://hlinksldjump"/>
            </p:cNvPr>
            <p:cNvSpPr txBox="1"/>
            <p:nvPr/>
          </p:nvSpPr>
          <p:spPr>
            <a:xfrm>
              <a:off x="10510345" y="5944686"/>
              <a:ext cx="14399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Trở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về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61949" y="-188223"/>
            <a:ext cx="5659937" cy="4937861"/>
            <a:chOff x="6362693" y="362006"/>
            <a:chExt cx="3114102" cy="4519819"/>
          </a:xfrm>
        </p:grpSpPr>
        <p:grpSp>
          <p:nvGrpSpPr>
            <p:cNvPr id="50" name="组合 6"/>
            <p:cNvGrpSpPr/>
            <p:nvPr/>
          </p:nvGrpSpPr>
          <p:grpSpPr>
            <a:xfrm>
              <a:off x="6378273" y="1282490"/>
              <a:ext cx="3083430" cy="3599335"/>
              <a:chOff x="1249363" y="868048"/>
              <a:chExt cx="9126536" cy="5353344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4" name="矩形 11"/>
              <p:cNvSpPr/>
              <p:nvPr/>
            </p:nvSpPr>
            <p:spPr>
              <a:xfrm>
                <a:off x="1249363" y="868048"/>
                <a:ext cx="9126536" cy="53533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  <p:sp>
            <p:nvSpPr>
              <p:cNvPr id="55" name="矩形 12"/>
              <p:cNvSpPr/>
              <p:nvPr/>
            </p:nvSpPr>
            <p:spPr>
              <a:xfrm>
                <a:off x="1613648" y="1082203"/>
                <a:ext cx="8433138" cy="496753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3E1FF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charset="0"/>
                  <a:ea typeface="黑体" panose="02010609060101010101" pitchFamily="49" charset="-122"/>
                  <a:cs typeface="Calibri" panose="020F0502020204030204" charset="0"/>
                </a:endParaRPr>
              </a:p>
            </p:txBody>
          </p:sp>
        </p:grpSp>
        <p:cxnSp>
          <p:nvCxnSpPr>
            <p:cNvPr id="51" name="直接连接符 8"/>
            <p:cNvCxnSpPr/>
            <p:nvPr/>
          </p:nvCxnSpPr>
          <p:spPr>
            <a:xfrm flipV="1">
              <a:off x="6362693" y="680236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9"/>
            <p:cNvCxnSpPr/>
            <p:nvPr/>
          </p:nvCxnSpPr>
          <p:spPr>
            <a:xfrm flipH="1" flipV="1">
              <a:off x="7751129" y="663134"/>
              <a:ext cx="1725666" cy="6022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10"/>
            <p:cNvSpPr/>
            <p:nvPr/>
          </p:nvSpPr>
          <p:spPr>
            <a:xfrm>
              <a:off x="7705692" y="362006"/>
              <a:ext cx="440475" cy="776497"/>
            </a:xfrm>
            <a:prstGeom prst="ellipse">
              <a:avLst/>
            </a:prstGeom>
            <a:solidFill>
              <a:srgbClr val="FFA400"/>
            </a:solidFill>
            <a:ln w="571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ea typeface="黑体" panose="02010609060101010101" pitchFamily="49" charset="-122"/>
                <a:cs typeface="Calibri" panose="020F0502020204030204" charset="0"/>
              </a:endParaRPr>
            </a:p>
          </p:txBody>
        </p:sp>
      </p:grpSp>
      <p:pic>
        <p:nvPicPr>
          <p:cNvPr id="56" name="Picture 55" descr="Icon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54" y="425282"/>
            <a:ext cx="1250259" cy="178382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089375" y="1631779"/>
            <a:ext cx="457531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rPr>
              <a:t>9 008= 9 000+ 80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810738" y="3574510"/>
            <a:ext cx="2042160" cy="924560"/>
            <a:chOff x="5313928" y="5716494"/>
            <a:chExt cx="2042160" cy="924560"/>
          </a:xfrm>
        </p:grpSpPr>
        <p:sp>
          <p:nvSpPr>
            <p:cNvPr id="59" name="Rounded Rectangle 26"/>
            <p:cNvSpPr/>
            <p:nvPr/>
          </p:nvSpPr>
          <p:spPr>
            <a:xfrm>
              <a:off x="5313928" y="5716494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392899" y="5857579"/>
              <a:ext cx="17043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A. </a:t>
              </a:r>
              <a:r>
                <a:rPr kumimoji="0" lang="en-GB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Đúng</a:t>
              </a:r>
              <a:endPara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8172670" y="3633117"/>
            <a:ext cx="2042160" cy="924560"/>
            <a:chOff x="8923376" y="5750560"/>
            <a:chExt cx="2042160" cy="924560"/>
          </a:xfrm>
        </p:grpSpPr>
        <p:sp>
          <p:nvSpPr>
            <p:cNvPr id="62" name="Rounded Rectangle 27"/>
            <p:cNvSpPr/>
            <p:nvPr/>
          </p:nvSpPr>
          <p:spPr>
            <a:xfrm>
              <a:off x="8923376" y="5750560"/>
              <a:ext cx="2042160" cy="924560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FF993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GB" sz="1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charset="0"/>
                <a:cs typeface="Calibri" panose="020F050202020403020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276975" y="5877040"/>
              <a:ext cx="1229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charset="0"/>
                  <a:cs typeface="Calibri" panose="020F0502020204030204" charset="0"/>
                </a:rPr>
                <a:t>B. Sai</a:t>
              </a:r>
            </a:p>
          </p:txBody>
        </p:sp>
      </p:grpSp>
      <p:pic>
        <p:nvPicPr>
          <p:cNvPr id="64" name="Picture 63" descr="Shape&#10;&#10;Description automatically generated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24" y="3345367"/>
            <a:ext cx="1040471" cy="88094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734" y="1387956"/>
            <a:ext cx="7879644" cy="3649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9234" y="464831"/>
            <a:ext cx="598311" cy="587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40825">
            <a:off x="3742162" y="5347873"/>
            <a:ext cx="1111380" cy="1090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06844">
            <a:off x="10683046" y="286054"/>
            <a:ext cx="1111380" cy="10904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7679811" y="5697272"/>
            <a:ext cx="518668" cy="5088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9158">
            <a:off x="-143017" y="4662310"/>
            <a:ext cx="518668" cy="5088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26019">
            <a:off x="4615232" y="-92442"/>
            <a:ext cx="1245866" cy="1222359"/>
          </a:xfrm>
          <a:prstGeom prst="rect">
            <a:avLst/>
          </a:prstGeom>
        </p:spPr>
      </p:pic>
      <p:pic>
        <p:nvPicPr>
          <p:cNvPr id="17" name="Picture 16" descr="A picture containing toy, vector graphics, doll&#10;&#10;Description automatically generate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698" flipH="1">
            <a:off x="72716" y="1581551"/>
            <a:ext cx="4509356" cy="4752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5917" y="1885070"/>
            <a:ext cx="7437765" cy="270685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ACA9EC1-2AD0-4AAF-AA00-BDC7D9F9F41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Ft9p{51BC226E-987B-4F86-B8F6-A3521C4DCD03}&quot;,&quot;D:\\D\\Spring 11 - BGĐT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RÒ CHƠI GIẢI CỨU VOI C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43F6240-6517-4238-96B3-D7A907859F07}:26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4368DD-5CF9-433A-88AB-6715857E1013}:2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370BA3F-DA2A-4DA3-AF5B-F2E8E1F3DD00}:2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148FC4-38C3-415A-AF6A-6A3B51014CAD}:26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24B4D41-CAD4-463E-84AA-75AF246213F5}:27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3967EC-2695-4832-A026-815A01A5D07E}:27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82E60E4-F378-46BC-9A35-FE1015B11CCD}:27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5B3E742-E08E-4C97-AA65-C954E44FA865}:27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206</Words>
  <Application>Microsoft Office PowerPoint</Application>
  <PresentationFormat>Widescreen</PresentationFormat>
  <Paragraphs>30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 GIẢI CỨU VOI CON</dc:title>
  <dc:creator>Admin</dc:creator>
  <cp:lastModifiedBy>Admin</cp:lastModifiedBy>
  <cp:revision>5</cp:revision>
  <dcterms:created xsi:type="dcterms:W3CDTF">2023-11-07T03:03:07Z</dcterms:created>
  <dcterms:modified xsi:type="dcterms:W3CDTF">2026-01-18T14:50:40Z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ABCA5A18A22E41DE8D8E1A51D50D1A10_11</vt:lpwstr>
  </property>
  <property fmtid="{D5CDD505-2E9C-101B-9397-08002B2CF9AE}" pid="3" name="KSOProductBuildVer">
    <vt:lpwstr>1033-12.2.0.13266</vt:lpwstr>
  </property>
</Properties>
</file>