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2"/>
  </p:notesMasterIdLst>
  <p:sldIdLst>
    <p:sldId id="282" r:id="rId3"/>
    <p:sldId id="280" r:id="rId4"/>
    <p:sldId id="286" r:id="rId5"/>
    <p:sldId id="288" r:id="rId6"/>
    <p:sldId id="279" r:id="rId7"/>
    <p:sldId id="291" r:id="rId8"/>
    <p:sldId id="292" r:id="rId9"/>
    <p:sldId id="293"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397EF-A5A3-488C-9204-9A46BBC7491E}"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1838-8528-4EC0-9D52-54ACC315BBC6}" type="slidenum">
              <a:rPr lang="en-US" smtClean="0"/>
              <a:t>‹#›</a:t>
            </a:fld>
            <a:endParaRPr lang="en-US"/>
          </a:p>
        </p:txBody>
      </p:sp>
    </p:spTree>
    <p:extLst>
      <p:ext uri="{BB962C8B-B14F-4D97-AF65-F5344CB8AC3E}">
        <p14:creationId xmlns:p14="http://schemas.microsoft.com/office/powerpoint/2010/main" val="277739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63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5166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103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98581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343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92213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8959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230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6349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86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3104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72536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0637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34727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12096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8290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00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2467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1114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6442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6502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29141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9363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2920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8894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32210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42314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248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313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5841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298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0414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05352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8023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32443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4347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38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image" Target="../media/image4.jp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12" name="Picture 11" descr="A picture containing shape&#10;&#10;Description automatically generated">
            <a:extLst>
              <a:ext uri="{FF2B5EF4-FFF2-40B4-BE49-F238E27FC236}">
                <a16:creationId xmlns:a16="http://schemas.microsoft.com/office/drawing/2014/main" id="{AEF5A1E5-1DB1-41C3-B789-2C4C3CA47AF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64625112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315ED9E4-B2D7-464C-9B2D-472EBF0439C4}"/>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26480981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KHỞI ĐỘNG</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01</a:t>
              </a:r>
              <a:endParaRPr kumimoji="0" lang="zh-CN" altLang="en-US"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289903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4E512D1C-FADE-4965-A213-7EBC40B20B1E}"/>
              </a:ext>
            </a:extLst>
          </p:cNvPr>
          <p:cNvPicPr>
            <a:picLocks noChangeAspect="1"/>
          </p:cNvPicPr>
          <p:nvPr/>
        </p:nvPicPr>
        <p:blipFill>
          <a:blip r:embed="rId6"/>
          <a:stretch>
            <a:fillRect/>
          </a:stretch>
        </p:blipFill>
        <p:spPr>
          <a:xfrm>
            <a:off x="2978700" y="1964345"/>
            <a:ext cx="7815749" cy="2091109"/>
          </a:xfrm>
          <a:prstGeom prst="rect">
            <a:avLst/>
          </a:prstGeom>
        </p:spPr>
      </p:pic>
      <p:sp>
        <p:nvSpPr>
          <p:cNvPr id="3" name="TextBox 2">
            <a:extLst>
              <a:ext uri="{FF2B5EF4-FFF2-40B4-BE49-F238E27FC236}">
                <a16:creationId xmlns:a16="http://schemas.microsoft.com/office/drawing/2014/main" id="{50940643-ADAE-4AAB-9678-1A4A1746BA94}"/>
              </a:ext>
            </a:extLst>
          </p:cNvPr>
          <p:cNvSpPr txBox="1"/>
          <p:nvPr/>
        </p:nvSpPr>
        <p:spPr>
          <a:xfrm>
            <a:off x="4457700" y="209550"/>
            <a:ext cx="6210300" cy="461665"/>
          </a:xfrm>
          <a:prstGeom prst="rect">
            <a:avLst/>
          </a:prstGeom>
          <a:noFill/>
        </p:spPr>
        <p:txBody>
          <a:bodyPr wrap="square" rtlCol="0">
            <a:spAutoFit/>
          </a:bodyPr>
          <a:lstStyle/>
          <a:p>
            <a:pPr algn="ctr"/>
            <a:r>
              <a:rPr lang="en-US" sz="2400" dirty="0" err="1"/>
              <a:t>Thứ</a:t>
            </a:r>
            <a:r>
              <a:rPr lang="en-US" sz="2400" dirty="0"/>
              <a:t>….</a:t>
            </a:r>
            <a:r>
              <a:rPr lang="en-US" sz="2400" dirty="0" err="1"/>
              <a:t>ngày</a:t>
            </a:r>
            <a:r>
              <a:rPr lang="en-US" sz="2400" dirty="0"/>
              <a:t>…..</a:t>
            </a:r>
            <a:r>
              <a:rPr lang="en-US" sz="2400" dirty="0" err="1"/>
              <a:t>tháng</a:t>
            </a:r>
            <a:r>
              <a:rPr lang="en-US" sz="2400" dirty="0"/>
              <a:t>….</a:t>
            </a:r>
            <a:r>
              <a:rPr lang="en-US" sz="2400" dirty="0" err="1"/>
              <a:t>năm</a:t>
            </a:r>
            <a:r>
              <a:rPr lang="en-US" sz="2400" dirty="0"/>
              <a:t>…..</a:t>
            </a:r>
          </a:p>
        </p:txBody>
      </p:sp>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5"/>
                                        </p:tgtEl>
                                        <p:attrNameLst>
                                          <p:attrName>style.visibility</p:attrName>
                                        </p:attrNameLst>
                                      </p:cBhvr>
                                      <p:to>
                                        <p:strVal val="visible"/>
                                      </p:to>
                                    </p:set>
                                    <p:set>
                                      <p:cBhvr>
                                        <p:cTn id="7" dur="455" fill="hold">
                                          <p:stCondLst>
                                            <p:cond delay="0"/>
                                          </p:stCondLst>
                                        </p:cTn>
                                        <p:tgtEl>
                                          <p:spTgt spid="35"/>
                                        </p:tgtEl>
                                        <p:attrNameLst>
                                          <p:attrName>style.rotation</p:attrName>
                                        </p:attrNameLst>
                                      </p:cBhvr>
                                      <p:to>
                                        <p:strVal val="-45.0"/>
                                      </p:to>
                                    </p:set>
                                    <p:anim calcmode="lin" valueType="num">
                                      <p:cBhvr>
                                        <p:cTn id="8"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KHÁM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PHÁ</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02</a:t>
              </a:r>
              <a:endParaRPr kumimoji="0" lang="zh-CN" altLang="en-US"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74243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BBD4BBD-A387-41AF-B2E3-1EF2A97C0D96}"/>
              </a:ext>
            </a:extLst>
          </p:cNvPr>
          <p:cNvSpPr/>
          <p:nvPr/>
        </p:nvSpPr>
        <p:spPr>
          <a:xfrm>
            <a:off x="1421823" y="628651"/>
            <a:ext cx="730827" cy="476250"/>
          </a:xfrm>
          <a:custGeom>
            <a:avLst/>
            <a:gdLst>
              <a:gd name="connsiteX0" fmla="*/ 0 w 730827"/>
              <a:gd name="connsiteY0" fmla="*/ 79377 h 476250"/>
              <a:gd name="connsiteX1" fmla="*/ 79377 w 730827"/>
              <a:gd name="connsiteY1" fmla="*/ 0 h 476250"/>
              <a:gd name="connsiteX2" fmla="*/ 651450 w 730827"/>
              <a:gd name="connsiteY2" fmla="*/ 0 h 476250"/>
              <a:gd name="connsiteX3" fmla="*/ 730827 w 730827"/>
              <a:gd name="connsiteY3" fmla="*/ 79377 h 476250"/>
              <a:gd name="connsiteX4" fmla="*/ 730827 w 730827"/>
              <a:gd name="connsiteY4" fmla="*/ 396873 h 476250"/>
              <a:gd name="connsiteX5" fmla="*/ 651450 w 730827"/>
              <a:gd name="connsiteY5" fmla="*/ 476250 h 476250"/>
              <a:gd name="connsiteX6" fmla="*/ 79377 w 730827"/>
              <a:gd name="connsiteY6" fmla="*/ 476250 h 476250"/>
              <a:gd name="connsiteX7" fmla="*/ 0 w 730827"/>
              <a:gd name="connsiteY7" fmla="*/ 396873 h 476250"/>
              <a:gd name="connsiteX8" fmla="*/ 0 w 730827"/>
              <a:gd name="connsiteY8" fmla="*/ 7937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827" h="476250" fill="none" extrusionOk="0">
                <a:moveTo>
                  <a:pt x="0" y="79377"/>
                </a:moveTo>
                <a:cubicBezTo>
                  <a:pt x="-6817" y="27826"/>
                  <a:pt x="34416" y="11958"/>
                  <a:pt x="79377" y="0"/>
                </a:cubicBezTo>
                <a:cubicBezTo>
                  <a:pt x="310352" y="-38800"/>
                  <a:pt x="521391" y="18351"/>
                  <a:pt x="651450" y="0"/>
                </a:cubicBezTo>
                <a:cubicBezTo>
                  <a:pt x="696431" y="2378"/>
                  <a:pt x="730469" y="32800"/>
                  <a:pt x="730827" y="79377"/>
                </a:cubicBezTo>
                <a:cubicBezTo>
                  <a:pt x="733219" y="173827"/>
                  <a:pt x="704807" y="258535"/>
                  <a:pt x="730827" y="396873"/>
                </a:cubicBezTo>
                <a:cubicBezTo>
                  <a:pt x="732001" y="443233"/>
                  <a:pt x="691728" y="488693"/>
                  <a:pt x="651450" y="476250"/>
                </a:cubicBezTo>
                <a:cubicBezTo>
                  <a:pt x="465300" y="515417"/>
                  <a:pt x="207068" y="447607"/>
                  <a:pt x="79377" y="476250"/>
                </a:cubicBezTo>
                <a:cubicBezTo>
                  <a:pt x="40641" y="488127"/>
                  <a:pt x="-964" y="439944"/>
                  <a:pt x="0" y="396873"/>
                </a:cubicBezTo>
                <a:cubicBezTo>
                  <a:pt x="-25269" y="244071"/>
                  <a:pt x="6044" y="224491"/>
                  <a:pt x="0" y="79377"/>
                </a:cubicBezTo>
                <a:close/>
              </a:path>
              <a:path w="730827" h="476250" stroke="0" extrusionOk="0">
                <a:moveTo>
                  <a:pt x="0" y="79377"/>
                </a:moveTo>
                <a:cubicBezTo>
                  <a:pt x="4092" y="40219"/>
                  <a:pt x="42948" y="-781"/>
                  <a:pt x="79377" y="0"/>
                </a:cubicBezTo>
                <a:cubicBezTo>
                  <a:pt x="264218" y="-15745"/>
                  <a:pt x="515088" y="56088"/>
                  <a:pt x="651450" y="0"/>
                </a:cubicBezTo>
                <a:cubicBezTo>
                  <a:pt x="695332" y="-5248"/>
                  <a:pt x="737268" y="31655"/>
                  <a:pt x="730827" y="79377"/>
                </a:cubicBezTo>
                <a:cubicBezTo>
                  <a:pt x="750746" y="230816"/>
                  <a:pt x="730364" y="239482"/>
                  <a:pt x="730827" y="396873"/>
                </a:cubicBezTo>
                <a:cubicBezTo>
                  <a:pt x="725352" y="443836"/>
                  <a:pt x="697386" y="478727"/>
                  <a:pt x="651450" y="476250"/>
                </a:cubicBezTo>
                <a:cubicBezTo>
                  <a:pt x="420951" y="491769"/>
                  <a:pt x="205055" y="432166"/>
                  <a:pt x="79377" y="476250"/>
                </a:cubicBezTo>
                <a:cubicBezTo>
                  <a:pt x="38331" y="479428"/>
                  <a:pt x="-1175" y="444071"/>
                  <a:pt x="0" y="396873"/>
                </a:cubicBezTo>
                <a:cubicBezTo>
                  <a:pt x="-15787" y="316248"/>
                  <a:pt x="11831" y="178684"/>
                  <a:pt x="0" y="79377"/>
                </a:cubicBezTo>
                <a:close/>
              </a:path>
            </a:pathLst>
          </a:custGeom>
          <a:solidFill>
            <a:srgbClr val="CCFFFF"/>
          </a:solidFill>
          <a:ln w="38100">
            <a:solidFill>
              <a:srgbClr val="002060"/>
            </a:solidFill>
            <a:extLst>
              <a:ext uri="{C807C97D-BFC1-408E-A445-0C87EB9F89A2}">
                <ask:lineSketchStyleProps xmlns:ask="http://schemas.microsoft.com/office/drawing/2018/sketchyshape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ysClr val="windowText" lastClr="000000"/>
                </a:solidFill>
                <a:latin typeface="Calibri" panose="020F0502020204030204" pitchFamily="34" charset="0"/>
                <a:cs typeface="Calibri" panose="020F0502020204030204" pitchFamily="34" charset="0"/>
              </a:rPr>
              <a:t>SỐ</a:t>
            </a:r>
          </a:p>
        </p:txBody>
      </p:sp>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8" name="Picture 7">
            <a:extLst>
              <a:ext uri="{FF2B5EF4-FFF2-40B4-BE49-F238E27FC236}">
                <a16:creationId xmlns:a16="http://schemas.microsoft.com/office/drawing/2014/main" id="{AADE46DD-1C14-4BF8-AA80-EB5B7FD0D9B3}"/>
              </a:ext>
            </a:extLst>
          </p:cNvPr>
          <p:cNvPicPr>
            <a:picLocks noChangeAspect="1"/>
          </p:cNvPicPr>
          <p:nvPr/>
        </p:nvPicPr>
        <p:blipFill>
          <a:blip r:embed="rId2"/>
          <a:stretch>
            <a:fillRect/>
          </a:stretch>
        </p:blipFill>
        <p:spPr>
          <a:xfrm>
            <a:off x="847725" y="1595437"/>
            <a:ext cx="10774291" cy="1728788"/>
          </a:xfrm>
          <a:prstGeom prst="rect">
            <a:avLst/>
          </a:prstGeom>
        </p:spPr>
      </p:pic>
      <p:pic>
        <p:nvPicPr>
          <p:cNvPr id="23" name="Picture 22">
            <a:extLst>
              <a:ext uri="{FF2B5EF4-FFF2-40B4-BE49-F238E27FC236}">
                <a16:creationId xmlns:a16="http://schemas.microsoft.com/office/drawing/2014/main" id="{04E964B8-14C5-4672-A137-34E066414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238" y="4123245"/>
            <a:ext cx="2046837" cy="2626850"/>
          </a:xfrm>
          <a:prstGeom prst="rect">
            <a:avLst/>
          </a:prstGeom>
        </p:spPr>
      </p:pic>
      <p:sp>
        <p:nvSpPr>
          <p:cNvPr id="24" name="Speech Bubble: Rectangle with Corners Rounded 23">
            <a:extLst>
              <a:ext uri="{FF2B5EF4-FFF2-40B4-BE49-F238E27FC236}">
                <a16:creationId xmlns:a16="http://schemas.microsoft.com/office/drawing/2014/main" id="{6B01A212-93BC-4BBE-AFCD-A364E8A4CE65}"/>
              </a:ext>
            </a:extLst>
          </p:cNvPr>
          <p:cNvSpPr/>
          <p:nvPr/>
        </p:nvSpPr>
        <p:spPr>
          <a:xfrm>
            <a:off x="2702675" y="4116129"/>
            <a:ext cx="2898025" cy="1116560"/>
          </a:xfrm>
          <a:custGeom>
            <a:avLst/>
            <a:gdLst>
              <a:gd name="connsiteX0" fmla="*/ 0 w 2898025"/>
              <a:gd name="connsiteY0" fmla="*/ 186097 h 1116560"/>
              <a:gd name="connsiteX1" fmla="*/ 186097 w 2898025"/>
              <a:gd name="connsiteY1" fmla="*/ 0 h 1116560"/>
              <a:gd name="connsiteX2" fmla="*/ 483004 w 2898025"/>
              <a:gd name="connsiteY2" fmla="*/ 0 h 1116560"/>
              <a:gd name="connsiteX3" fmla="*/ 483004 w 2898025"/>
              <a:gd name="connsiteY3" fmla="*/ 0 h 1116560"/>
              <a:gd name="connsiteX4" fmla="*/ 1207510 w 2898025"/>
              <a:gd name="connsiteY4" fmla="*/ 0 h 1116560"/>
              <a:gd name="connsiteX5" fmla="*/ 2711928 w 2898025"/>
              <a:gd name="connsiteY5" fmla="*/ 0 h 1116560"/>
              <a:gd name="connsiteX6" fmla="*/ 2898025 w 2898025"/>
              <a:gd name="connsiteY6" fmla="*/ 186097 h 1116560"/>
              <a:gd name="connsiteX7" fmla="*/ 2898025 w 2898025"/>
              <a:gd name="connsiteY7" fmla="*/ 186093 h 1116560"/>
              <a:gd name="connsiteX8" fmla="*/ 2898025 w 2898025"/>
              <a:gd name="connsiteY8" fmla="*/ 186093 h 1116560"/>
              <a:gd name="connsiteX9" fmla="*/ 2898025 w 2898025"/>
              <a:gd name="connsiteY9" fmla="*/ 465233 h 1116560"/>
              <a:gd name="connsiteX10" fmla="*/ 2898025 w 2898025"/>
              <a:gd name="connsiteY10" fmla="*/ 930463 h 1116560"/>
              <a:gd name="connsiteX11" fmla="*/ 2711928 w 2898025"/>
              <a:gd name="connsiteY11" fmla="*/ 1116560 h 1116560"/>
              <a:gd name="connsiteX12" fmla="*/ 1207510 w 2898025"/>
              <a:gd name="connsiteY12" fmla="*/ 1116560 h 1116560"/>
              <a:gd name="connsiteX13" fmla="*/ 483004 w 2898025"/>
              <a:gd name="connsiteY13" fmla="*/ 1116560 h 1116560"/>
              <a:gd name="connsiteX14" fmla="*/ 483004 w 2898025"/>
              <a:gd name="connsiteY14" fmla="*/ 1116560 h 1116560"/>
              <a:gd name="connsiteX15" fmla="*/ 186097 w 2898025"/>
              <a:gd name="connsiteY15" fmla="*/ 1116560 h 1116560"/>
              <a:gd name="connsiteX16" fmla="*/ 0 w 2898025"/>
              <a:gd name="connsiteY16" fmla="*/ 930463 h 1116560"/>
              <a:gd name="connsiteX17" fmla="*/ 0 w 2898025"/>
              <a:gd name="connsiteY17" fmla="*/ 465233 h 1116560"/>
              <a:gd name="connsiteX18" fmla="*/ -390248 w 2898025"/>
              <a:gd name="connsiteY18" fmla="*/ 427296 h 1116560"/>
              <a:gd name="connsiteX19" fmla="*/ 0 w 2898025"/>
              <a:gd name="connsiteY19" fmla="*/ 186093 h 1116560"/>
              <a:gd name="connsiteX20" fmla="*/ 0 w 2898025"/>
              <a:gd name="connsiteY20" fmla="*/ 186097 h 11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98025" h="1116560" fill="none" extrusionOk="0">
                <a:moveTo>
                  <a:pt x="0" y="186097"/>
                </a:moveTo>
                <a:cubicBezTo>
                  <a:pt x="15213" y="81950"/>
                  <a:pt x="83008" y="-2396"/>
                  <a:pt x="186097" y="0"/>
                </a:cubicBezTo>
                <a:cubicBezTo>
                  <a:pt x="283837" y="24818"/>
                  <a:pt x="449725" y="-3405"/>
                  <a:pt x="483004" y="0"/>
                </a:cubicBezTo>
                <a:lnTo>
                  <a:pt x="483004" y="0"/>
                </a:lnTo>
                <a:cubicBezTo>
                  <a:pt x="655061" y="-56134"/>
                  <a:pt x="953136" y="-44947"/>
                  <a:pt x="1207510" y="0"/>
                </a:cubicBezTo>
                <a:cubicBezTo>
                  <a:pt x="1766011" y="-54650"/>
                  <a:pt x="2123835" y="110723"/>
                  <a:pt x="2711928" y="0"/>
                </a:cubicBezTo>
                <a:cubicBezTo>
                  <a:pt x="2802626" y="12312"/>
                  <a:pt x="2909531" y="82440"/>
                  <a:pt x="2898025" y="186097"/>
                </a:cubicBezTo>
                <a:lnTo>
                  <a:pt x="2898025" y="186093"/>
                </a:lnTo>
                <a:lnTo>
                  <a:pt x="2898025" y="186093"/>
                </a:lnTo>
                <a:cubicBezTo>
                  <a:pt x="2881399" y="293193"/>
                  <a:pt x="2920517" y="370060"/>
                  <a:pt x="2898025" y="465233"/>
                </a:cubicBezTo>
                <a:cubicBezTo>
                  <a:pt x="2858577" y="668381"/>
                  <a:pt x="2937188" y="736945"/>
                  <a:pt x="2898025" y="930463"/>
                </a:cubicBezTo>
                <a:cubicBezTo>
                  <a:pt x="2899610" y="1050664"/>
                  <a:pt x="2812569" y="1107840"/>
                  <a:pt x="2711928" y="1116560"/>
                </a:cubicBezTo>
                <a:cubicBezTo>
                  <a:pt x="1959741" y="1060756"/>
                  <a:pt x="1730666" y="1104082"/>
                  <a:pt x="1207510" y="1116560"/>
                </a:cubicBezTo>
                <a:cubicBezTo>
                  <a:pt x="1114438" y="1163448"/>
                  <a:pt x="732899" y="1113601"/>
                  <a:pt x="483004" y="1116560"/>
                </a:cubicBezTo>
                <a:lnTo>
                  <a:pt x="483004" y="1116560"/>
                </a:lnTo>
                <a:cubicBezTo>
                  <a:pt x="443638" y="1096473"/>
                  <a:pt x="296910" y="1120722"/>
                  <a:pt x="186097" y="1116560"/>
                </a:cubicBezTo>
                <a:cubicBezTo>
                  <a:pt x="89474" y="1106025"/>
                  <a:pt x="6255" y="1034180"/>
                  <a:pt x="0" y="930463"/>
                </a:cubicBezTo>
                <a:cubicBezTo>
                  <a:pt x="38796" y="775605"/>
                  <a:pt x="27836" y="632031"/>
                  <a:pt x="0" y="465233"/>
                </a:cubicBezTo>
                <a:cubicBezTo>
                  <a:pt x="-77592" y="478982"/>
                  <a:pt x="-262634" y="421801"/>
                  <a:pt x="-390248" y="427296"/>
                </a:cubicBezTo>
                <a:cubicBezTo>
                  <a:pt x="-207627" y="359891"/>
                  <a:pt x="-71332" y="257955"/>
                  <a:pt x="0" y="186093"/>
                </a:cubicBezTo>
                <a:lnTo>
                  <a:pt x="0" y="186097"/>
                </a:lnTo>
                <a:close/>
              </a:path>
              <a:path w="2898025" h="1116560" stroke="0" extrusionOk="0">
                <a:moveTo>
                  <a:pt x="0" y="186097"/>
                </a:moveTo>
                <a:cubicBezTo>
                  <a:pt x="10821" y="70280"/>
                  <a:pt x="84743" y="16716"/>
                  <a:pt x="186097" y="0"/>
                </a:cubicBezTo>
                <a:cubicBezTo>
                  <a:pt x="295701" y="-21211"/>
                  <a:pt x="364120" y="-24219"/>
                  <a:pt x="483004" y="0"/>
                </a:cubicBezTo>
                <a:lnTo>
                  <a:pt x="483004" y="0"/>
                </a:lnTo>
                <a:cubicBezTo>
                  <a:pt x="840314" y="-51881"/>
                  <a:pt x="904907" y="46739"/>
                  <a:pt x="1207510" y="0"/>
                </a:cubicBezTo>
                <a:cubicBezTo>
                  <a:pt x="1464981" y="-71503"/>
                  <a:pt x="2092964" y="-7106"/>
                  <a:pt x="2711928" y="0"/>
                </a:cubicBezTo>
                <a:cubicBezTo>
                  <a:pt x="2817811" y="7735"/>
                  <a:pt x="2912629" y="85361"/>
                  <a:pt x="2898025" y="186097"/>
                </a:cubicBezTo>
                <a:lnTo>
                  <a:pt x="2898025" y="186093"/>
                </a:lnTo>
                <a:lnTo>
                  <a:pt x="2898025" y="186093"/>
                </a:lnTo>
                <a:cubicBezTo>
                  <a:pt x="2879042" y="259086"/>
                  <a:pt x="2917237" y="360200"/>
                  <a:pt x="2898025" y="465233"/>
                </a:cubicBezTo>
                <a:cubicBezTo>
                  <a:pt x="2864601" y="533080"/>
                  <a:pt x="2859801" y="864296"/>
                  <a:pt x="2898025" y="930463"/>
                </a:cubicBezTo>
                <a:cubicBezTo>
                  <a:pt x="2886013" y="1020278"/>
                  <a:pt x="2820122" y="1126894"/>
                  <a:pt x="2711928" y="1116560"/>
                </a:cubicBezTo>
                <a:cubicBezTo>
                  <a:pt x="2064659" y="1101337"/>
                  <a:pt x="1486288" y="1153214"/>
                  <a:pt x="1207510" y="1116560"/>
                </a:cubicBezTo>
                <a:cubicBezTo>
                  <a:pt x="953113" y="1052754"/>
                  <a:pt x="684837" y="1153429"/>
                  <a:pt x="483004" y="1116560"/>
                </a:cubicBezTo>
                <a:lnTo>
                  <a:pt x="483004" y="1116560"/>
                </a:lnTo>
                <a:cubicBezTo>
                  <a:pt x="405240" y="1104543"/>
                  <a:pt x="298537" y="1116591"/>
                  <a:pt x="186097" y="1116560"/>
                </a:cubicBezTo>
                <a:cubicBezTo>
                  <a:pt x="85055" y="1131307"/>
                  <a:pt x="3987" y="1023757"/>
                  <a:pt x="0" y="930463"/>
                </a:cubicBezTo>
                <a:cubicBezTo>
                  <a:pt x="-19069" y="738485"/>
                  <a:pt x="-8278" y="551836"/>
                  <a:pt x="0" y="465233"/>
                </a:cubicBezTo>
                <a:cubicBezTo>
                  <a:pt x="-116389" y="423610"/>
                  <a:pt x="-215929" y="441954"/>
                  <a:pt x="-390248" y="427296"/>
                </a:cubicBezTo>
                <a:cubicBezTo>
                  <a:pt x="-309162" y="420533"/>
                  <a:pt x="-142301" y="319340"/>
                  <a:pt x="0" y="186093"/>
                </a:cubicBezTo>
                <a:lnTo>
                  <a:pt x="0" y="186097"/>
                </a:lnTo>
                <a:close/>
              </a:path>
            </a:pathLst>
          </a:custGeom>
          <a:solidFill>
            <a:srgbClr val="FFFFCC"/>
          </a:solidFill>
          <a:ln w="38100">
            <a:solidFill>
              <a:srgbClr val="002060"/>
            </a:solidFill>
            <a:extLst>
              <a:ext uri="{C807C97D-BFC1-408E-A445-0C87EB9F89A2}">
                <ask:lineSketchStyleProps xmlns:ask="http://schemas.microsoft.com/office/drawing/2018/sketchyshapes" sd="1477573705">
                  <a:prstGeom prst="wedgeRoundRectCallout">
                    <a:avLst>
                      <a:gd name="adj1" fmla="val -63466"/>
                      <a:gd name="adj2" fmla="val -1173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libri" panose="020F0502020204030204" pitchFamily="34" charset="0"/>
                <a:cs typeface="Calibri" panose="020F0502020204030204" pitchFamily="34" charset="0"/>
              </a:rPr>
              <a:t>Hoàn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phiếu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bài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tập</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9DB8A31-3564-4EC3-9070-7B2E78866CDA}"/>
              </a:ext>
            </a:extLst>
          </p:cNvPr>
          <p:cNvSpPr/>
          <p:nvPr/>
        </p:nvSpPr>
        <p:spPr>
          <a:xfrm>
            <a:off x="5124450" y="260985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80</a:t>
            </a:r>
          </a:p>
        </p:txBody>
      </p:sp>
      <p:sp>
        <p:nvSpPr>
          <p:cNvPr id="26" name="Rectangle: Rounded Corners 25">
            <a:extLst>
              <a:ext uri="{FF2B5EF4-FFF2-40B4-BE49-F238E27FC236}">
                <a16:creationId xmlns:a16="http://schemas.microsoft.com/office/drawing/2014/main" id="{E2175D91-6842-4FCF-A9B1-96B913E40871}"/>
              </a:ext>
            </a:extLst>
          </p:cNvPr>
          <p:cNvSpPr/>
          <p:nvPr/>
        </p:nvSpPr>
        <p:spPr>
          <a:xfrm>
            <a:off x="6772275" y="2600325"/>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20</a:t>
            </a:r>
          </a:p>
        </p:txBody>
      </p:sp>
      <p:sp>
        <p:nvSpPr>
          <p:cNvPr id="27" name="Rectangle: Rounded Corners 26">
            <a:extLst>
              <a:ext uri="{FF2B5EF4-FFF2-40B4-BE49-F238E27FC236}">
                <a16:creationId xmlns:a16="http://schemas.microsoft.com/office/drawing/2014/main" id="{5A2F9DBB-D3B4-4E27-A918-1C6CFC33FAAD}"/>
              </a:ext>
            </a:extLst>
          </p:cNvPr>
          <p:cNvSpPr/>
          <p:nvPr/>
        </p:nvSpPr>
        <p:spPr>
          <a:xfrm>
            <a:off x="8410575"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10</a:t>
            </a:r>
          </a:p>
        </p:txBody>
      </p:sp>
      <p:sp>
        <p:nvSpPr>
          <p:cNvPr id="28" name="Rectangle: Rounded Corners 27">
            <a:extLst>
              <a:ext uri="{FF2B5EF4-FFF2-40B4-BE49-F238E27FC236}">
                <a16:creationId xmlns:a16="http://schemas.microsoft.com/office/drawing/2014/main" id="{7D527D08-46DC-4D40-8E1D-1DB3FA01D770}"/>
              </a:ext>
            </a:extLst>
          </p:cNvPr>
          <p:cNvSpPr/>
          <p:nvPr/>
        </p:nvSpPr>
        <p:spPr>
          <a:xfrm>
            <a:off x="10020300"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rPr>
              <a:t>25</a:t>
            </a:r>
            <a:endParaRPr lang="en-US" sz="3200" dirty="0">
              <a:solidFill>
                <a:srgbClr val="FF0000"/>
              </a:solidFill>
            </a:endParaRP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9"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Tính</a:t>
            </a:r>
            <a:r>
              <a:rPr lang="en-US" sz="2800" b="1" dirty="0">
                <a:latin typeface="Calibri" panose="020F0502020204030204" pitchFamily="34" charset="0"/>
                <a:cs typeface="Calibri" panose="020F0502020204030204" pitchFamily="34" charset="0"/>
              </a:rPr>
              <a:t> chu vi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dài</a:t>
            </a:r>
            <a:r>
              <a:rPr lang="en-US" sz="2800" b="1" dirty="0">
                <a:latin typeface="Calibri" panose="020F0502020204030204" pitchFamily="34" charset="0"/>
                <a:cs typeface="Calibri" panose="020F0502020204030204" pitchFamily="34" charset="0"/>
              </a:rPr>
              <a:t> 2 dm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rộng</a:t>
            </a:r>
            <a:r>
              <a:rPr lang="en-US" sz="2800" b="1" dirty="0">
                <a:latin typeface="Calibri" panose="020F0502020204030204" pitchFamily="34" charset="0"/>
                <a:cs typeface="Calibri" panose="020F0502020204030204" pitchFamily="34" charset="0"/>
              </a:rPr>
              <a:t> 5 cm. </a:t>
            </a:r>
          </a:p>
        </p:txBody>
      </p:sp>
      <p:sp>
        <p:nvSpPr>
          <p:cNvPr id="5" name="Rectangle 4">
            <a:extLst>
              <a:ext uri="{FF2B5EF4-FFF2-40B4-BE49-F238E27FC236}">
                <a16:creationId xmlns:a16="http://schemas.microsoft.com/office/drawing/2014/main" id="{B135A380-A051-4CB8-A770-391E4E511D2F}"/>
              </a:ext>
            </a:extLst>
          </p:cNvPr>
          <p:cNvSpPr/>
          <p:nvPr/>
        </p:nvSpPr>
        <p:spPr>
          <a:xfrm>
            <a:off x="1895475" y="1685924"/>
            <a:ext cx="8153400" cy="3552825"/>
          </a:xfrm>
          <a:prstGeom prst="rect">
            <a:avLst/>
          </a:prstGeom>
          <a:solidFill>
            <a:srgbClr val="DBA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2D7809-A648-46EE-9B6C-166B8A62512F}"/>
              </a:ext>
            </a:extLst>
          </p:cNvPr>
          <p:cNvSpPr txBox="1"/>
          <p:nvPr/>
        </p:nvSpPr>
        <p:spPr>
          <a:xfrm>
            <a:off x="2143125" y="1743075"/>
            <a:ext cx="7686675" cy="3416320"/>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Mẫu</a:t>
            </a:r>
            <a:r>
              <a:rPr lang="en-US" sz="3600" dirty="0">
                <a:latin typeface="Calibri" panose="020F0502020204030204" pitchFamily="34" charset="0"/>
                <a:cs typeface="Calibri" panose="020F0502020204030204" pitchFamily="34" charset="0"/>
              </a:rPr>
              <a:t>:</a:t>
            </a:r>
          </a:p>
          <a:p>
            <a:pPr algn="ct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giải</a:t>
            </a:r>
            <a:endParaRPr lang="en-US" sz="3600" dirty="0">
              <a:latin typeface="Calibri" panose="020F0502020204030204" pitchFamily="34" charset="0"/>
              <a:cs typeface="Calibri" panose="020F0502020204030204" pitchFamily="34" charset="0"/>
            </a:endParaRPr>
          </a:p>
          <a:p>
            <a:pPr algn="ctr"/>
            <a:r>
              <a:rPr lang="en-US" sz="3600" dirty="0" err="1">
                <a:latin typeface="Calibri" panose="020F0502020204030204" pitchFamily="34" charset="0"/>
                <a:cs typeface="Calibri" panose="020F0502020204030204" pitchFamily="34" charset="0"/>
              </a:rPr>
              <a:t>Đổi</a:t>
            </a:r>
            <a:r>
              <a:rPr lang="en-US" sz="3600" dirty="0">
                <a:latin typeface="Calibri" panose="020F0502020204030204" pitchFamily="34" charset="0"/>
                <a:cs typeface="Calibri" panose="020F0502020204030204" pitchFamily="34" charset="0"/>
              </a:rPr>
              <a:t> 2 dm = 20 cm</a:t>
            </a:r>
          </a:p>
          <a:p>
            <a:pPr algn="ctr"/>
            <a:r>
              <a:rPr lang="en-US" sz="3600" dirty="0">
                <a:latin typeface="Calibri" panose="020F0502020204030204" pitchFamily="34" charset="0"/>
                <a:cs typeface="Calibri" panose="020F0502020204030204" pitchFamily="34" charset="0"/>
              </a:rPr>
              <a:t>Chu vi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chữ</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là</a:t>
            </a:r>
            <a:r>
              <a:rPr lang="en-US" sz="3600" dirty="0">
                <a:latin typeface="Calibri" panose="020F0502020204030204" pitchFamily="34" charset="0"/>
                <a:cs typeface="Calibri" panose="020F0502020204030204" pitchFamily="34" charset="0"/>
              </a:rPr>
              <a:t>:</a:t>
            </a:r>
          </a:p>
          <a:p>
            <a:pPr algn="ctr"/>
            <a:r>
              <a:rPr lang="en-US" sz="3600" dirty="0">
                <a:latin typeface="Calibri" panose="020F0502020204030204" pitchFamily="34" charset="0"/>
                <a:cs typeface="Calibri" panose="020F0502020204030204" pitchFamily="34" charset="0"/>
              </a:rPr>
              <a:t>(20 + 5) × 2 = 50 (cm)</a:t>
            </a:r>
          </a:p>
          <a:p>
            <a:pPr algn="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 50 cm</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pPr lvl="0"/>
            <a:r>
              <a:rPr lang="en-US" sz="2800" b="1" dirty="0" err="1">
                <a:solidFill>
                  <a:prstClr val="black"/>
                </a:solidFill>
                <a:latin typeface="Calibri" panose="020F0502020204030204" pitchFamily="34" charset="0"/>
                <a:cs typeface="Calibri" panose="020F0502020204030204" pitchFamily="34" charset="0"/>
              </a:rPr>
              <a:t>Tính</a:t>
            </a:r>
            <a:r>
              <a:rPr lang="en-US" sz="2800" b="1" dirty="0">
                <a:solidFill>
                  <a:prstClr val="black"/>
                </a:solidFill>
                <a:latin typeface="Calibri" panose="020F0502020204030204" pitchFamily="34" charset="0"/>
                <a:cs typeface="Calibri" panose="020F0502020204030204" pitchFamily="34" charset="0"/>
              </a:rPr>
              <a:t> chu vi </a:t>
            </a:r>
            <a:r>
              <a:rPr lang="en-US" sz="2800" b="1" dirty="0" err="1">
                <a:solidFill>
                  <a:prstClr val="black"/>
                </a:solidFill>
                <a:latin typeface="Calibri" panose="020F0502020204030204" pitchFamily="34" charset="0"/>
                <a:cs typeface="Calibri" panose="020F0502020204030204" pitchFamily="34" charset="0"/>
              </a:rPr>
              <a:t>hình</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chữ</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nhật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dài</a:t>
            </a:r>
            <a:r>
              <a:rPr lang="en-US" sz="2800" b="1" dirty="0">
                <a:solidFill>
                  <a:prstClr val="black"/>
                </a:solidFill>
                <a:latin typeface="Calibri" panose="020F0502020204030204" pitchFamily="34" charset="0"/>
                <a:cs typeface="Calibri" panose="020F0502020204030204" pitchFamily="34" charset="0"/>
              </a:rPr>
              <a:t> 1 m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rộng</a:t>
            </a:r>
            <a:r>
              <a:rPr lang="en-US" sz="2800" b="1" dirty="0">
                <a:solidFill>
                  <a:prstClr val="black"/>
                </a:solidFill>
                <a:latin typeface="Calibri" panose="020F0502020204030204" pitchFamily="34" charset="0"/>
                <a:cs typeface="Calibri" panose="020F0502020204030204" pitchFamily="34" charset="0"/>
              </a:rPr>
              <a:t> 2 dm.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14AA973-338A-4B3C-93BA-7346BB6791D9}"/>
              </a:ext>
            </a:extLst>
          </p:cNvPr>
          <p:cNvSpPr txBox="1"/>
          <p:nvPr/>
        </p:nvSpPr>
        <p:spPr>
          <a:xfrm>
            <a:off x="2114550" y="1724025"/>
            <a:ext cx="6905625" cy="3170099"/>
          </a:xfrm>
          <a:prstGeom prst="rect">
            <a:avLst/>
          </a:prstGeom>
          <a:noFill/>
        </p:spPr>
        <p:txBody>
          <a:bodyPr wrap="square" rtlCol="0">
            <a:spAutoFit/>
          </a:bodyPr>
          <a:lstStyle/>
          <a:p>
            <a:pPr algn="ctr"/>
            <a:r>
              <a:rPr lang="en-US" sz="4000" b="1" u="sng" dirty="0" err="1">
                <a:solidFill>
                  <a:srgbClr val="FF0000"/>
                </a:solidFill>
                <a:latin typeface="Calibri" panose="020F0502020204030204" pitchFamily="34" charset="0"/>
                <a:cs typeface="Calibri" panose="020F0502020204030204" pitchFamily="34" charset="0"/>
              </a:rPr>
              <a:t>Bài</a:t>
            </a:r>
            <a:r>
              <a:rPr lang="en-US" sz="4000" b="1" u="sng" dirty="0">
                <a:solidFill>
                  <a:srgbClr val="FF0000"/>
                </a:solidFill>
                <a:latin typeface="Calibri" panose="020F0502020204030204" pitchFamily="34" charset="0"/>
                <a:cs typeface="Calibri" panose="020F0502020204030204" pitchFamily="34" charset="0"/>
              </a:rPr>
              <a:t> </a:t>
            </a:r>
            <a:r>
              <a:rPr lang="en-US" sz="4000" b="1" u="sng" dirty="0" err="1">
                <a:solidFill>
                  <a:srgbClr val="FF0000"/>
                </a:solidFill>
                <a:latin typeface="Calibri" panose="020F0502020204030204" pitchFamily="34" charset="0"/>
                <a:cs typeface="Calibri" panose="020F0502020204030204" pitchFamily="34" charset="0"/>
              </a:rPr>
              <a:t>giải</a:t>
            </a:r>
            <a:endParaRPr lang="en-US" sz="4000" b="1" u="sng" dirty="0">
              <a:solidFill>
                <a:srgbClr val="FF0000"/>
              </a:solidFill>
              <a:latin typeface="Calibri" panose="020F0502020204030204" pitchFamily="34" charset="0"/>
              <a:cs typeface="Calibri" panose="020F0502020204030204" pitchFamily="34" charset="0"/>
            </a:endParaRPr>
          </a:p>
          <a:p>
            <a:pPr algn="ctr"/>
            <a:r>
              <a:rPr lang="en-US" sz="4000" b="1" dirty="0" err="1">
                <a:solidFill>
                  <a:srgbClr val="FF0000"/>
                </a:solidFill>
                <a:latin typeface="Calibri" panose="020F0502020204030204" pitchFamily="34" charset="0"/>
                <a:cs typeface="Calibri" panose="020F0502020204030204" pitchFamily="34" charset="0"/>
              </a:rPr>
              <a:t>Đổi</a:t>
            </a:r>
            <a:r>
              <a:rPr lang="en-US" sz="4000" b="1" dirty="0">
                <a:solidFill>
                  <a:srgbClr val="FF0000"/>
                </a:solidFill>
                <a:latin typeface="Calibri" panose="020F0502020204030204" pitchFamily="34" charset="0"/>
                <a:cs typeface="Calibri" panose="020F0502020204030204" pitchFamily="34" charset="0"/>
              </a:rPr>
              <a:t> 1m = 10 dm</a:t>
            </a:r>
          </a:p>
          <a:p>
            <a:pPr algn="ctr"/>
            <a:r>
              <a:rPr lang="en-US" sz="4000" b="1" dirty="0">
                <a:solidFill>
                  <a:srgbClr val="FF0000"/>
                </a:solidFill>
                <a:latin typeface="Calibri" panose="020F0502020204030204" pitchFamily="34" charset="0"/>
                <a:cs typeface="Calibri" panose="020F0502020204030204" pitchFamily="34" charset="0"/>
              </a:rPr>
              <a:t>Chu vi </a:t>
            </a:r>
            <a:r>
              <a:rPr lang="en-US" sz="4000" b="1" dirty="0" err="1">
                <a:solidFill>
                  <a:srgbClr val="FF0000"/>
                </a:solidFill>
                <a:latin typeface="Calibri" panose="020F0502020204030204" pitchFamily="34" charset="0"/>
                <a:cs typeface="Calibri" panose="020F0502020204030204" pitchFamily="34" charset="0"/>
              </a:rPr>
              <a:t>hình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nhật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b="1" dirty="0">
                <a:solidFill>
                  <a:srgbClr val="FF0000"/>
                </a:solidFill>
                <a:latin typeface="Calibri" panose="020F0502020204030204" pitchFamily="34" charset="0"/>
                <a:cs typeface="Calibri" panose="020F0502020204030204" pitchFamily="34" charset="0"/>
              </a:rPr>
              <a:t>(10 + 2) x 2 = 24 (cm)</a:t>
            </a:r>
          </a:p>
          <a:p>
            <a:pPr algn="r"/>
            <a:r>
              <a:rPr lang="en-US" sz="4000" b="1" dirty="0" err="1">
                <a:solidFill>
                  <a:srgbClr val="FF0000"/>
                </a:solidFill>
                <a:latin typeface="Calibri" panose="020F0502020204030204" pitchFamily="34" charset="0"/>
                <a:cs typeface="Calibri" panose="020F0502020204030204" pitchFamily="34" charset="0"/>
              </a:rPr>
              <a:t>Đáp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24 cm</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Một viên gạch hình vuông có cạnh 30 cm. Tính chu vi hình chữ nhật ghép bởi 3 viên gạch như thế?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C0FF2F88-E309-47C9-AC45-4DFDC491969D}"/>
              </a:ext>
            </a:extLst>
          </p:cNvPr>
          <p:cNvPicPr>
            <a:picLocks noChangeAspect="1"/>
          </p:cNvPicPr>
          <p:nvPr/>
        </p:nvPicPr>
        <p:blipFill>
          <a:blip r:embed="rId4"/>
          <a:stretch>
            <a:fillRect/>
          </a:stretch>
        </p:blipFill>
        <p:spPr>
          <a:xfrm>
            <a:off x="6257925" y="2438400"/>
            <a:ext cx="5429250" cy="2171700"/>
          </a:xfrm>
          <a:prstGeom prst="rect">
            <a:avLst/>
          </a:prstGeom>
        </p:spPr>
      </p:pic>
      <p:sp>
        <p:nvSpPr>
          <p:cNvPr id="8" name="TextBox 7">
            <a:extLst>
              <a:ext uri="{FF2B5EF4-FFF2-40B4-BE49-F238E27FC236}">
                <a16:creationId xmlns:a16="http://schemas.microsoft.com/office/drawing/2014/main" id="{0C87845C-4F61-4A7C-84A7-005A1CD83740}"/>
              </a:ext>
            </a:extLst>
          </p:cNvPr>
          <p:cNvSpPr txBox="1"/>
          <p:nvPr/>
        </p:nvSpPr>
        <p:spPr>
          <a:xfrm>
            <a:off x="504825" y="2219325"/>
            <a:ext cx="5619749" cy="304698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giải</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x 3 = 90 (cm)</a:t>
            </a:r>
          </a:p>
          <a:p>
            <a:pPr algn="ctr"/>
            <a:r>
              <a:rPr lang="en-US" sz="3200" b="1" dirty="0">
                <a:solidFill>
                  <a:srgbClr val="FF0000"/>
                </a:solidFill>
                <a:latin typeface="Calibri" panose="020F0502020204030204" pitchFamily="34" charset="0"/>
                <a:cs typeface="Calibri" panose="020F0502020204030204" pitchFamily="34" charset="0"/>
              </a:rPr>
              <a:t>Chu vi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+ 90) x 2 = 240 (cm)</a:t>
            </a:r>
          </a:p>
          <a:p>
            <a:pPr algn="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240 cm</a:t>
            </a:r>
          </a:p>
        </p:txBody>
      </p:sp>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815882"/>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B4479971-BB4A-420D-BF04-868A2619912E}"/>
              </a:ext>
            </a:extLst>
          </p:cNvPr>
          <p:cNvPicPr>
            <a:picLocks noChangeAspect="1"/>
          </p:cNvPicPr>
          <p:nvPr/>
        </p:nvPicPr>
        <p:blipFill>
          <a:blip r:embed="rId4"/>
          <a:stretch>
            <a:fillRect/>
          </a:stretch>
        </p:blipFill>
        <p:spPr>
          <a:xfrm>
            <a:off x="5016571" y="2857500"/>
            <a:ext cx="6737279" cy="2324100"/>
          </a:xfrm>
          <a:prstGeom prst="rect">
            <a:avLst/>
          </a:prstGeom>
        </p:spPr>
      </p:pic>
      <p:grpSp>
        <p:nvGrpSpPr>
          <p:cNvPr id="9" name="Group 8">
            <a:extLst>
              <a:ext uri="{FF2B5EF4-FFF2-40B4-BE49-F238E27FC236}">
                <a16:creationId xmlns:a16="http://schemas.microsoft.com/office/drawing/2014/main" id="{CCC0A59D-839C-4548-8E8C-656997608FE9}"/>
              </a:ext>
            </a:extLst>
          </p:cNvPr>
          <p:cNvGrpSpPr/>
          <p:nvPr/>
        </p:nvGrpSpPr>
        <p:grpSpPr>
          <a:xfrm>
            <a:off x="160821" y="2879605"/>
            <a:ext cx="4537886" cy="2168646"/>
            <a:chOff x="5876915" y="975793"/>
            <a:chExt cx="4684260" cy="2181047"/>
          </a:xfrm>
        </p:grpSpPr>
        <p:grpSp>
          <p:nvGrpSpPr>
            <p:cNvPr id="10" name="Group 9">
              <a:extLst>
                <a:ext uri="{FF2B5EF4-FFF2-40B4-BE49-F238E27FC236}">
                  <a16:creationId xmlns:a16="http://schemas.microsoft.com/office/drawing/2014/main"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8EF3BBCA-94D6-4940-873C-B664E7E3CC2B}"/>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3DB4ECF6-202E-4C82-9FB7-CF24C668E2BC}"/>
                  </a:ext>
                </a:extLst>
              </p:cNvPr>
              <p:cNvPicPr>
                <a:picLocks noChangeAspect="1"/>
              </p:cNvPicPr>
              <p:nvPr/>
            </p:nvPicPr>
            <p:blipFill>
              <a:blip r:embed="rId6"/>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AA79E311-2420-4C70-8A7A-BC59336EF015}"/>
                  </a:ext>
                </a:extLst>
              </p:cNvPr>
              <p:cNvPicPr>
                <a:picLocks noChangeAspect="1"/>
              </p:cNvPicPr>
              <p:nvPr/>
            </p:nvPicPr>
            <p:blipFill>
              <a:blip r:embed="rId7"/>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89B6C26C-5A3D-4531-AA41-87325C77EE0D}"/>
                </a:ext>
              </a:extLst>
            </p:cNvPr>
            <p:cNvSpPr/>
            <p:nvPr/>
          </p:nvSpPr>
          <p:spPr>
            <a:xfrm>
              <a:off x="6880943" y="2549254"/>
              <a:ext cx="3156148"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lang="en-US" sz="2800" b="1" kern="0" dirty="0">
                  <a:solidFill>
                    <a:srgbClr val="C00000"/>
                  </a:solidFill>
                  <a:latin typeface="Calibri" panose="020F0502020204030204"/>
                </a:rPr>
                <a:t> </a:t>
              </a:r>
              <a:r>
                <a:rPr lang="en-US" sz="2800" b="1" kern="0" dirty="0" err="1">
                  <a:solidFill>
                    <a:srgbClr val="C00000"/>
                  </a:solidFill>
                  <a:latin typeface="Calibri" panose="020F0502020204030204"/>
                </a:rPr>
                <a:t>nhóm</a:t>
              </a:r>
              <a:r>
                <a:rPr lang="en-US" sz="2800" b="1" kern="0" dirty="0">
                  <a:solidFill>
                    <a:srgbClr val="C00000"/>
                  </a:solidFill>
                  <a:latin typeface="Calibri" panose="020F0502020204030204"/>
                </a:rPr>
                <a:t> 4</a:t>
              </a:r>
              <a:endPar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288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2DC8E-DF44-434C-9998-7B17A0278D97}"/>
              </a:ext>
            </a:extLst>
          </p:cNvPr>
          <p:cNvPicPr>
            <a:picLocks noChangeAspect="1"/>
          </p:cNvPicPr>
          <p:nvPr/>
        </p:nvPicPr>
        <p:blipFill>
          <a:blip r:embed="rId2"/>
          <a:stretch>
            <a:fillRect/>
          </a:stretch>
        </p:blipFill>
        <p:spPr>
          <a:xfrm>
            <a:off x="6724651" y="-1"/>
            <a:ext cx="5467350" cy="1886023"/>
          </a:xfrm>
          <a:prstGeom prst="rect">
            <a:avLst/>
          </a:prstGeom>
        </p:spPr>
      </p:pic>
      <p:sp>
        <p:nvSpPr>
          <p:cNvPr id="2" name="TextBox 1">
            <a:extLst>
              <a:ext uri="{FF2B5EF4-FFF2-40B4-BE49-F238E27FC236}">
                <a16:creationId xmlns:a16="http://schemas.microsoft.com/office/drawing/2014/main" id="{D420B313-FC3D-4BBC-8D49-4DF44C00043B}"/>
              </a:ext>
            </a:extLst>
          </p:cNvPr>
          <p:cNvSpPr txBox="1"/>
          <p:nvPr/>
        </p:nvSpPr>
        <p:spPr>
          <a:xfrm>
            <a:off x="790575" y="1990725"/>
            <a:ext cx="10991850" cy="4524315"/>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Đếm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ô </a:t>
            </a:r>
            <a:r>
              <a:rPr lang="en-US" sz="2400" b="1" dirty="0" err="1">
                <a:solidFill>
                  <a:srgbClr val="FF0000"/>
                </a:solidFill>
                <a:latin typeface="Calibri" panose="020F0502020204030204" pitchFamily="34" charset="0"/>
                <a:cs typeface="Calibri" panose="020F0502020204030204" pitchFamily="34" charset="0"/>
              </a:rPr>
              <a:t>vuông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trên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để</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độ</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3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(3 + 4) x 2 = 14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vuông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x 4 = 16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hai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5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 (4 + 5) x 2 = 18 (cm)</a:t>
            </a:r>
          </a:p>
          <a:p>
            <a:r>
              <a:rPr lang="en-US" sz="2400" b="1" dirty="0" err="1">
                <a:solidFill>
                  <a:srgbClr val="0070C0"/>
                </a:solidFill>
                <a:latin typeface="Calibri" panose="020F0502020204030204" pitchFamily="34" charset="0"/>
                <a:cs typeface="Calibri" panose="020F0502020204030204" pitchFamily="34" charset="0"/>
              </a:rPr>
              <a:t>Vì</a:t>
            </a:r>
            <a:r>
              <a:rPr lang="en-US" sz="2400" b="1" dirty="0">
                <a:solidFill>
                  <a:srgbClr val="0070C0"/>
                </a:solidFill>
                <a:latin typeface="Calibri" panose="020F0502020204030204" pitchFamily="34" charset="0"/>
                <a:cs typeface="Calibri" panose="020F0502020204030204" pitchFamily="34" charset="0"/>
              </a:rPr>
              <a:t> 12 &lt; 14 &lt; 18 </a:t>
            </a:r>
            <a:r>
              <a:rPr lang="en-US" sz="2400" b="1" dirty="0" err="1">
                <a:solidFill>
                  <a:srgbClr val="0070C0"/>
                </a:solidFill>
                <a:latin typeface="Calibri" panose="020F0502020204030204" pitchFamily="34" charset="0"/>
                <a:cs typeface="Calibri" panose="020F0502020204030204" pitchFamily="34" charset="0"/>
              </a:rPr>
              <a:t>nên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ong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1000"/>
                                        <p:tgtEl>
                                          <p:spTgt spid="2">
                                            <p:txEl>
                                              <p:pRg st="9" end="9"/>
                                            </p:txEl>
                                          </p:spTgt>
                                        </p:tgtEl>
                                      </p:cBhvr>
                                    </p:animEffect>
                                    <p:anim calcmode="lin" valueType="num">
                                      <p:cBhvr>
                                        <p:cTn id="8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433</Words>
  <Application>Microsoft Office PowerPoint</Application>
  <PresentationFormat>Widescreen</PresentationFormat>
  <Paragraphs>55</Paragraphs>
  <Slides>9</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等线</vt:lpstr>
      <vt:lpstr>Arial</vt:lpstr>
      <vt:lpstr>Calibri</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2022-11-06T01:51:22Z</dcterms:created>
  <dcterms:modified xsi:type="dcterms:W3CDTF">2026-02-09T14:07:18Z</dcterms:modified>
</cp:coreProperties>
</file>