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3"/>
  </p:notesMasterIdLst>
  <p:handoutMasterIdLst>
    <p:handoutMasterId r:id="rId14"/>
  </p:handoutMasterIdLst>
  <p:sldIdLst>
    <p:sldId id="2968" r:id="rId2"/>
    <p:sldId id="3132" r:id="rId3"/>
    <p:sldId id="3133" r:id="rId4"/>
    <p:sldId id="3134" r:id="rId5"/>
    <p:sldId id="3135" r:id="rId6"/>
    <p:sldId id="3136" r:id="rId7"/>
    <p:sldId id="3138" r:id="rId8"/>
    <p:sldId id="3137" r:id="rId9"/>
    <p:sldId id="3139" r:id="rId10"/>
    <p:sldId id="3140" r:id="rId11"/>
    <p:sldId id="3123" r:id="rId12"/>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72" d="100"/>
          <a:sy n="72" d="100"/>
        </p:scale>
        <p:origin x="660" y="96"/>
      </p:cViewPr>
      <p:guideLst/>
    </p:cSldViewPr>
  </p:slideViewPr>
  <p:notesTextViewPr>
    <p:cViewPr>
      <p:scale>
        <a:sx n="1" d="1"/>
        <a:sy n="1" d="1"/>
      </p:scale>
      <p:origin x="0" y="0"/>
    </p:cViewPr>
  </p:notesTextViewPr>
  <p:notesViewPr>
    <p:cSldViewPr snapToGrid="0">
      <p:cViewPr varScale="1">
        <p:scale>
          <a:sx n="62" d="100"/>
          <a:sy n="62" d="100"/>
        </p:scale>
        <p:origin x="3154"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AEC1A5-F924-4CB5-B5C6-AC9BD7AF7C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185DA5F-A378-49A3-B85D-86F136BE9F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3EEAD1F-1436-471F-B6B9-86947EBEB19D}" type="datetimeFigureOut">
              <a:rPr lang="en-US" smtClean="0"/>
              <a:t>2/4/2026</a:t>
            </a:fld>
            <a:endParaRPr lang="en-US"/>
          </a:p>
        </p:txBody>
      </p:sp>
      <p:sp>
        <p:nvSpPr>
          <p:cNvPr id="4" name="Footer Placeholder 3">
            <a:extLst>
              <a:ext uri="{FF2B5EF4-FFF2-40B4-BE49-F238E27FC236}">
                <a16:creationId xmlns:a16="http://schemas.microsoft.com/office/drawing/2014/main" id="{B9D95809-A1F4-48D4-A6DB-65CB2931F36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E201330-F0B3-4703-989C-AB4DB3DA9D1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6E1742-57BA-4AF7-BC66-AE0F867E645D}" type="slidenum">
              <a:rPr lang="en-US" smtClean="0"/>
              <a:t>‹#›</a:t>
            </a:fld>
            <a:endParaRPr lang="en-US"/>
          </a:p>
        </p:txBody>
      </p:sp>
    </p:spTree>
    <p:extLst>
      <p:ext uri="{BB962C8B-B14F-4D97-AF65-F5344CB8AC3E}">
        <p14:creationId xmlns:p14="http://schemas.microsoft.com/office/powerpoint/2010/main" val="30042973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04/02/2026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91316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C0FA8E7-748D-432B-9656-0B0D9C7741C1}"/>
              </a:ext>
            </a:extLst>
          </p:cNvPr>
          <p:cNvPicPr>
            <a:picLocks noChangeAspect="1"/>
          </p:cNvPicPr>
          <p:nvPr userDrawn="1"/>
        </p:nvPicPr>
        <p:blipFill>
          <a:blip r:embed="rId2"/>
          <a:stretch>
            <a:fillRect/>
          </a:stretch>
        </p:blipFill>
        <p:spPr>
          <a:xfrm>
            <a:off x="11325363" y="271155"/>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3245975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2"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2.xml"/><Relationship Id="rId6" Type="http://schemas.microsoft.com/office/2007/relationships/hdphoto" Target="../media/hdphoto1.wdp"/><Relationship Id="rId11" Type="http://schemas.openxmlformats.org/officeDocument/2006/relationships/image" Target="../media/image2.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16" name="图片 16">
            <a:extLst>
              <a:ext uri="{FF2B5EF4-FFF2-40B4-BE49-F238E27FC236}">
                <a16:creationId xmlns:a16="http://schemas.microsoft.com/office/drawing/2014/main" id="{24E71F9A-7829-48DD-9B40-3CD02059375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93462" y="1412041"/>
            <a:ext cx="1664763" cy="1512215"/>
          </a:xfrm>
          <a:prstGeom prst="rect">
            <a:avLst/>
          </a:prstGeom>
        </p:spPr>
      </p:pic>
      <p:pic>
        <p:nvPicPr>
          <p:cNvPr id="8" name="Picture 7" descr="Text&#10;&#10;Description automatically generated">
            <a:extLst>
              <a:ext uri="{FF2B5EF4-FFF2-40B4-BE49-F238E27FC236}">
                <a16:creationId xmlns:a16="http://schemas.microsoft.com/office/drawing/2014/main" id="{461A6AB8-401D-445E-9A27-1CEB63FC5F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845219"/>
            <a:ext cx="7590178" cy="1560711"/>
          </a:xfrm>
          <a:prstGeom prst="rect">
            <a:avLst/>
          </a:prstGeom>
        </p:spPr>
      </p:pic>
      <p:pic>
        <p:nvPicPr>
          <p:cNvPr id="10" name="Picture 9" descr="Logo&#10;&#10;Description automatically generated">
            <a:extLst>
              <a:ext uri="{FF2B5EF4-FFF2-40B4-BE49-F238E27FC236}">
                <a16:creationId xmlns:a16="http://schemas.microsoft.com/office/drawing/2014/main" id="{F1519F96-9B44-4E54-B370-5305060D552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7952" y="1950605"/>
            <a:ext cx="7541406" cy="1938696"/>
          </a:xfrm>
          <a:prstGeom prst="rect">
            <a:avLst/>
          </a:prstGeom>
        </p:spPr>
      </p:pic>
      <p:pic>
        <p:nvPicPr>
          <p:cNvPr id="7" name="Picture 6">
            <a:extLst>
              <a:ext uri="{FF2B5EF4-FFF2-40B4-BE49-F238E27FC236}">
                <a16:creationId xmlns:a16="http://schemas.microsoft.com/office/drawing/2014/main" id="{D5A63284-3F71-42D1-8673-A991C3D8215D}"/>
              </a:ext>
            </a:extLst>
          </p:cNvPr>
          <p:cNvPicPr>
            <a:picLocks noChangeAspect="1"/>
          </p:cNvPicPr>
          <p:nvPr/>
        </p:nvPicPr>
        <p:blipFill>
          <a:blip r:embed="rId10"/>
          <a:stretch>
            <a:fillRect/>
          </a:stretch>
        </p:blipFill>
        <p:spPr>
          <a:xfrm>
            <a:off x="0" y="90658"/>
            <a:ext cx="1735904" cy="548770"/>
          </a:xfrm>
          <a:prstGeom prst="rect">
            <a:avLst/>
          </a:prstGeom>
        </p:spPr>
      </p:pic>
      <p:pic>
        <p:nvPicPr>
          <p:cNvPr id="9" name="Picture 8">
            <a:extLst>
              <a:ext uri="{FF2B5EF4-FFF2-40B4-BE49-F238E27FC236}">
                <a16:creationId xmlns:a16="http://schemas.microsoft.com/office/drawing/2014/main" id="{B7825967-9D9E-4A06-BFE8-4D9790B0C20E}"/>
              </a:ext>
            </a:extLst>
          </p:cNvPr>
          <p:cNvPicPr>
            <a:picLocks noChangeAspect="1"/>
          </p:cNvPicPr>
          <p:nvPr/>
        </p:nvPicPr>
        <p:blipFill>
          <a:blip r:embed="rId11"/>
          <a:stretch>
            <a:fillRect/>
          </a:stretch>
        </p:blipFill>
        <p:spPr>
          <a:xfrm>
            <a:off x="121559" y="2458656"/>
            <a:ext cx="589731" cy="520622"/>
          </a:xfrm>
          <a:prstGeom prst="rect">
            <a:avLst/>
          </a:prstGeom>
        </p:spPr>
      </p:pic>
      <p:sp>
        <p:nvSpPr>
          <p:cNvPr id="3" name="TextBox 2">
            <a:extLst>
              <a:ext uri="{FF2B5EF4-FFF2-40B4-BE49-F238E27FC236}">
                <a16:creationId xmlns:a16="http://schemas.microsoft.com/office/drawing/2014/main" id="{C994ADEB-D769-4CA8-EDC4-3017731490D9}"/>
              </a:ext>
            </a:extLst>
          </p:cNvPr>
          <p:cNvSpPr txBox="1"/>
          <p:nvPr/>
        </p:nvSpPr>
        <p:spPr>
          <a:xfrm>
            <a:off x="3538330" y="225287"/>
            <a:ext cx="5817705" cy="369332"/>
          </a:xfrm>
          <a:prstGeom prst="rect">
            <a:avLst/>
          </a:prstGeom>
          <a:noFill/>
        </p:spPr>
        <p:txBody>
          <a:bodyPr wrap="square" rtlCol="0">
            <a:spAutoFit/>
          </a:bodyPr>
          <a:lstStyle/>
          <a:p>
            <a:r>
              <a:rPr lang="en-US"/>
              <a:t>Thứ hai ngày 2 tháng 2 năm 2026</a:t>
            </a:r>
          </a:p>
        </p:txBody>
      </p:sp>
    </p:spTree>
    <p:custDataLst>
      <p:tags r:id="rId1"/>
    </p:custDataLst>
    <p:extLst>
      <p:ext uri="{BB962C8B-B14F-4D97-AF65-F5344CB8AC3E}">
        <p14:creationId xmlns:p14="http://schemas.microsoft.com/office/powerpoint/2010/main" val="2961287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C27A5A-A44A-449C-8F78-ECA8C50CA14F}"/>
              </a:ext>
            </a:extLst>
          </p:cNvPr>
          <p:cNvSpPr/>
          <p:nvPr/>
        </p:nvSpPr>
        <p:spPr>
          <a:xfrm>
            <a:off x="2135554" y="339726"/>
            <a:ext cx="9475155"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Lưu bài trình chiếu</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419257E3-97D7-40A0-B875-DDD10D889EFB}"/>
              </a:ext>
            </a:extLst>
          </p:cNvPr>
          <p:cNvGrpSpPr/>
          <p:nvPr/>
        </p:nvGrpSpPr>
        <p:grpSpPr>
          <a:xfrm>
            <a:off x="581290" y="335687"/>
            <a:ext cx="1526272" cy="492699"/>
            <a:chOff x="581290" y="1091471"/>
            <a:chExt cx="1526272" cy="492699"/>
          </a:xfrm>
        </p:grpSpPr>
        <p:sp>
          <p:nvSpPr>
            <p:cNvPr id="4" name="Rectangle 3">
              <a:extLst>
                <a:ext uri="{FF2B5EF4-FFF2-40B4-BE49-F238E27FC236}">
                  <a16:creationId xmlns:a16="http://schemas.microsoft.com/office/drawing/2014/main" id="{F2C08C2F-E4F0-4088-A392-CDB90EE41127}"/>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B9E094E2-F826-4FA0-A3E7-471D104BF699}"/>
                </a:ext>
              </a:extLst>
            </p:cNvPr>
            <p:cNvSpPr/>
            <p:nvPr/>
          </p:nvSpPr>
          <p:spPr>
            <a:xfrm>
              <a:off x="581290" y="1091471"/>
              <a:ext cx="1266171" cy="492699"/>
            </a:xfrm>
            <a:prstGeom prst="rect">
              <a:avLst/>
            </a:prstGeom>
          </p:spPr>
          <p:txBody>
            <a:bodyPr wrap="square">
              <a:spAutoFit/>
            </a:bodyPr>
            <a:lstStyle/>
            <a:p>
              <a:pPr defTabSz="342900">
                <a:lnSpc>
                  <a:spcPct val="150000"/>
                </a:lnSpc>
              </a:pPr>
              <a:r>
                <a:rPr lang="en-US" sz="2000">
                  <a:solidFill>
                    <a:srgbClr val="F03C69"/>
                  </a:solidFill>
                  <a:latin typeface="UTM HelvetIns" panose="02040603050506020204" pitchFamily="18" charset="0"/>
                  <a:cs typeface="Times New Roman" panose="02020603050405020304" pitchFamily="18" charset="0"/>
                </a:rPr>
                <a:t>NHIỆM VỤ    </a:t>
              </a:r>
              <a:endParaRPr lang="vi-VN" sz="2000">
                <a:solidFill>
                  <a:srgbClr val="F03C69"/>
                </a:solidFill>
                <a:latin typeface="SVN-SAF"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B8F9CD36-9E8C-4724-986B-03D2049F82F5}"/>
                </a:ext>
              </a:extLst>
            </p:cNvPr>
            <p:cNvSpPr/>
            <p:nvPr/>
          </p:nvSpPr>
          <p:spPr>
            <a:xfrm>
              <a:off x="1754154" y="1091471"/>
              <a:ext cx="353408" cy="492699"/>
            </a:xfrm>
            <a:prstGeom prst="rect">
              <a:avLst/>
            </a:prstGeom>
          </p:spPr>
          <p:txBody>
            <a:bodyPr wrap="square">
              <a:spAutoFit/>
            </a:bodyPr>
            <a:lstStyle/>
            <a:p>
              <a:pPr algn="ctr" defTabSz="342900">
                <a:lnSpc>
                  <a:spcPct val="150000"/>
                </a:lnSpc>
              </a:pPr>
              <a:r>
                <a:rPr lang="en-US" sz="2000">
                  <a:solidFill>
                    <a:schemeClr val="bg1"/>
                  </a:solidFill>
                  <a:latin typeface="UTM HelvetIns" panose="02040603050506020204" pitchFamily="18" charset="0"/>
                  <a:cs typeface="Times New Roman" panose="02020603050405020304" pitchFamily="18" charset="0"/>
                </a:rPr>
                <a:t>3</a:t>
              </a:r>
              <a:endParaRPr lang="vi-VN" sz="2000">
                <a:solidFill>
                  <a:schemeClr val="bg1"/>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142769A0-DD79-4CEF-96FA-178D5BCB21C1}"/>
              </a:ext>
            </a:extLst>
          </p:cNvPr>
          <p:cNvSpPr/>
          <p:nvPr/>
        </p:nvSpPr>
        <p:spPr>
          <a:xfrm>
            <a:off x="581290" y="882241"/>
            <a:ext cx="1523780" cy="492699"/>
          </a:xfrm>
          <a:prstGeom prst="rect">
            <a:avLst/>
          </a:prstGeom>
        </p:spPr>
        <p:txBody>
          <a:bodyPr wrap="square">
            <a:spAutoFit/>
          </a:bodyPr>
          <a:lstStyle/>
          <a:p>
            <a:pPr defTabSz="342900">
              <a:lnSpc>
                <a:spcPct val="150000"/>
              </a:lnSpc>
            </a:pPr>
            <a:r>
              <a:rPr lang="en-US" sz="2000">
                <a:solidFill>
                  <a:srgbClr val="3DC3EC"/>
                </a:solidFill>
                <a:latin typeface="UTM HelvetIns" panose="02040603050506020204" pitchFamily="18" charset="0"/>
                <a:cs typeface="Times New Roman" panose="02020603050405020304" pitchFamily="18" charset="0"/>
              </a:rPr>
              <a:t>H</a:t>
            </a:r>
            <a:r>
              <a:rPr lang="vi-VN" sz="2000">
                <a:solidFill>
                  <a:srgbClr val="3DC3EC"/>
                </a:solidFill>
                <a:latin typeface="UTM HelvetIns" panose="02040603050506020204" pitchFamily="18" charset="0"/>
                <a:cs typeface="Times New Roman" panose="02020603050405020304" pitchFamily="18" charset="0"/>
              </a:rPr>
              <a:t>ƯỚN</a:t>
            </a:r>
            <a:r>
              <a:rPr lang="en-US" sz="2000">
                <a:solidFill>
                  <a:srgbClr val="3DC3EC"/>
                </a:solidFill>
                <a:latin typeface="UTM HelvetIns" panose="02040603050506020204" pitchFamily="18" charset="0"/>
                <a:cs typeface="Times New Roman" panose="02020603050405020304" pitchFamily="18" charset="0"/>
              </a:rPr>
              <a:t>G DẪN</a:t>
            </a:r>
            <a:endParaRPr lang="vi-VN" sz="2000">
              <a:solidFill>
                <a:srgbClr val="3DC3EC"/>
              </a:solidFill>
              <a:latin typeface="SVN-SAF"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229E2679-458E-4C49-A3AF-A90CEC8033B5}"/>
              </a:ext>
            </a:extLst>
          </p:cNvPr>
          <p:cNvSpPr/>
          <p:nvPr/>
        </p:nvSpPr>
        <p:spPr>
          <a:xfrm>
            <a:off x="581290" y="1428795"/>
            <a:ext cx="3157589"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bảng chọn </a:t>
            </a:r>
            <a:r>
              <a:rPr lang="vi-VN" sz="2000">
                <a:solidFill>
                  <a:srgbClr val="0998D7"/>
                </a:solidFill>
                <a:latin typeface="UTM Avo" panose="02040603050506020204" pitchFamily="18" charset="0"/>
                <a:cs typeface="Times New Roman" panose="02020603050405020304" pitchFamily="18" charset="0"/>
              </a:rPr>
              <a:t>File</a:t>
            </a:r>
            <a:r>
              <a:rPr lang="vi-VN" sz="2000">
                <a:latin typeface="UTM Avo" panose="02040603050506020204" pitchFamily="18" charset="0"/>
                <a:cs typeface="Times New Roman" panose="02020603050405020304" pitchFamily="18" charset="0"/>
              </a:rPr>
              <a:t>, chọn lệnh </a:t>
            </a:r>
            <a:r>
              <a:rPr lang="vi-VN" sz="2000">
                <a:solidFill>
                  <a:srgbClr val="0998D7"/>
                </a:solidFill>
                <a:latin typeface="UTM Avo" panose="02040603050506020204" pitchFamily="18" charset="0"/>
                <a:cs typeface="Times New Roman" panose="02020603050405020304" pitchFamily="18" charset="0"/>
              </a:rPr>
              <a:t>Save</a:t>
            </a:r>
            <a:r>
              <a:rPr lang="vi-VN" sz="2000">
                <a:latin typeface="UTM Avo" panose="02040603050506020204" pitchFamily="18" charset="0"/>
                <a:cs typeface="Times New Roman" panose="02020603050405020304" pitchFamily="18" charset="0"/>
              </a:rPr>
              <a:t>. Cửa sổ</a:t>
            </a:r>
            <a:r>
              <a:rPr lang="vi-VN" sz="2000">
                <a:solidFill>
                  <a:srgbClr val="0998D7"/>
                </a:solidFill>
                <a:latin typeface="UTM Avo" panose="02040603050506020204" pitchFamily="18" charset="0"/>
                <a:cs typeface="Times New Roman" panose="02020603050405020304" pitchFamily="18" charset="0"/>
              </a:rPr>
              <a:t> Save as </a:t>
            </a:r>
            <a:r>
              <a:rPr lang="vi-VN" sz="2000">
                <a:latin typeface="UTM Avo" panose="02040603050506020204" pitchFamily="18" charset="0"/>
                <a:cs typeface="Times New Roman" panose="02020603050405020304" pitchFamily="18" charset="0"/>
              </a:rPr>
              <a:t>hiện ra tương tự như sau:</a:t>
            </a:r>
          </a:p>
        </p:txBody>
      </p:sp>
      <p:pic>
        <p:nvPicPr>
          <p:cNvPr id="12" name="Picture 11">
            <a:extLst>
              <a:ext uri="{FF2B5EF4-FFF2-40B4-BE49-F238E27FC236}">
                <a16:creationId xmlns:a16="http://schemas.microsoft.com/office/drawing/2014/main" id="{7FA540DF-CD4A-4ECC-AD6E-1EC934AD8AD1}"/>
              </a:ext>
            </a:extLst>
          </p:cNvPr>
          <p:cNvPicPr>
            <a:picLocks noChangeAspect="1"/>
          </p:cNvPicPr>
          <p:nvPr/>
        </p:nvPicPr>
        <p:blipFill>
          <a:blip r:embed="rId3"/>
          <a:stretch>
            <a:fillRect/>
          </a:stretch>
        </p:blipFill>
        <p:spPr>
          <a:xfrm>
            <a:off x="3925384" y="882241"/>
            <a:ext cx="7825844" cy="5350931"/>
          </a:xfrm>
          <a:prstGeom prst="rect">
            <a:avLst/>
          </a:prstGeom>
        </p:spPr>
      </p:pic>
    </p:spTree>
    <p:custDataLst>
      <p:tags r:id="rId1"/>
    </p:custDataLst>
    <p:extLst>
      <p:ext uri="{BB962C8B-B14F-4D97-AF65-F5344CB8AC3E}">
        <p14:creationId xmlns:p14="http://schemas.microsoft.com/office/powerpoint/2010/main" val="14476856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133E3BA-550D-4B15-9035-AA7D1C946793}"/>
              </a:ext>
            </a:extLst>
          </p:cNvPr>
          <p:cNvGrpSpPr/>
          <p:nvPr/>
        </p:nvGrpSpPr>
        <p:grpSpPr>
          <a:xfrm>
            <a:off x="414536" y="305957"/>
            <a:ext cx="3761537" cy="1014929"/>
            <a:chOff x="371924" y="467376"/>
            <a:chExt cx="3761537" cy="1014929"/>
          </a:xfrm>
        </p:grpSpPr>
        <p:pic>
          <p:nvPicPr>
            <p:cNvPr id="4" name="Picture 3">
              <a:extLst>
                <a:ext uri="{FF2B5EF4-FFF2-40B4-BE49-F238E27FC236}">
                  <a16:creationId xmlns:a16="http://schemas.microsoft.com/office/drawing/2014/main" id="{4CD3C2A7-BA87-4294-9BB8-E2202AA371F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6" name="Rectangle 5">
              <a:extLst>
                <a:ext uri="{FF2B5EF4-FFF2-40B4-BE49-F238E27FC236}">
                  <a16:creationId xmlns:a16="http://schemas.microsoft.com/office/drawing/2014/main" id="{A1A1DB7B-EB6A-4C62-BFED-46F69E7ECF48}"/>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9DEABF03-00CD-4B49-8382-EC5AD0929D0B}"/>
              </a:ext>
            </a:extLst>
          </p:cNvPr>
          <p:cNvSpPr/>
          <p:nvPr/>
        </p:nvSpPr>
        <p:spPr>
          <a:xfrm>
            <a:off x="635645" y="1320886"/>
            <a:ext cx="10920710" cy="3067443"/>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Em hãy tạo bài trình chiếu cả 2 đến 3 trang để giới thiệu về trường em với các yêu cầu sau: </a:t>
            </a:r>
            <a:endParaRPr lang="en-US" sz="2200">
              <a:latin typeface="UTM Avo" panose="02040603050506020204" pitchFamily="18" charset="0"/>
              <a:cs typeface="Times New Roman" panose="02020603050405020304" pitchFamily="18" charset="0"/>
            </a:endParaRPr>
          </a:p>
          <a:p>
            <a:pPr marL="404813" indent="-404813" algn="just" defTabSz="342900">
              <a:lnSpc>
                <a:spcPct val="150000"/>
              </a:lnSpc>
            </a:pPr>
            <a:r>
              <a:rPr lang="vi-VN" sz="2200">
                <a:latin typeface="UTM Avo" panose="02040603050506020204" pitchFamily="18" charset="0"/>
                <a:cs typeface="Times New Roman" panose="02020603050405020304" pitchFamily="18" charset="0"/>
              </a:rPr>
              <a:t>a) Trang chiếu có tên trường. </a:t>
            </a:r>
            <a:endParaRPr lang="en-US" sz="2200">
              <a:latin typeface="UTM Avo" panose="02040603050506020204" pitchFamily="18" charset="0"/>
              <a:cs typeface="Times New Roman" panose="02020603050405020304" pitchFamily="18" charset="0"/>
            </a:endParaRPr>
          </a:p>
          <a:p>
            <a:pPr marL="404813" indent="-404813" algn="just" defTabSz="342900">
              <a:lnSpc>
                <a:spcPct val="150000"/>
              </a:lnSpc>
            </a:pPr>
            <a:r>
              <a:rPr lang="vi-VN" sz="2200">
                <a:latin typeface="UTM Avo" panose="02040603050506020204" pitchFamily="18" charset="0"/>
                <a:cs typeface="Times New Roman" panose="02020603050405020304" pitchFamily="18" charset="0"/>
              </a:rPr>
              <a:t>b) Trang chiếu có hình ảnh của trường. </a:t>
            </a:r>
            <a:endParaRPr lang="en-US" sz="2200">
              <a:latin typeface="UTM Avo" panose="02040603050506020204" pitchFamily="18" charset="0"/>
              <a:cs typeface="Times New Roman" panose="02020603050405020304" pitchFamily="18" charset="0"/>
            </a:endParaRPr>
          </a:p>
          <a:p>
            <a:pPr marL="404813" indent="-404813" algn="just" defTabSz="342900">
              <a:lnSpc>
                <a:spcPct val="150000"/>
              </a:lnSpc>
            </a:pPr>
            <a:r>
              <a:rPr lang="vi-VN" sz="2200">
                <a:latin typeface="UTM Avo" panose="02040603050506020204" pitchFamily="18" charset="0"/>
                <a:cs typeface="Times New Roman" panose="02020603050405020304" pitchFamily="18" charset="0"/>
              </a:rPr>
              <a:t>c) Trình chiếu toàn màn hình. </a:t>
            </a:r>
            <a:endParaRPr lang="en-US" sz="2200">
              <a:latin typeface="UTM Avo" panose="02040603050506020204" pitchFamily="18" charset="0"/>
              <a:cs typeface="Times New Roman" panose="02020603050405020304" pitchFamily="18" charset="0"/>
            </a:endParaRPr>
          </a:p>
          <a:p>
            <a:pPr marL="404813" indent="-404813" algn="just" defTabSz="342900">
              <a:lnSpc>
                <a:spcPct val="150000"/>
              </a:lnSpc>
            </a:pPr>
            <a:r>
              <a:rPr lang="vi-VN" sz="2200">
                <a:latin typeface="UTM Avo" panose="02040603050506020204" pitchFamily="18" charset="0"/>
                <a:cs typeface="Times New Roman" panose="02020603050405020304" pitchFamily="18" charset="0"/>
              </a:rPr>
              <a:t>d) Lưu bài trình chiếu vào thư mục phù hợp trong máy tính.</a:t>
            </a:r>
          </a:p>
        </p:txBody>
      </p:sp>
      <p:sp>
        <p:nvSpPr>
          <p:cNvPr id="8" name="Rectangle 7">
            <a:extLst>
              <a:ext uri="{FF2B5EF4-FFF2-40B4-BE49-F238E27FC236}">
                <a16:creationId xmlns:a16="http://schemas.microsoft.com/office/drawing/2014/main" id="{8F089ED1-02E4-4081-8205-FDBB78E2FDA2}"/>
              </a:ext>
            </a:extLst>
          </p:cNvPr>
          <p:cNvSpPr/>
          <p:nvPr/>
        </p:nvSpPr>
        <p:spPr>
          <a:xfrm>
            <a:off x="635644" y="5723738"/>
            <a:ext cx="10920709" cy="528286"/>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Em hãy tạo bài trình chiếu về sở thích của mình và chia sẻ với các bạn.</a:t>
            </a:r>
          </a:p>
        </p:txBody>
      </p:sp>
      <p:grpSp>
        <p:nvGrpSpPr>
          <p:cNvPr id="10" name="Group 9">
            <a:extLst>
              <a:ext uri="{FF2B5EF4-FFF2-40B4-BE49-F238E27FC236}">
                <a16:creationId xmlns:a16="http://schemas.microsoft.com/office/drawing/2014/main" id="{27FA056C-66AA-4C3B-BF91-AFC4FD4BA540}"/>
              </a:ext>
            </a:extLst>
          </p:cNvPr>
          <p:cNvGrpSpPr/>
          <p:nvPr/>
        </p:nvGrpSpPr>
        <p:grpSpPr>
          <a:xfrm>
            <a:off x="635645" y="4574327"/>
            <a:ext cx="3540427" cy="977203"/>
            <a:chOff x="371925" y="384240"/>
            <a:chExt cx="3540427" cy="977203"/>
          </a:xfrm>
        </p:grpSpPr>
        <p:pic>
          <p:nvPicPr>
            <p:cNvPr id="11" name="Picture 10">
              <a:extLst>
                <a:ext uri="{FF2B5EF4-FFF2-40B4-BE49-F238E27FC236}">
                  <a16:creationId xmlns:a16="http://schemas.microsoft.com/office/drawing/2014/main" id="{D19CCA4C-DEED-451B-8385-8340F5FA8492}"/>
                </a:ext>
              </a:extLst>
            </p:cNvPr>
            <p:cNvPicPr>
              <a:picLocks noChangeAspect="1"/>
            </p:cNvPicPr>
            <p:nvPr/>
          </p:nvPicPr>
          <p:blipFill>
            <a:blip r:embed="rId4"/>
            <a:stretch>
              <a:fillRect/>
            </a:stretch>
          </p:blipFill>
          <p:spPr>
            <a:xfrm>
              <a:off x="371925" y="384240"/>
              <a:ext cx="1059162" cy="977203"/>
            </a:xfrm>
            <a:prstGeom prst="rect">
              <a:avLst/>
            </a:prstGeom>
          </p:spPr>
        </p:pic>
        <p:sp>
          <p:nvSpPr>
            <p:cNvPr id="12" name="Rectangle 11">
              <a:extLst>
                <a:ext uri="{FF2B5EF4-FFF2-40B4-BE49-F238E27FC236}">
                  <a16:creationId xmlns:a16="http://schemas.microsoft.com/office/drawing/2014/main" id="{E4B34FAC-056F-4349-AC30-14E20AF990CB}"/>
                </a:ext>
              </a:extLst>
            </p:cNvPr>
            <p:cNvSpPr/>
            <p:nvPr/>
          </p:nvSpPr>
          <p:spPr>
            <a:xfrm>
              <a:off x="1531751" y="548615"/>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19255901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id="{356A26C7-1147-42FC-AADF-4ABDE0CAC4CB}"/>
              </a:ext>
            </a:extLst>
          </p:cNvPr>
          <p:cNvGrpSpPr/>
          <p:nvPr/>
        </p:nvGrpSpPr>
        <p:grpSpPr>
          <a:xfrm>
            <a:off x="855028" y="2843883"/>
            <a:ext cx="8580448" cy="2271588"/>
            <a:chOff x="1800386" y="4552258"/>
            <a:chExt cx="7268968" cy="1233193"/>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800386" y="4629120"/>
              <a:ext cx="7212563" cy="1156331"/>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1198985"/>
            </a:xfrm>
            <a:prstGeom prst="wedgeRoundRectCallout">
              <a:avLst>
                <a:gd name="adj1" fmla="val 53513"/>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FBFE8E40-0C04-41D1-A809-0C5B1905F92A}"/>
              </a:ext>
            </a:extLst>
          </p:cNvPr>
          <p:cNvSpPr/>
          <p:nvPr/>
        </p:nvSpPr>
        <p:spPr>
          <a:xfrm>
            <a:off x="1045824" y="2985466"/>
            <a:ext cx="8265438"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đã được học bài mà các thầy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ô chiếu các hình ảnh, video, trên bảng chiếu chưa? Các thầy cô giáo sử dụng phần mềm nào để tạo ra các trang chiếu đó nhỉ? Hôm nay chúng ta sẽ tìm hiểu phần mềm tạo ra các trang chiếu đó nhé! </a:t>
            </a:r>
          </a:p>
        </p:txBody>
      </p:sp>
      <p:sp>
        <p:nvSpPr>
          <p:cNvPr id="20" name="Rectangle 19">
            <a:extLst>
              <a:ext uri="{FF2B5EF4-FFF2-40B4-BE49-F238E27FC236}">
                <a16:creationId xmlns:a16="http://schemas.microsoft.com/office/drawing/2014/main"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3" name="Picture 2" descr="A picture containing text, indoor, computer, computer&#10;&#10;Description automatically generated">
            <a:extLst>
              <a:ext uri="{FF2B5EF4-FFF2-40B4-BE49-F238E27FC236}">
                <a16:creationId xmlns:a16="http://schemas.microsoft.com/office/drawing/2014/main" id="{277BAD0F-0150-490B-9872-6F77A770A3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79006" y="4348064"/>
            <a:ext cx="2712993" cy="2846419"/>
          </a:xfrm>
          <a:prstGeom prst="rect">
            <a:avLst/>
          </a:prstGeom>
        </p:spPr>
      </p:pic>
      <p:pic>
        <p:nvPicPr>
          <p:cNvPr id="23" name="Picture 22">
            <a:extLst>
              <a:ext uri="{FF2B5EF4-FFF2-40B4-BE49-F238E27FC236}">
                <a16:creationId xmlns:a16="http://schemas.microsoft.com/office/drawing/2014/main" id="{4CD456F1-461B-467A-AB83-DBA846D4370B}"/>
              </a:ext>
            </a:extLst>
          </p:cNvPr>
          <p:cNvPicPr>
            <a:picLocks noChangeAspect="1"/>
          </p:cNvPicPr>
          <p:nvPr/>
        </p:nvPicPr>
        <p:blipFill rotWithShape="1">
          <a:blip r:embed="rId6"/>
          <a:srcRect b="1458"/>
          <a:stretch/>
        </p:blipFill>
        <p:spPr>
          <a:xfrm>
            <a:off x="9502058" y="1598312"/>
            <a:ext cx="998307" cy="1254085"/>
          </a:xfrm>
          <a:prstGeom prst="rect">
            <a:avLst/>
          </a:prstGeom>
        </p:spPr>
      </p:pic>
      <p:pic>
        <p:nvPicPr>
          <p:cNvPr id="14" name="Picture 13">
            <a:extLst>
              <a:ext uri="{FF2B5EF4-FFF2-40B4-BE49-F238E27FC236}">
                <a16:creationId xmlns:a16="http://schemas.microsoft.com/office/drawing/2014/main" id="{8BEF46A8-FF6E-4673-B062-9B6AFD33352E}"/>
              </a:ext>
            </a:extLst>
          </p:cNvPr>
          <p:cNvPicPr>
            <a:picLocks noChangeAspect="1"/>
          </p:cNvPicPr>
          <p:nvPr/>
        </p:nvPicPr>
        <p:blipFill>
          <a:blip r:embed="rId7"/>
          <a:stretch>
            <a:fillRect/>
          </a:stretch>
        </p:blipFill>
        <p:spPr>
          <a:xfrm>
            <a:off x="11341063" y="1338001"/>
            <a:ext cx="513673" cy="453477"/>
          </a:xfrm>
          <a:prstGeom prst="rect">
            <a:avLst/>
          </a:prstGeom>
        </p:spPr>
      </p:pic>
    </p:spTree>
    <p:custDataLst>
      <p:tags r:id="rId1"/>
    </p:custDataLst>
    <p:extLst>
      <p:ext uri="{BB962C8B-B14F-4D97-AF65-F5344CB8AC3E}">
        <p14:creationId xmlns:p14="http://schemas.microsoft.com/office/powerpoint/2010/main" val="10454832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500"/>
                                        <p:tgtEl>
                                          <p:spTgt spid="13"/>
                                        </p:tgtEl>
                                      </p:cBhvr>
                                    </p:animEffect>
                                  </p:childTnLst>
                                </p:cTn>
                              </p:par>
                              <p:par>
                                <p:cTn id="29" presetID="14" presetClass="entr" presetSubtype="1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C27A5A-A44A-449C-8F78-ECA8C50CA14F}"/>
              </a:ext>
            </a:extLst>
          </p:cNvPr>
          <p:cNvSpPr/>
          <p:nvPr/>
        </p:nvSpPr>
        <p:spPr>
          <a:xfrm>
            <a:off x="2135555" y="339726"/>
            <a:ext cx="9135826"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Nhận biết biểu tượng của phần mềm trình chiếu, khởi động phần mềm trình chiếu và quan sát các thành phần của màn hình làm việc</a:t>
            </a:r>
          </a:p>
        </p:txBody>
      </p:sp>
      <p:grpSp>
        <p:nvGrpSpPr>
          <p:cNvPr id="3" name="Group 2">
            <a:extLst>
              <a:ext uri="{FF2B5EF4-FFF2-40B4-BE49-F238E27FC236}">
                <a16:creationId xmlns:a16="http://schemas.microsoft.com/office/drawing/2014/main" id="{419257E3-97D7-40A0-B875-DDD10D889EFB}"/>
              </a:ext>
            </a:extLst>
          </p:cNvPr>
          <p:cNvGrpSpPr/>
          <p:nvPr/>
        </p:nvGrpSpPr>
        <p:grpSpPr>
          <a:xfrm>
            <a:off x="581290" y="335687"/>
            <a:ext cx="1526272" cy="492699"/>
            <a:chOff x="581290" y="1091471"/>
            <a:chExt cx="1526272" cy="492699"/>
          </a:xfrm>
        </p:grpSpPr>
        <p:sp>
          <p:nvSpPr>
            <p:cNvPr id="4" name="Rectangle 3">
              <a:extLst>
                <a:ext uri="{FF2B5EF4-FFF2-40B4-BE49-F238E27FC236}">
                  <a16:creationId xmlns:a16="http://schemas.microsoft.com/office/drawing/2014/main" id="{F2C08C2F-E4F0-4088-A392-CDB90EE41127}"/>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B9E094E2-F826-4FA0-A3E7-471D104BF699}"/>
                </a:ext>
              </a:extLst>
            </p:cNvPr>
            <p:cNvSpPr/>
            <p:nvPr/>
          </p:nvSpPr>
          <p:spPr>
            <a:xfrm>
              <a:off x="581290" y="1091471"/>
              <a:ext cx="1266171" cy="492699"/>
            </a:xfrm>
            <a:prstGeom prst="rect">
              <a:avLst/>
            </a:prstGeom>
          </p:spPr>
          <p:txBody>
            <a:bodyPr wrap="square">
              <a:spAutoFit/>
            </a:bodyPr>
            <a:lstStyle/>
            <a:p>
              <a:pPr defTabSz="342900">
                <a:lnSpc>
                  <a:spcPct val="150000"/>
                </a:lnSpc>
              </a:pPr>
              <a:r>
                <a:rPr lang="en-US" sz="2000">
                  <a:solidFill>
                    <a:srgbClr val="F03C69"/>
                  </a:solidFill>
                  <a:latin typeface="UTM HelvetIns" panose="02040603050506020204" pitchFamily="18" charset="0"/>
                  <a:cs typeface="Times New Roman" panose="02020603050405020304" pitchFamily="18" charset="0"/>
                </a:rPr>
                <a:t>NHIỆM VỤ    </a:t>
              </a:r>
              <a:endParaRPr lang="vi-VN" sz="2000">
                <a:solidFill>
                  <a:srgbClr val="F03C69"/>
                </a:solidFill>
                <a:latin typeface="SVN-SAF"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B8F9CD36-9E8C-4724-986B-03D2049F82F5}"/>
                </a:ext>
              </a:extLst>
            </p:cNvPr>
            <p:cNvSpPr/>
            <p:nvPr/>
          </p:nvSpPr>
          <p:spPr>
            <a:xfrm>
              <a:off x="1754154" y="1091471"/>
              <a:ext cx="353408" cy="492699"/>
            </a:xfrm>
            <a:prstGeom prst="rect">
              <a:avLst/>
            </a:prstGeom>
          </p:spPr>
          <p:txBody>
            <a:bodyPr wrap="square">
              <a:spAutoFit/>
            </a:bodyPr>
            <a:lstStyle/>
            <a:p>
              <a:pPr algn="ctr" defTabSz="342900">
                <a:lnSpc>
                  <a:spcPct val="150000"/>
                </a:lnSpc>
              </a:pPr>
              <a:r>
                <a:rPr lang="en-US" sz="2000">
                  <a:solidFill>
                    <a:schemeClr val="bg1"/>
                  </a:solidFill>
                  <a:latin typeface="UTM HelvetIns" panose="02040603050506020204" pitchFamily="18" charset="0"/>
                  <a:cs typeface="Times New Roman" panose="02020603050405020304" pitchFamily="18" charset="0"/>
                </a:rPr>
                <a:t>1</a:t>
              </a:r>
              <a:endParaRPr lang="vi-VN" sz="2000">
                <a:solidFill>
                  <a:schemeClr val="bg1"/>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142769A0-DD79-4CEF-96FA-178D5BCB21C1}"/>
              </a:ext>
            </a:extLst>
          </p:cNvPr>
          <p:cNvSpPr/>
          <p:nvPr/>
        </p:nvSpPr>
        <p:spPr>
          <a:xfrm>
            <a:off x="581290" y="1314441"/>
            <a:ext cx="1523780" cy="492699"/>
          </a:xfrm>
          <a:prstGeom prst="rect">
            <a:avLst/>
          </a:prstGeom>
        </p:spPr>
        <p:txBody>
          <a:bodyPr wrap="square">
            <a:spAutoFit/>
          </a:bodyPr>
          <a:lstStyle/>
          <a:p>
            <a:pPr defTabSz="342900">
              <a:lnSpc>
                <a:spcPct val="150000"/>
              </a:lnSpc>
            </a:pPr>
            <a:r>
              <a:rPr lang="en-US" sz="2000">
                <a:solidFill>
                  <a:srgbClr val="3DC3EC"/>
                </a:solidFill>
                <a:latin typeface="UTM HelvetIns" panose="02040603050506020204" pitchFamily="18" charset="0"/>
                <a:cs typeface="Times New Roman" panose="02020603050405020304" pitchFamily="18" charset="0"/>
              </a:rPr>
              <a:t>H</a:t>
            </a:r>
            <a:r>
              <a:rPr lang="vi-VN" sz="2000">
                <a:solidFill>
                  <a:srgbClr val="3DC3EC"/>
                </a:solidFill>
                <a:latin typeface="UTM HelvetIns" panose="02040603050506020204" pitchFamily="18" charset="0"/>
                <a:cs typeface="Times New Roman" panose="02020603050405020304" pitchFamily="18" charset="0"/>
              </a:rPr>
              <a:t>ƯỚN</a:t>
            </a:r>
            <a:r>
              <a:rPr lang="en-US" sz="2000">
                <a:solidFill>
                  <a:srgbClr val="3DC3EC"/>
                </a:solidFill>
                <a:latin typeface="UTM HelvetIns" panose="02040603050506020204" pitchFamily="18" charset="0"/>
                <a:cs typeface="Times New Roman" panose="02020603050405020304" pitchFamily="18" charset="0"/>
              </a:rPr>
              <a:t>G DẪN</a:t>
            </a:r>
            <a:endParaRPr lang="vi-VN" sz="2000">
              <a:solidFill>
                <a:srgbClr val="3DC3EC"/>
              </a:solidFill>
              <a:latin typeface="SVN-SAF"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6F4E281D-CE75-48FA-A99F-DD90B211AB3E}"/>
              </a:ext>
            </a:extLst>
          </p:cNvPr>
          <p:cNvSpPr/>
          <p:nvPr/>
        </p:nvSpPr>
        <p:spPr>
          <a:xfrm>
            <a:off x="581289" y="1709325"/>
            <a:ext cx="11029419"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 Nháy đúp chuột vào biểu tượng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trên màn hình nền để khởi động phần mềm trình chiếu. Màn hình làm việc của phần mềm trình chiếu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dạng như sau:</a:t>
            </a:r>
          </a:p>
        </p:txBody>
      </p:sp>
      <p:pic>
        <p:nvPicPr>
          <p:cNvPr id="10" name="Picture 9">
            <a:extLst>
              <a:ext uri="{FF2B5EF4-FFF2-40B4-BE49-F238E27FC236}">
                <a16:creationId xmlns:a16="http://schemas.microsoft.com/office/drawing/2014/main" id="{1ABF6F41-C8BF-4AA3-8E50-A8B1447D494F}"/>
              </a:ext>
            </a:extLst>
          </p:cNvPr>
          <p:cNvPicPr>
            <a:picLocks noChangeAspect="1"/>
          </p:cNvPicPr>
          <p:nvPr/>
        </p:nvPicPr>
        <p:blipFill>
          <a:blip r:embed="rId3"/>
          <a:stretch>
            <a:fillRect/>
          </a:stretch>
        </p:blipFill>
        <p:spPr>
          <a:xfrm>
            <a:off x="5059879" y="1536731"/>
            <a:ext cx="731583" cy="647756"/>
          </a:xfrm>
          <a:prstGeom prst="rect">
            <a:avLst/>
          </a:prstGeom>
        </p:spPr>
      </p:pic>
      <p:pic>
        <p:nvPicPr>
          <p:cNvPr id="12" name="Picture 11" descr="Graphical user interface, application, PowerPoint&#10;&#10;Description automatically generated">
            <a:extLst>
              <a:ext uri="{FF2B5EF4-FFF2-40B4-BE49-F238E27FC236}">
                <a16:creationId xmlns:a16="http://schemas.microsoft.com/office/drawing/2014/main" id="{698BE8F6-A718-44C3-8857-942D0175AD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7352" y="2688079"/>
            <a:ext cx="8897296" cy="3830195"/>
          </a:xfrm>
          <a:prstGeom prst="rect">
            <a:avLst/>
          </a:prstGeom>
        </p:spPr>
      </p:pic>
    </p:spTree>
    <p:custDataLst>
      <p:tags r:id="rId1"/>
    </p:custDataLst>
    <p:extLst>
      <p:ext uri="{BB962C8B-B14F-4D97-AF65-F5344CB8AC3E}">
        <p14:creationId xmlns:p14="http://schemas.microsoft.com/office/powerpoint/2010/main" val="8317875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4" presetClass="entr" presetSubtype="1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C27A5A-A44A-449C-8F78-ECA8C50CA14F}"/>
              </a:ext>
            </a:extLst>
          </p:cNvPr>
          <p:cNvSpPr/>
          <p:nvPr/>
        </p:nvSpPr>
        <p:spPr>
          <a:xfrm>
            <a:off x="2135554" y="339726"/>
            <a:ext cx="8669295"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Nhập văn bản, tạo trang mới và thêm hình ảnh vào trang chiếu về chủ đề các loài hoa.</a:t>
            </a:r>
          </a:p>
        </p:txBody>
      </p:sp>
      <p:grpSp>
        <p:nvGrpSpPr>
          <p:cNvPr id="3" name="Group 2">
            <a:extLst>
              <a:ext uri="{FF2B5EF4-FFF2-40B4-BE49-F238E27FC236}">
                <a16:creationId xmlns:a16="http://schemas.microsoft.com/office/drawing/2014/main" id="{419257E3-97D7-40A0-B875-DDD10D889EFB}"/>
              </a:ext>
            </a:extLst>
          </p:cNvPr>
          <p:cNvGrpSpPr/>
          <p:nvPr/>
        </p:nvGrpSpPr>
        <p:grpSpPr>
          <a:xfrm>
            <a:off x="581290" y="335687"/>
            <a:ext cx="1526272" cy="492699"/>
            <a:chOff x="581290" y="1091471"/>
            <a:chExt cx="1526272" cy="492699"/>
          </a:xfrm>
        </p:grpSpPr>
        <p:sp>
          <p:nvSpPr>
            <p:cNvPr id="4" name="Rectangle 3">
              <a:extLst>
                <a:ext uri="{FF2B5EF4-FFF2-40B4-BE49-F238E27FC236}">
                  <a16:creationId xmlns:a16="http://schemas.microsoft.com/office/drawing/2014/main" id="{F2C08C2F-E4F0-4088-A392-CDB90EE41127}"/>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B9E094E2-F826-4FA0-A3E7-471D104BF699}"/>
                </a:ext>
              </a:extLst>
            </p:cNvPr>
            <p:cNvSpPr/>
            <p:nvPr/>
          </p:nvSpPr>
          <p:spPr>
            <a:xfrm>
              <a:off x="581290" y="1091471"/>
              <a:ext cx="1266171" cy="492699"/>
            </a:xfrm>
            <a:prstGeom prst="rect">
              <a:avLst/>
            </a:prstGeom>
          </p:spPr>
          <p:txBody>
            <a:bodyPr wrap="square">
              <a:spAutoFit/>
            </a:bodyPr>
            <a:lstStyle/>
            <a:p>
              <a:pPr defTabSz="342900">
                <a:lnSpc>
                  <a:spcPct val="150000"/>
                </a:lnSpc>
              </a:pPr>
              <a:r>
                <a:rPr lang="en-US" sz="2000">
                  <a:solidFill>
                    <a:srgbClr val="F03C69"/>
                  </a:solidFill>
                  <a:latin typeface="UTM HelvetIns" panose="02040603050506020204" pitchFamily="18" charset="0"/>
                  <a:cs typeface="Times New Roman" panose="02020603050405020304" pitchFamily="18" charset="0"/>
                </a:rPr>
                <a:t>NHIỆM VỤ    </a:t>
              </a:r>
              <a:endParaRPr lang="vi-VN" sz="2000">
                <a:solidFill>
                  <a:srgbClr val="F03C69"/>
                </a:solidFill>
                <a:latin typeface="SVN-SAF"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B8F9CD36-9E8C-4724-986B-03D2049F82F5}"/>
                </a:ext>
              </a:extLst>
            </p:cNvPr>
            <p:cNvSpPr/>
            <p:nvPr/>
          </p:nvSpPr>
          <p:spPr>
            <a:xfrm>
              <a:off x="1754154" y="1091471"/>
              <a:ext cx="353408" cy="492699"/>
            </a:xfrm>
            <a:prstGeom prst="rect">
              <a:avLst/>
            </a:prstGeom>
          </p:spPr>
          <p:txBody>
            <a:bodyPr wrap="square">
              <a:spAutoFit/>
            </a:bodyPr>
            <a:lstStyle/>
            <a:p>
              <a:pPr algn="ctr" defTabSz="342900">
                <a:lnSpc>
                  <a:spcPct val="150000"/>
                </a:lnSpc>
              </a:pPr>
              <a:r>
                <a:rPr lang="en-US" sz="2000">
                  <a:solidFill>
                    <a:schemeClr val="bg1"/>
                  </a:solidFill>
                  <a:latin typeface="UTM HelvetIns" panose="02040603050506020204" pitchFamily="18" charset="0"/>
                  <a:cs typeface="Times New Roman" panose="02020603050405020304" pitchFamily="18" charset="0"/>
                </a:rPr>
                <a:t>2</a:t>
              </a:r>
              <a:endParaRPr lang="vi-VN" sz="2000">
                <a:solidFill>
                  <a:schemeClr val="bg1"/>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142769A0-DD79-4CEF-96FA-178D5BCB21C1}"/>
              </a:ext>
            </a:extLst>
          </p:cNvPr>
          <p:cNvSpPr/>
          <p:nvPr/>
        </p:nvSpPr>
        <p:spPr>
          <a:xfrm>
            <a:off x="581290" y="1314441"/>
            <a:ext cx="1523780" cy="492699"/>
          </a:xfrm>
          <a:prstGeom prst="rect">
            <a:avLst/>
          </a:prstGeom>
        </p:spPr>
        <p:txBody>
          <a:bodyPr wrap="square">
            <a:spAutoFit/>
          </a:bodyPr>
          <a:lstStyle/>
          <a:p>
            <a:pPr defTabSz="342900">
              <a:lnSpc>
                <a:spcPct val="150000"/>
              </a:lnSpc>
            </a:pPr>
            <a:r>
              <a:rPr lang="en-US" sz="2000">
                <a:solidFill>
                  <a:srgbClr val="3DC3EC"/>
                </a:solidFill>
                <a:latin typeface="UTM HelvetIns" panose="02040603050506020204" pitchFamily="18" charset="0"/>
                <a:cs typeface="Times New Roman" panose="02020603050405020304" pitchFamily="18" charset="0"/>
              </a:rPr>
              <a:t>H</a:t>
            </a:r>
            <a:r>
              <a:rPr lang="vi-VN" sz="2000">
                <a:solidFill>
                  <a:srgbClr val="3DC3EC"/>
                </a:solidFill>
                <a:latin typeface="UTM HelvetIns" panose="02040603050506020204" pitchFamily="18" charset="0"/>
                <a:cs typeface="Times New Roman" panose="02020603050405020304" pitchFamily="18" charset="0"/>
              </a:rPr>
              <a:t>ƯỚN</a:t>
            </a:r>
            <a:r>
              <a:rPr lang="en-US" sz="2000">
                <a:solidFill>
                  <a:srgbClr val="3DC3EC"/>
                </a:solidFill>
                <a:latin typeface="UTM HelvetIns" panose="02040603050506020204" pitchFamily="18" charset="0"/>
                <a:cs typeface="Times New Roman" panose="02020603050405020304" pitchFamily="18" charset="0"/>
              </a:rPr>
              <a:t>G DẪN</a:t>
            </a:r>
            <a:endParaRPr lang="vi-VN" sz="2000">
              <a:solidFill>
                <a:srgbClr val="3DC3EC"/>
              </a:solidFill>
              <a:latin typeface="SVN-SAF"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229E2679-458E-4C49-A3AF-A90CEC8033B5}"/>
              </a:ext>
            </a:extLst>
          </p:cNvPr>
          <p:cNvSpPr/>
          <p:nvPr/>
        </p:nvSpPr>
        <p:spPr>
          <a:xfrm>
            <a:off x="581290" y="1776106"/>
            <a:ext cx="11029419" cy="488660"/>
          </a:xfrm>
          <a:prstGeom prst="rect">
            <a:avLst/>
          </a:prstGeom>
        </p:spPr>
        <p:txBody>
          <a:bodyPr wrap="square">
            <a:spAutoFit/>
          </a:bodyPr>
          <a:lstStyle/>
          <a:p>
            <a:pPr algn="just" defTabSz="342900">
              <a:lnSpc>
                <a:spcPct val="150000"/>
              </a:lnSpc>
            </a:pPr>
            <a:r>
              <a:rPr lang="en-US" sz="2000">
                <a:solidFill>
                  <a:srgbClr val="FF3399"/>
                </a:solidFill>
                <a:latin typeface="UTM Avo" panose="02040603050506020204" pitchFamily="18" charset="0"/>
                <a:cs typeface="Times New Roman" panose="02020603050405020304" pitchFamily="18" charset="0"/>
              </a:rPr>
              <a:t>B</a:t>
            </a:r>
            <a:r>
              <a:rPr lang="vi-VN" sz="2000">
                <a:solidFill>
                  <a:srgbClr val="FF3399"/>
                </a:solidFill>
                <a:latin typeface="UTM Avo" panose="02040603050506020204" pitchFamily="18" charset="0"/>
                <a:cs typeface="Times New Roman" panose="02020603050405020304" pitchFamily="18" charset="0"/>
              </a:rPr>
              <a:t>ước</a:t>
            </a:r>
            <a:r>
              <a:rPr lang="en-US" sz="2000">
                <a:solidFill>
                  <a:srgbClr val="FF3399"/>
                </a:solidFill>
                <a:latin typeface="UTM Avo" panose="02040603050506020204" pitchFamily="18" charset="0"/>
                <a:cs typeface="Times New Roman" panose="02020603050405020304" pitchFamily="18" charset="0"/>
              </a:rPr>
              <a:t> 1: </a:t>
            </a:r>
            <a:r>
              <a:rPr lang="vi-VN" sz="2000">
                <a:latin typeface="UTM Avo" panose="02040603050506020204" pitchFamily="18" charset="0"/>
                <a:cs typeface="Times New Roman" panose="02020603050405020304" pitchFamily="18" charset="0"/>
              </a:rPr>
              <a:t>Nhập văn bản vào trang chiếu </a:t>
            </a:r>
            <a:endParaRPr lang="en-US" sz="2000">
              <a:latin typeface="UTM Avo" panose="020406030505060202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EDB382CB-7616-4935-8ED8-77A853B32BE5}"/>
              </a:ext>
            </a:extLst>
          </p:cNvPr>
          <p:cNvPicPr>
            <a:picLocks noChangeAspect="1"/>
          </p:cNvPicPr>
          <p:nvPr/>
        </p:nvPicPr>
        <p:blipFill>
          <a:blip r:embed="rId3"/>
          <a:stretch>
            <a:fillRect/>
          </a:stretch>
        </p:blipFill>
        <p:spPr>
          <a:xfrm>
            <a:off x="4312226" y="2809203"/>
            <a:ext cx="7208253" cy="3302691"/>
          </a:xfrm>
          <a:prstGeom prst="rect">
            <a:avLst/>
          </a:prstGeom>
        </p:spPr>
      </p:pic>
      <p:sp>
        <p:nvSpPr>
          <p:cNvPr id="14" name="Rectangle 13">
            <a:extLst>
              <a:ext uri="{FF2B5EF4-FFF2-40B4-BE49-F238E27FC236}">
                <a16:creationId xmlns:a16="http://schemas.microsoft.com/office/drawing/2014/main" id="{27371B7C-E543-4011-B639-CA56EDEE5676}"/>
              </a:ext>
            </a:extLst>
          </p:cNvPr>
          <p:cNvSpPr/>
          <p:nvPr/>
        </p:nvSpPr>
        <p:spPr>
          <a:xfrm>
            <a:off x="581290" y="2257723"/>
            <a:ext cx="4905110"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Thông thường trang đầu tiên của bài trình chiếu có sẵn hai </a:t>
            </a:r>
            <a:r>
              <a:rPr lang="vi-VN" sz="2000">
                <a:solidFill>
                  <a:srgbClr val="0998D7"/>
                </a:solidFill>
                <a:latin typeface="UTM Avo" panose="02040603050506020204" pitchFamily="18" charset="0"/>
                <a:cs typeface="Times New Roman" panose="02020603050405020304" pitchFamily="18" charset="0"/>
              </a:rPr>
              <a:t>Khung văn bản</a:t>
            </a:r>
            <a:r>
              <a:rPr lang="vi-VN" sz="2000">
                <a:latin typeface="UTM Avo" panose="02040603050506020204" pitchFamily="18" charset="0"/>
                <a:cs typeface="Times New Roman" panose="02020603050405020304" pitchFamily="18" charset="0"/>
              </a:rPr>
              <a:t>. Nháy chuột vào </a:t>
            </a:r>
            <a:r>
              <a:rPr lang="en-US" sz="2000">
                <a:solidFill>
                  <a:srgbClr val="0998D7"/>
                </a:solidFill>
                <a:latin typeface="UTM Avo" panose="02040603050506020204" pitchFamily="18" charset="0"/>
                <a:cs typeface="Times New Roman" panose="02020603050405020304" pitchFamily="18" charset="0"/>
              </a:rPr>
              <a:t>K</a:t>
            </a:r>
            <a:r>
              <a:rPr lang="vi-VN" sz="2000">
                <a:solidFill>
                  <a:srgbClr val="0998D7"/>
                </a:solidFill>
                <a:latin typeface="UTM Avo" panose="02040603050506020204" pitchFamily="18" charset="0"/>
                <a:cs typeface="Times New Roman" panose="02020603050405020304" pitchFamily="18" charset="0"/>
              </a:rPr>
              <a:t>hung văn bản </a:t>
            </a:r>
            <a:r>
              <a:rPr lang="vi-VN" sz="2000">
                <a:latin typeface="UTM Avo" panose="02040603050506020204" pitchFamily="18" charset="0"/>
                <a:cs typeface="Times New Roman" panose="02020603050405020304" pitchFamily="18" charset="0"/>
              </a:rPr>
              <a:t>để nhập nội dung.</a:t>
            </a:r>
          </a:p>
        </p:txBody>
      </p:sp>
    </p:spTree>
    <p:custDataLst>
      <p:tags r:id="rId1"/>
    </p:custDataLst>
    <p:extLst>
      <p:ext uri="{BB962C8B-B14F-4D97-AF65-F5344CB8AC3E}">
        <p14:creationId xmlns:p14="http://schemas.microsoft.com/office/powerpoint/2010/main" val="1236731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796D56-8A8A-4272-B6D8-D52D567D7CD8}"/>
              </a:ext>
            </a:extLst>
          </p:cNvPr>
          <p:cNvSpPr/>
          <p:nvPr/>
        </p:nvSpPr>
        <p:spPr>
          <a:xfrm>
            <a:off x="581290" y="375800"/>
            <a:ext cx="11029419" cy="488660"/>
          </a:xfrm>
          <a:prstGeom prst="rect">
            <a:avLst/>
          </a:prstGeom>
        </p:spPr>
        <p:txBody>
          <a:bodyPr wrap="square">
            <a:spAutoFit/>
          </a:bodyPr>
          <a:lstStyle/>
          <a:p>
            <a:pPr algn="just" defTabSz="342900">
              <a:lnSpc>
                <a:spcPct val="150000"/>
              </a:lnSpc>
            </a:pPr>
            <a:r>
              <a:rPr lang="en-US" sz="2000">
                <a:solidFill>
                  <a:srgbClr val="FF3399"/>
                </a:solidFill>
                <a:latin typeface="UTM Avo" panose="02040603050506020204" pitchFamily="18" charset="0"/>
                <a:cs typeface="Times New Roman" panose="02020603050405020304" pitchFamily="18" charset="0"/>
              </a:rPr>
              <a:t>B</a:t>
            </a:r>
            <a:r>
              <a:rPr lang="vi-VN" sz="2000">
                <a:solidFill>
                  <a:srgbClr val="FF3399"/>
                </a:solidFill>
                <a:latin typeface="UTM Avo" panose="02040603050506020204" pitchFamily="18" charset="0"/>
                <a:cs typeface="Times New Roman" panose="02020603050405020304" pitchFamily="18" charset="0"/>
              </a:rPr>
              <a:t>ước</a:t>
            </a:r>
            <a:r>
              <a:rPr lang="en-US" sz="2000">
                <a:solidFill>
                  <a:srgbClr val="FF3399"/>
                </a:solidFill>
                <a:latin typeface="UTM Avo" panose="02040603050506020204" pitchFamily="18" charset="0"/>
                <a:cs typeface="Times New Roman" panose="02020603050405020304" pitchFamily="18" charset="0"/>
              </a:rPr>
              <a:t> 2: </a:t>
            </a:r>
            <a:r>
              <a:rPr lang="en-US" sz="2000">
                <a:latin typeface="UTM Avo" panose="02040603050506020204" pitchFamily="18" charset="0"/>
                <a:cs typeface="Times New Roman" panose="02020603050405020304" pitchFamily="18" charset="0"/>
              </a:rPr>
              <a:t>Thêm một </a:t>
            </a:r>
            <a:r>
              <a:rPr lang="vi-VN" sz="2000">
                <a:latin typeface="UTM Avo" panose="02040603050506020204" pitchFamily="18" charset="0"/>
                <a:cs typeface="Times New Roman" panose="02020603050405020304" pitchFamily="18" charset="0"/>
              </a:rPr>
              <a:t>trang chiếu </a:t>
            </a:r>
            <a:endParaRPr lang="en-US" sz="2000">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B5B21764-ABE4-4469-AF77-5ED4DE808624}"/>
              </a:ext>
            </a:extLst>
          </p:cNvPr>
          <p:cNvPicPr>
            <a:picLocks noChangeAspect="1"/>
          </p:cNvPicPr>
          <p:nvPr/>
        </p:nvPicPr>
        <p:blipFill>
          <a:blip r:embed="rId3"/>
          <a:stretch>
            <a:fillRect/>
          </a:stretch>
        </p:blipFill>
        <p:spPr>
          <a:xfrm>
            <a:off x="1640500" y="1168400"/>
            <a:ext cx="8166636" cy="5313800"/>
          </a:xfrm>
          <a:prstGeom prst="rect">
            <a:avLst/>
          </a:prstGeom>
        </p:spPr>
      </p:pic>
    </p:spTree>
    <p:custDataLst>
      <p:tags r:id="rId1"/>
    </p:custDataLst>
    <p:extLst>
      <p:ext uri="{BB962C8B-B14F-4D97-AF65-F5344CB8AC3E}">
        <p14:creationId xmlns:p14="http://schemas.microsoft.com/office/powerpoint/2010/main" val="143811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D8DB7C-6007-497D-A2AB-A8411530EB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21280" y="375800"/>
            <a:ext cx="6491248" cy="2015636"/>
          </a:xfrm>
          <a:prstGeom prst="rect">
            <a:avLst/>
          </a:prstGeom>
        </p:spPr>
      </p:pic>
      <p:sp>
        <p:nvSpPr>
          <p:cNvPr id="2" name="Rectangle 1">
            <a:extLst>
              <a:ext uri="{FF2B5EF4-FFF2-40B4-BE49-F238E27FC236}">
                <a16:creationId xmlns:a16="http://schemas.microsoft.com/office/drawing/2014/main" id="{99796D56-8A8A-4272-B6D8-D52D567D7CD8}"/>
              </a:ext>
            </a:extLst>
          </p:cNvPr>
          <p:cNvSpPr/>
          <p:nvPr/>
        </p:nvSpPr>
        <p:spPr>
          <a:xfrm>
            <a:off x="581290" y="375800"/>
            <a:ext cx="11029419" cy="488660"/>
          </a:xfrm>
          <a:prstGeom prst="rect">
            <a:avLst/>
          </a:prstGeom>
        </p:spPr>
        <p:txBody>
          <a:bodyPr wrap="square">
            <a:spAutoFit/>
          </a:bodyPr>
          <a:lstStyle/>
          <a:p>
            <a:pPr algn="just" defTabSz="342900">
              <a:lnSpc>
                <a:spcPct val="150000"/>
              </a:lnSpc>
            </a:pPr>
            <a:r>
              <a:rPr lang="en-US" sz="2000">
                <a:solidFill>
                  <a:srgbClr val="FF3399"/>
                </a:solidFill>
                <a:latin typeface="UTM Avo" panose="02040603050506020204" pitchFamily="18" charset="0"/>
                <a:cs typeface="Times New Roman" panose="02020603050405020304" pitchFamily="18" charset="0"/>
              </a:rPr>
              <a:t>B</a:t>
            </a:r>
            <a:r>
              <a:rPr lang="vi-VN" sz="2000">
                <a:solidFill>
                  <a:srgbClr val="FF3399"/>
                </a:solidFill>
                <a:latin typeface="UTM Avo" panose="02040603050506020204" pitchFamily="18" charset="0"/>
                <a:cs typeface="Times New Roman" panose="02020603050405020304" pitchFamily="18" charset="0"/>
              </a:rPr>
              <a:t>ước</a:t>
            </a:r>
            <a:r>
              <a:rPr lang="en-US" sz="2000">
                <a:solidFill>
                  <a:srgbClr val="FF3399"/>
                </a:solidFill>
                <a:latin typeface="UTM Avo" panose="02040603050506020204" pitchFamily="18" charset="0"/>
                <a:cs typeface="Times New Roman" panose="02020603050405020304" pitchFamily="18" charset="0"/>
              </a:rPr>
              <a:t> 3: </a:t>
            </a:r>
            <a:r>
              <a:rPr lang="en-US" sz="2000">
                <a:latin typeface="UTM Avo" panose="02040603050506020204" pitchFamily="18" charset="0"/>
                <a:cs typeface="Times New Roman" panose="02020603050405020304" pitchFamily="18" charset="0"/>
              </a:rPr>
              <a:t>Thêm hình minh họa</a:t>
            </a:r>
          </a:p>
        </p:txBody>
      </p:sp>
      <p:sp>
        <p:nvSpPr>
          <p:cNvPr id="5" name="Rectangle 4">
            <a:extLst>
              <a:ext uri="{FF2B5EF4-FFF2-40B4-BE49-F238E27FC236}">
                <a16:creationId xmlns:a16="http://schemas.microsoft.com/office/drawing/2014/main" id="{C8D94CB2-01BC-4DA4-AE7D-D03A8FD3E613}"/>
              </a:ext>
            </a:extLst>
          </p:cNvPr>
          <p:cNvSpPr/>
          <p:nvPr/>
        </p:nvSpPr>
        <p:spPr>
          <a:xfrm>
            <a:off x="581290" y="2275720"/>
            <a:ext cx="11029419"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Cửa Sổ </a:t>
            </a:r>
            <a:r>
              <a:rPr lang="vi-VN" sz="2000">
                <a:solidFill>
                  <a:srgbClr val="0998D7"/>
                </a:solidFill>
                <a:latin typeface="UTM Avo" panose="02040603050506020204" pitchFamily="18" charset="0"/>
                <a:cs typeface="Times New Roman" panose="02020603050405020304" pitchFamily="18" charset="0"/>
              </a:rPr>
              <a:t>Insert Picture </a:t>
            </a:r>
            <a:r>
              <a:rPr lang="vi-VN" sz="2000">
                <a:latin typeface="UTM Avo" panose="02040603050506020204" pitchFamily="18" charset="0"/>
                <a:cs typeface="Times New Roman" panose="02020603050405020304" pitchFamily="18" charset="0"/>
              </a:rPr>
              <a:t>mở ra như Hình 66.</a:t>
            </a:r>
            <a:endParaRPr lang="en-US" sz="2000">
              <a:latin typeface="UTM Avo" panose="0204060305050602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25233DA-8DFF-4581-A701-7F4828189C5E}"/>
              </a:ext>
            </a:extLst>
          </p:cNvPr>
          <p:cNvPicPr>
            <a:picLocks noChangeAspect="1"/>
          </p:cNvPicPr>
          <p:nvPr/>
        </p:nvPicPr>
        <p:blipFill>
          <a:blip r:embed="rId4"/>
          <a:stretch>
            <a:fillRect/>
          </a:stretch>
        </p:blipFill>
        <p:spPr>
          <a:xfrm>
            <a:off x="1879012" y="2828168"/>
            <a:ext cx="7233516" cy="3684512"/>
          </a:xfrm>
          <a:prstGeom prst="rect">
            <a:avLst/>
          </a:prstGeom>
        </p:spPr>
      </p:pic>
    </p:spTree>
    <p:custDataLst>
      <p:tags r:id="rId1"/>
    </p:custDataLst>
    <p:extLst>
      <p:ext uri="{BB962C8B-B14F-4D97-AF65-F5344CB8AC3E}">
        <p14:creationId xmlns:p14="http://schemas.microsoft.com/office/powerpoint/2010/main" val="24098122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250"/>
                                        <p:tgtEl>
                                          <p:spTgt spid="5"/>
                                        </p:tgtEl>
                                      </p:cBhvr>
                                    </p:animEffect>
                                  </p:childTnLst>
                                </p:cTn>
                              </p:par>
                            </p:childTnLst>
                          </p:cTn>
                        </p:par>
                        <p:par>
                          <p:cTn id="13" fill="hold">
                            <p:stCondLst>
                              <p:cond delay="125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796D56-8A8A-4272-B6D8-D52D567D7CD8}"/>
              </a:ext>
            </a:extLst>
          </p:cNvPr>
          <p:cNvSpPr/>
          <p:nvPr/>
        </p:nvSpPr>
        <p:spPr>
          <a:xfrm>
            <a:off x="581290" y="375800"/>
            <a:ext cx="11029419" cy="488660"/>
          </a:xfrm>
          <a:prstGeom prst="rect">
            <a:avLst/>
          </a:prstGeom>
        </p:spPr>
        <p:txBody>
          <a:bodyPr wrap="square">
            <a:spAutoFit/>
          </a:bodyPr>
          <a:lstStyle/>
          <a:p>
            <a:pPr algn="just" defTabSz="342900">
              <a:lnSpc>
                <a:spcPct val="150000"/>
              </a:lnSpc>
            </a:pPr>
            <a:r>
              <a:rPr lang="en-US" sz="2000">
                <a:solidFill>
                  <a:srgbClr val="FF3399"/>
                </a:solidFill>
                <a:latin typeface="UTM Avo" panose="02040603050506020204" pitchFamily="18" charset="0"/>
                <a:cs typeface="Times New Roman" panose="02020603050405020304" pitchFamily="18" charset="0"/>
              </a:rPr>
              <a:t>B</a:t>
            </a:r>
            <a:r>
              <a:rPr lang="vi-VN" sz="2000">
                <a:solidFill>
                  <a:srgbClr val="FF3399"/>
                </a:solidFill>
                <a:latin typeface="UTM Avo" panose="02040603050506020204" pitchFamily="18" charset="0"/>
                <a:cs typeface="Times New Roman" panose="02020603050405020304" pitchFamily="18" charset="0"/>
              </a:rPr>
              <a:t>ước</a:t>
            </a:r>
            <a:r>
              <a:rPr lang="en-US" sz="2000">
                <a:solidFill>
                  <a:srgbClr val="FF3399"/>
                </a:solidFill>
                <a:latin typeface="UTM Avo" panose="02040603050506020204" pitchFamily="18" charset="0"/>
                <a:cs typeface="Times New Roman" panose="02020603050405020304" pitchFamily="18" charset="0"/>
              </a:rPr>
              <a:t> 4: </a:t>
            </a:r>
            <a:r>
              <a:rPr lang="vi-VN" sz="2000">
                <a:latin typeface="UTM Avo" panose="02040603050506020204" pitchFamily="18" charset="0"/>
                <a:cs typeface="Times New Roman" panose="02020603050405020304" pitchFamily="18" charset="0"/>
              </a:rPr>
              <a:t> Điều chỉnh kích thước và vị trí của hình trên trang chiếu.</a:t>
            </a:r>
            <a:endParaRPr lang="en-US" sz="2000">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C8D94CB2-01BC-4DA4-AE7D-D03A8FD3E613}"/>
              </a:ext>
            </a:extLst>
          </p:cNvPr>
          <p:cNvSpPr/>
          <p:nvPr/>
        </p:nvSpPr>
        <p:spPr>
          <a:xfrm>
            <a:off x="581290" y="965080"/>
            <a:ext cx="11029419"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Khi chèn hình vào trang chiếu, hình có thể chưa đúng vị trí hoặc kích thước mong muốn. Em có thể điều chỉnh kích thước của hình như sau:</a:t>
            </a:r>
          </a:p>
        </p:txBody>
      </p:sp>
      <p:pic>
        <p:nvPicPr>
          <p:cNvPr id="7" name="Picture 6">
            <a:extLst>
              <a:ext uri="{FF2B5EF4-FFF2-40B4-BE49-F238E27FC236}">
                <a16:creationId xmlns:a16="http://schemas.microsoft.com/office/drawing/2014/main" id="{6ADE0976-3F30-4D59-8069-E89CBD754E73}"/>
              </a:ext>
            </a:extLst>
          </p:cNvPr>
          <p:cNvPicPr>
            <a:picLocks noChangeAspect="1"/>
          </p:cNvPicPr>
          <p:nvPr/>
        </p:nvPicPr>
        <p:blipFill>
          <a:blip r:embed="rId3"/>
          <a:stretch>
            <a:fillRect/>
          </a:stretch>
        </p:blipFill>
        <p:spPr>
          <a:xfrm>
            <a:off x="1695067" y="2016025"/>
            <a:ext cx="8801863" cy="4374259"/>
          </a:xfrm>
          <a:prstGeom prst="rect">
            <a:avLst/>
          </a:prstGeom>
        </p:spPr>
      </p:pic>
    </p:spTree>
    <p:custDataLst>
      <p:tags r:id="rId1"/>
    </p:custDataLst>
    <p:extLst>
      <p:ext uri="{BB962C8B-B14F-4D97-AF65-F5344CB8AC3E}">
        <p14:creationId xmlns:p14="http://schemas.microsoft.com/office/powerpoint/2010/main" val="6427675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8632E1-42AA-4C8A-BB94-4864EF2DD991}"/>
              </a:ext>
            </a:extLst>
          </p:cNvPr>
          <p:cNvSpPr/>
          <p:nvPr/>
        </p:nvSpPr>
        <p:spPr>
          <a:xfrm>
            <a:off x="581290" y="375800"/>
            <a:ext cx="11029419"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cũng có thể thay đổi vị trí của hình như sau:</a:t>
            </a:r>
            <a:endParaRPr lang="en-US" sz="2000">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D18B8F5-4456-4943-99D9-2315A9B7B301}"/>
              </a:ext>
            </a:extLst>
          </p:cNvPr>
          <p:cNvPicPr>
            <a:picLocks noChangeAspect="1"/>
          </p:cNvPicPr>
          <p:nvPr/>
        </p:nvPicPr>
        <p:blipFill>
          <a:blip r:embed="rId3"/>
          <a:stretch>
            <a:fillRect/>
          </a:stretch>
        </p:blipFill>
        <p:spPr>
          <a:xfrm>
            <a:off x="1714119" y="1119961"/>
            <a:ext cx="8763759" cy="4130398"/>
          </a:xfrm>
          <a:prstGeom prst="rect">
            <a:avLst/>
          </a:prstGeom>
        </p:spPr>
      </p:pic>
    </p:spTree>
    <p:custDataLst>
      <p:tags r:id="rId1"/>
    </p:custDataLst>
    <p:extLst>
      <p:ext uri="{BB962C8B-B14F-4D97-AF65-F5344CB8AC3E}">
        <p14:creationId xmlns:p14="http://schemas.microsoft.com/office/powerpoint/2010/main" val="15174964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8632E1-42AA-4C8A-BB94-4864EF2DD991}"/>
              </a:ext>
            </a:extLst>
          </p:cNvPr>
          <p:cNvSpPr/>
          <p:nvPr/>
        </p:nvSpPr>
        <p:spPr>
          <a:xfrm>
            <a:off x="581290" y="375800"/>
            <a:ext cx="11029419"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Nhập thêm văn bản. Kết quả có thể như sau:</a:t>
            </a:r>
          </a:p>
        </p:txBody>
      </p:sp>
      <p:pic>
        <p:nvPicPr>
          <p:cNvPr id="6" name="Picture 5">
            <a:extLst>
              <a:ext uri="{FF2B5EF4-FFF2-40B4-BE49-F238E27FC236}">
                <a16:creationId xmlns:a16="http://schemas.microsoft.com/office/drawing/2014/main" id="{0C6238BE-34DB-4471-BAA6-285C697C596C}"/>
              </a:ext>
            </a:extLst>
          </p:cNvPr>
          <p:cNvPicPr>
            <a:picLocks noChangeAspect="1"/>
          </p:cNvPicPr>
          <p:nvPr/>
        </p:nvPicPr>
        <p:blipFill>
          <a:blip r:embed="rId3"/>
          <a:stretch>
            <a:fillRect/>
          </a:stretch>
        </p:blipFill>
        <p:spPr>
          <a:xfrm>
            <a:off x="2349130" y="984105"/>
            <a:ext cx="6845670" cy="4043080"/>
          </a:xfrm>
          <a:prstGeom prst="rect">
            <a:avLst/>
          </a:prstGeom>
        </p:spPr>
      </p:pic>
      <p:sp>
        <p:nvSpPr>
          <p:cNvPr id="7" name="Rectangle 6">
            <a:extLst>
              <a:ext uri="{FF2B5EF4-FFF2-40B4-BE49-F238E27FC236}">
                <a16:creationId xmlns:a16="http://schemas.microsoft.com/office/drawing/2014/main" id="{8667337B-424E-487D-B805-665D1B7D0080}"/>
              </a:ext>
            </a:extLst>
          </p:cNvPr>
          <p:cNvSpPr/>
          <p:nvPr/>
        </p:nvSpPr>
        <p:spPr>
          <a:xfrm>
            <a:off x="581291" y="5060170"/>
            <a:ext cx="11029418" cy="1411990"/>
          </a:xfrm>
          <a:prstGeom prst="rect">
            <a:avLst/>
          </a:prstGeom>
        </p:spPr>
        <p:txBody>
          <a:bodyPr wrap="square">
            <a:spAutoFit/>
          </a:bodyPr>
          <a:lstStyle/>
          <a:p>
            <a:pPr indent="457200" algn="just" defTabSz="342900">
              <a:lnSpc>
                <a:spcPct val="150000"/>
              </a:lnSpc>
            </a:pPr>
            <a:r>
              <a:rPr lang="vi-VN" sz="2000">
                <a:latin typeface="UTM Avo" panose="02040603050506020204" pitchFamily="18" charset="0"/>
                <a:cs typeface="Times New Roman" panose="02020603050405020304" pitchFamily="18" charset="0"/>
              </a:rPr>
              <a:t>Lưu ý: </a:t>
            </a:r>
            <a:r>
              <a:rPr lang="en-US" sz="2000">
                <a:latin typeface="UTM Avo" panose="02040603050506020204" pitchFamily="18" charset="0"/>
                <a:cs typeface="Times New Roman" panose="02020603050405020304" pitchFamily="18" charset="0"/>
              </a:rPr>
              <a:t>Nhấn phím F5 (hoặc nháy</a:t>
            </a:r>
            <a:r>
              <a:rPr lang="vi-VN" sz="2000">
                <a:latin typeface="UTM Avo" panose="02040603050506020204" pitchFamily="18" charset="0"/>
                <a:cs typeface="Times New Roman" panose="02020603050405020304" pitchFamily="18" charset="0"/>
              </a:rPr>
              <a:t> chuột vào nút</a:t>
            </a:r>
            <a:r>
              <a:rPr lang="en-US" sz="2000">
                <a:latin typeface="UTM Avo" panose="02040603050506020204" pitchFamily="18" charset="0"/>
                <a:cs typeface="Times New Roman" panose="02020603050405020304" pitchFamily="18" charset="0"/>
              </a:rPr>
              <a:t> </a:t>
            </a:r>
            <a:r>
              <a:rPr lang="en-US" sz="2000">
                <a:solidFill>
                  <a:srgbClr val="0998D7"/>
                </a:solidFill>
                <a:latin typeface="UTM Avo" panose="02040603050506020204" pitchFamily="18" charset="0"/>
                <a:cs typeface="Times New Roman" panose="02020603050405020304" pitchFamily="18" charset="0"/>
              </a:rPr>
              <a:t>Slide show</a:t>
            </a:r>
            <a:r>
              <a:rPr lang="vi-VN"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     ) </a:t>
            </a:r>
            <a:r>
              <a:rPr lang="vi-VN" sz="2000">
                <a:latin typeface="UTM Avo" panose="02040603050506020204" pitchFamily="18" charset="0"/>
                <a:cs typeface="Times New Roman" panose="02020603050405020304" pitchFamily="18" charset="0"/>
              </a:rPr>
              <a:t>để trình chiếu toàn màn hình. Nhấn phím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để quay lại trang chiếu trước, nhấn phím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để chuyển sang trang chiếu tiếp theo. Nhấn phím </a:t>
            </a:r>
            <a:r>
              <a:rPr lang="vi-VN" sz="2000">
                <a:solidFill>
                  <a:schemeClr val="bg1"/>
                </a:solidFill>
                <a:latin typeface="UTM Avo" panose="02040603050506020204" pitchFamily="18" charset="0"/>
                <a:cs typeface="Times New Roman" panose="02020603050405020304" pitchFamily="18" charset="0"/>
              </a:rPr>
              <a:t>Esc</a:t>
            </a:r>
            <a:r>
              <a:rPr lang="vi-VN" sz="2000">
                <a:latin typeface="UTM Avo" panose="02040603050506020204" pitchFamily="18" charset="0"/>
                <a:cs typeface="Times New Roman" panose="02020603050405020304" pitchFamily="18" charset="0"/>
              </a:rPr>
              <a:t> để tắt chế độ trình chiếu.</a:t>
            </a:r>
          </a:p>
        </p:txBody>
      </p:sp>
      <p:pic>
        <p:nvPicPr>
          <p:cNvPr id="3" name="Picture 2">
            <a:extLst>
              <a:ext uri="{FF2B5EF4-FFF2-40B4-BE49-F238E27FC236}">
                <a16:creationId xmlns:a16="http://schemas.microsoft.com/office/drawing/2014/main" id="{98AC5830-049C-433B-B21F-FC306BE8C243}"/>
              </a:ext>
            </a:extLst>
          </p:cNvPr>
          <p:cNvPicPr>
            <a:picLocks noChangeAspect="1"/>
          </p:cNvPicPr>
          <p:nvPr/>
        </p:nvPicPr>
        <p:blipFill>
          <a:blip r:embed="rId4"/>
          <a:stretch>
            <a:fillRect/>
          </a:stretch>
        </p:blipFill>
        <p:spPr>
          <a:xfrm>
            <a:off x="8521321" y="5146829"/>
            <a:ext cx="318779" cy="357031"/>
          </a:xfrm>
          <a:prstGeom prst="rect">
            <a:avLst/>
          </a:prstGeom>
        </p:spPr>
      </p:pic>
      <p:pic>
        <p:nvPicPr>
          <p:cNvPr id="9" name="Picture 8">
            <a:extLst>
              <a:ext uri="{FF2B5EF4-FFF2-40B4-BE49-F238E27FC236}">
                <a16:creationId xmlns:a16="http://schemas.microsoft.com/office/drawing/2014/main" id="{0476CF3B-3D88-4CFF-9125-D9B1041CA8C7}"/>
              </a:ext>
            </a:extLst>
          </p:cNvPr>
          <p:cNvPicPr>
            <a:picLocks noChangeAspect="1"/>
          </p:cNvPicPr>
          <p:nvPr/>
        </p:nvPicPr>
        <p:blipFill>
          <a:blip r:embed="rId5"/>
          <a:stretch>
            <a:fillRect/>
          </a:stretch>
        </p:blipFill>
        <p:spPr>
          <a:xfrm>
            <a:off x="3377909" y="5615575"/>
            <a:ext cx="421650" cy="361415"/>
          </a:xfrm>
          <a:prstGeom prst="rect">
            <a:avLst/>
          </a:prstGeom>
        </p:spPr>
      </p:pic>
      <p:pic>
        <p:nvPicPr>
          <p:cNvPr id="10" name="Picture 9">
            <a:extLst>
              <a:ext uri="{FF2B5EF4-FFF2-40B4-BE49-F238E27FC236}">
                <a16:creationId xmlns:a16="http://schemas.microsoft.com/office/drawing/2014/main" id="{7767ECFF-662F-425B-8398-1AFFF39E4A90}"/>
              </a:ext>
            </a:extLst>
          </p:cNvPr>
          <p:cNvPicPr>
            <a:picLocks noChangeAspect="1"/>
          </p:cNvPicPr>
          <p:nvPr/>
        </p:nvPicPr>
        <p:blipFill>
          <a:blip r:embed="rId5"/>
          <a:stretch>
            <a:fillRect/>
          </a:stretch>
        </p:blipFill>
        <p:spPr>
          <a:xfrm flipH="1">
            <a:off x="9004295" y="5615575"/>
            <a:ext cx="421650" cy="361415"/>
          </a:xfrm>
          <a:prstGeom prst="rect">
            <a:avLst/>
          </a:prstGeom>
        </p:spPr>
      </p:pic>
      <p:pic>
        <p:nvPicPr>
          <p:cNvPr id="12" name="Picture 11">
            <a:extLst>
              <a:ext uri="{FF2B5EF4-FFF2-40B4-BE49-F238E27FC236}">
                <a16:creationId xmlns:a16="http://schemas.microsoft.com/office/drawing/2014/main" id="{9487D8BF-8277-4222-91AF-11681B06341C}"/>
              </a:ext>
            </a:extLst>
          </p:cNvPr>
          <p:cNvPicPr>
            <a:picLocks noChangeAspect="1"/>
          </p:cNvPicPr>
          <p:nvPr/>
        </p:nvPicPr>
        <p:blipFill>
          <a:blip r:embed="rId6"/>
          <a:stretch>
            <a:fillRect/>
          </a:stretch>
        </p:blipFill>
        <p:spPr>
          <a:xfrm>
            <a:off x="4849219" y="6060307"/>
            <a:ext cx="421650" cy="391533"/>
          </a:xfrm>
          <a:prstGeom prst="rect">
            <a:avLst/>
          </a:prstGeom>
        </p:spPr>
      </p:pic>
    </p:spTree>
    <p:custDataLst>
      <p:tags r:id="rId1"/>
    </p:custDataLst>
    <p:extLst>
      <p:ext uri="{BB962C8B-B14F-4D97-AF65-F5344CB8AC3E}">
        <p14:creationId xmlns:p14="http://schemas.microsoft.com/office/powerpoint/2010/main" val="2210298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CA51150D-0693-4EC8-A396-CE1EC933DB78"/>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y\uFFFDN{A6024F95-6F8C-460E-9737-E821E637B96E}&quot;,&quot;C:\\Users\\Admin\\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IN HOC 3 - BAI (11)"/>
</p:tagLst>
</file>

<file path=ppt/tags/tag10.xml><?xml version="1.0" encoding="utf-8"?>
<p:tagLst xmlns:a="http://schemas.openxmlformats.org/drawingml/2006/main" xmlns:r="http://schemas.openxmlformats.org/officeDocument/2006/relationships" xmlns:p="http://schemas.openxmlformats.org/presentationml/2006/main">
  <p:tag name="GENSWF_SLIDE_UID" val="{300D418B-EE29-4A16-A0D3-4276B0C813D4}:3139"/>
</p:tagLst>
</file>

<file path=ppt/tags/tag11.xml><?xml version="1.0" encoding="utf-8"?>
<p:tagLst xmlns:a="http://schemas.openxmlformats.org/drawingml/2006/main" xmlns:r="http://schemas.openxmlformats.org/officeDocument/2006/relationships" xmlns:p="http://schemas.openxmlformats.org/presentationml/2006/main">
  <p:tag name="GENSWF_SLIDE_UID" val="{7356B5C0-2C12-418B-9AF2-80ADCA21F818}:3140"/>
</p:tagLst>
</file>

<file path=ppt/tags/tag12.xml><?xml version="1.0" encoding="utf-8"?>
<p:tagLst xmlns:a="http://schemas.openxmlformats.org/drawingml/2006/main" xmlns:r="http://schemas.openxmlformats.org/officeDocument/2006/relationships" xmlns:p="http://schemas.openxmlformats.org/presentationml/2006/main">
  <p:tag name="GENSWF_SLIDE_UID" val="{BAA84375-760E-4404-A537-0B60B8DD07E0}:3123"/>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 name="GENSWF_SLIDE_UID" val="{23F3420C-D3B7-4CA3-87D4-7819EF5803B7}:2968"/>
</p:tagLst>
</file>

<file path=ppt/tags/tag3.xml><?xml version="1.0" encoding="utf-8"?>
<p:tagLst xmlns:a="http://schemas.openxmlformats.org/drawingml/2006/main" xmlns:r="http://schemas.openxmlformats.org/officeDocument/2006/relationships" xmlns:p="http://schemas.openxmlformats.org/presentationml/2006/main">
  <p:tag name="GENSWF_SLIDE_UID" val="{94E52F35-592F-4408-8716-75628410502C}:3132"/>
</p:tagLst>
</file>

<file path=ppt/tags/tag4.xml><?xml version="1.0" encoding="utf-8"?>
<p:tagLst xmlns:a="http://schemas.openxmlformats.org/drawingml/2006/main" xmlns:r="http://schemas.openxmlformats.org/officeDocument/2006/relationships" xmlns:p="http://schemas.openxmlformats.org/presentationml/2006/main">
  <p:tag name="GENSWF_SLIDE_UID" val="{D6C8D5AF-58DE-4131-9196-9209A3CB1C52}:3133"/>
</p:tagLst>
</file>

<file path=ppt/tags/tag5.xml><?xml version="1.0" encoding="utf-8"?>
<p:tagLst xmlns:a="http://schemas.openxmlformats.org/drawingml/2006/main" xmlns:r="http://schemas.openxmlformats.org/officeDocument/2006/relationships" xmlns:p="http://schemas.openxmlformats.org/presentationml/2006/main">
  <p:tag name="GENSWF_SLIDE_UID" val="{920DA564-60B8-403A-8865-C7D78EC54EB3}:3134"/>
</p:tagLst>
</file>

<file path=ppt/tags/tag6.xml><?xml version="1.0" encoding="utf-8"?>
<p:tagLst xmlns:a="http://schemas.openxmlformats.org/drawingml/2006/main" xmlns:r="http://schemas.openxmlformats.org/officeDocument/2006/relationships" xmlns:p="http://schemas.openxmlformats.org/presentationml/2006/main">
  <p:tag name="GENSWF_SLIDE_UID" val="{EBE214E1-1C84-4D18-B939-26411DCC9D0A}:3135"/>
</p:tagLst>
</file>

<file path=ppt/tags/tag7.xml><?xml version="1.0" encoding="utf-8"?>
<p:tagLst xmlns:a="http://schemas.openxmlformats.org/drawingml/2006/main" xmlns:r="http://schemas.openxmlformats.org/officeDocument/2006/relationships" xmlns:p="http://schemas.openxmlformats.org/presentationml/2006/main">
  <p:tag name="GENSWF_SLIDE_UID" val="{06E4B08B-A128-4CB8-871C-0BD11B73755C}:3136"/>
</p:tagLst>
</file>

<file path=ppt/tags/tag8.xml><?xml version="1.0" encoding="utf-8"?>
<p:tagLst xmlns:a="http://schemas.openxmlformats.org/drawingml/2006/main" xmlns:r="http://schemas.openxmlformats.org/officeDocument/2006/relationships" xmlns:p="http://schemas.openxmlformats.org/presentationml/2006/main">
  <p:tag name="GENSWF_SLIDE_UID" val="{5E310BCA-C1BD-4009-86E5-04E6E7A87628}:3138"/>
</p:tagLst>
</file>

<file path=ppt/tags/tag9.xml><?xml version="1.0" encoding="utf-8"?>
<p:tagLst xmlns:a="http://schemas.openxmlformats.org/drawingml/2006/main" xmlns:r="http://schemas.openxmlformats.org/officeDocument/2006/relationships" xmlns:p="http://schemas.openxmlformats.org/presentationml/2006/main">
  <p:tag name="GENSWF_SLIDE_UID" val="{F027CBA5-5649-4335-9E06-8669AA658E10}:3137"/>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5546</TotalTime>
  <Words>471</Words>
  <Application>Microsoft Office PowerPoint</Application>
  <PresentationFormat>Widescreen</PresentationFormat>
  <Paragraphs>36</Paragraphs>
  <Slides>11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等线</vt:lpstr>
      <vt:lpstr>Arial</vt:lpstr>
      <vt:lpstr>Calibri</vt:lpstr>
      <vt:lpstr>SVN-SAF</vt:lpstr>
      <vt:lpstr>UTM Avo</vt:lpstr>
      <vt:lpstr>UTM HelvetIns</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TIN HOC 3 - BAI (11)</dc:title>
  <dc:creator>Uyen Uyen</dc:creator>
  <cp:lastModifiedBy>Admin</cp:lastModifiedBy>
  <cp:revision>188</cp:revision>
  <dcterms:created xsi:type="dcterms:W3CDTF">2021-11-14T08:33:55Z</dcterms:created>
  <dcterms:modified xsi:type="dcterms:W3CDTF">2026-02-04T07:48:41Z</dcterms:modified>
</cp:coreProperties>
</file>