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2"/>
  </p:notesMasterIdLst>
  <p:sldIdLst>
    <p:sldId id="2962" r:id="rId2"/>
    <p:sldId id="3107" r:id="rId3"/>
    <p:sldId id="3108" r:id="rId4"/>
    <p:sldId id="3109" r:id="rId5"/>
    <p:sldId id="3110" r:id="rId6"/>
    <p:sldId id="3114" r:id="rId7"/>
    <p:sldId id="3113" r:id="rId8"/>
    <p:sldId id="3115" r:id="rId9"/>
    <p:sldId id="3105" r:id="rId10"/>
    <p:sldId id="310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4660"/>
  </p:normalViewPr>
  <p:slideViewPr>
    <p:cSldViewPr snapToGrid="0">
      <p:cViewPr varScale="1">
        <p:scale>
          <a:sx n="72" d="100"/>
          <a:sy n="72" d="100"/>
        </p:scale>
        <p:origin x="678"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23/03/2026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265934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75911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A80D7A3-4DED-4A27-B709-589EFE98C04D}"/>
              </a:ext>
            </a:extLst>
          </p:cNvPr>
          <p:cNvPicPr>
            <a:picLocks noChangeAspect="1"/>
          </p:cNvPicPr>
          <p:nvPr userDrawn="1"/>
        </p:nvPicPr>
        <p:blipFill>
          <a:blip r:embed="rId2"/>
          <a:stretch>
            <a:fillRect/>
          </a:stretch>
        </p:blipFill>
        <p:spPr>
          <a:xfrm>
            <a:off x="11328949" y="269639"/>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xml"/><Relationship Id="rId7" Type="http://schemas.openxmlformats.org/officeDocument/2006/relationships/image" Target="../media/image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2F9B2541-B087-451D-ACA0-8DB1E0E81A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263" y="719306"/>
            <a:ext cx="8638781" cy="1999661"/>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3058997C-18E0-4A22-8D39-4A21AA81080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560" b="96117" l="5903" r="91319">
                        <a14:foregroundMark x1="56597" y1="3560" x2="56597" y2="3560"/>
                        <a14:foregroundMark x1="57639" y1="35599" x2="57639" y2="35599"/>
                        <a14:foregroundMark x1="56597" y1="36246" x2="56597" y2="38188"/>
                        <a14:foregroundMark x1="5903" y1="50485" x2="5903" y2="50485"/>
                        <a14:foregroundMark x1="21181" y1="96117" x2="21181" y2="96117"/>
                        <a14:foregroundMark x1="91319" y1="46926" x2="91319" y2="46926"/>
                      </a14:backgroundRemoval>
                    </a14:imgEffect>
                  </a14:imgLayer>
                </a14:imgProps>
              </a:ext>
              <a:ext uri="{28A0092B-C50C-407E-A947-70E740481C1C}">
                <a14:useLocalDpi xmlns:a14="http://schemas.microsoft.com/office/drawing/2010/main" val="0"/>
              </a:ext>
            </a:extLst>
          </a:blip>
          <a:srcRect b="4998"/>
          <a:stretch/>
        </p:blipFill>
        <p:spPr>
          <a:xfrm rot="654775">
            <a:off x="3373592" y="2535970"/>
            <a:ext cx="3006124" cy="3064128"/>
          </a:xfrm>
          <a:prstGeom prst="rect">
            <a:avLst/>
          </a:prstGeom>
        </p:spPr>
      </p:pic>
      <p:pic>
        <p:nvPicPr>
          <p:cNvPr id="8" name="图片 3">
            <a:extLst>
              <a:ext uri="{FF2B5EF4-FFF2-40B4-BE49-F238E27FC236}">
                <a16:creationId xmlns:a16="http://schemas.microsoft.com/office/drawing/2014/main" id="{EF484D5D-3737-4367-8BFA-D91482289102}"/>
              </a:ext>
            </a:extLst>
          </p:cNvPr>
          <p:cNvPicPr>
            <a:picLocks noChangeAspect="1"/>
          </p:cNvPicPr>
          <p:nvPr/>
        </p:nvPicPr>
        <p:blipFill>
          <a:blip r:embed="rId9" cstate="print">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6" name="Picture 5">
            <a:extLst>
              <a:ext uri="{FF2B5EF4-FFF2-40B4-BE49-F238E27FC236}">
                <a16:creationId xmlns:a16="http://schemas.microsoft.com/office/drawing/2014/main" id="{E8F49DEC-0FF8-401F-AB12-26D7F9A04E45}"/>
              </a:ext>
            </a:extLst>
          </p:cNvPr>
          <p:cNvPicPr>
            <a:picLocks noChangeAspect="1"/>
          </p:cNvPicPr>
          <p:nvPr/>
        </p:nvPicPr>
        <p:blipFill>
          <a:blip r:embed="rId11"/>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9ED1001B-2810-485A-9E26-E5781330E989}"/>
              </a:ext>
            </a:extLst>
          </p:cNvPr>
          <p:cNvPicPr>
            <a:picLocks noChangeAspect="1"/>
          </p:cNvPicPr>
          <p:nvPr/>
        </p:nvPicPr>
        <p:blipFill>
          <a:blip r:embed="rId12"/>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3396702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950286" y="1579427"/>
            <a:ext cx="9508651"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cần sử dụng thao tác nháy đúp chuột trong những tình huống nào</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sau đây?</a:t>
            </a:r>
          </a:p>
        </p:txBody>
      </p:sp>
      <p:sp>
        <p:nvSpPr>
          <p:cNvPr id="8" name="Rectangle 7">
            <a:extLst>
              <a:ext uri="{FF2B5EF4-FFF2-40B4-BE49-F238E27FC236}">
                <a16:creationId xmlns:a16="http://schemas.microsoft.com/office/drawing/2014/main" id="{F3FA5169-5721-4B97-8FD1-69335B627255}"/>
              </a:ext>
            </a:extLst>
          </p:cNvPr>
          <p:cNvSpPr/>
          <p:nvPr/>
        </p:nvSpPr>
        <p:spPr>
          <a:xfrm>
            <a:off x="2305328" y="2533902"/>
            <a:ext cx="9153609" cy="533223"/>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A. </a:t>
            </a:r>
            <a:r>
              <a:rPr lang="vi-VN" sz="2200">
                <a:latin typeface="UTM Avo" panose="02040603050506020204" pitchFamily="18" charset="0"/>
                <a:cs typeface="Times New Roman" panose="02020603050405020304" pitchFamily="18" charset="0"/>
              </a:rPr>
              <a:t>Khởi động một phần mềm trên màn hình nền.</a:t>
            </a:r>
          </a:p>
        </p:txBody>
      </p:sp>
      <p:sp>
        <p:nvSpPr>
          <p:cNvPr id="9" name="Rectangle 8">
            <a:extLst>
              <a:ext uri="{FF2B5EF4-FFF2-40B4-BE49-F238E27FC236}">
                <a16:creationId xmlns:a16="http://schemas.microsoft.com/office/drawing/2014/main" id="{8882F44F-E62E-4779-A82D-98E8C5D1C618}"/>
              </a:ext>
            </a:extLst>
          </p:cNvPr>
          <p:cNvSpPr/>
          <p:nvPr/>
        </p:nvSpPr>
        <p:spPr>
          <a:xfrm>
            <a:off x="2305328" y="3067125"/>
            <a:ext cx="576767" cy="533223"/>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B. </a:t>
            </a:r>
            <a:endParaRPr lang="vi-VN" sz="22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ADCE4386-2F1F-43D6-87E0-66ADB5574B00}"/>
              </a:ext>
            </a:extLst>
          </p:cNvPr>
          <p:cNvSpPr/>
          <p:nvPr/>
        </p:nvSpPr>
        <p:spPr>
          <a:xfrm>
            <a:off x="2305328" y="4103242"/>
            <a:ext cx="9153609" cy="533223"/>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C. </a:t>
            </a:r>
            <a:r>
              <a:rPr lang="vi-VN" sz="2200">
                <a:latin typeface="UTM Avo" panose="02040603050506020204" pitchFamily="18" charset="0"/>
                <a:cs typeface="Times New Roman" panose="02020603050405020304" pitchFamily="18" charset="0"/>
              </a:rPr>
              <a:t>Mở một thư mục trên máy tính.</a:t>
            </a:r>
          </a:p>
        </p:txBody>
      </p:sp>
      <p:sp>
        <p:nvSpPr>
          <p:cNvPr id="11" name="Rectangle 10">
            <a:extLst>
              <a:ext uri="{FF2B5EF4-FFF2-40B4-BE49-F238E27FC236}">
                <a16:creationId xmlns:a16="http://schemas.microsoft.com/office/drawing/2014/main" id="{D972EDDF-665C-468D-BDBD-BAA9B60F23B1}"/>
              </a:ext>
            </a:extLst>
          </p:cNvPr>
          <p:cNvSpPr/>
          <p:nvPr/>
        </p:nvSpPr>
        <p:spPr>
          <a:xfrm>
            <a:off x="1950286" y="4760514"/>
            <a:ext cx="9508651"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Hãy cho ví dụ về một tình huống mà em cần thao tác nháy nút phải chuột</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hoặc dùng nút cuộn chuột khi sử dụng máy tính</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4D853F05-94E5-448B-892A-CA74AF085B2A}"/>
              </a:ext>
            </a:extLst>
          </p:cNvPr>
          <p:cNvSpPr/>
          <p:nvPr/>
        </p:nvSpPr>
        <p:spPr>
          <a:xfrm>
            <a:off x="2703357" y="3067125"/>
            <a:ext cx="8755580" cy="1036117"/>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Chọn lệnh </a:t>
            </a:r>
            <a:r>
              <a:rPr lang="vi-VN" sz="2200">
                <a:solidFill>
                  <a:srgbClr val="0998D7"/>
                </a:solidFill>
                <a:latin typeface="UTM Avo" panose="02040603050506020204" pitchFamily="18" charset="0"/>
                <a:cs typeface="Times New Roman" panose="02020603050405020304" pitchFamily="18" charset="0"/>
              </a:rPr>
              <a:t>New Folder </a:t>
            </a:r>
            <a:r>
              <a:rPr lang="vi-VN" sz="2200">
                <a:latin typeface="UTM Avo" panose="02040603050506020204" pitchFamily="18" charset="0"/>
                <a:cs typeface="Times New Roman" panose="02020603050405020304" pitchFamily="18" charset="0"/>
              </a:rPr>
              <a:t>trên dải lệnh </a:t>
            </a:r>
            <a:r>
              <a:rPr lang="vi-VN" sz="2200">
                <a:solidFill>
                  <a:srgbClr val="0998D7"/>
                </a:solidFill>
                <a:latin typeface="UTM Avo" panose="02040603050506020204" pitchFamily="18" charset="0"/>
                <a:cs typeface="Times New Roman" panose="02020603050405020304" pitchFamily="18" charset="0"/>
              </a:rPr>
              <a:t>Home</a:t>
            </a:r>
            <a:r>
              <a:rPr lang="vi-VN" sz="2200">
                <a:latin typeface="UTM Avo" panose="02040603050506020204" pitchFamily="18" charset="0"/>
                <a:cs typeface="Times New Roman" panose="02020603050405020304" pitchFamily="18" charset="0"/>
              </a:rPr>
              <a:t> của cửa sổ làm việc với tệp</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và thư mục để tạo thư mục mới..</a:t>
            </a:r>
          </a:p>
        </p:txBody>
      </p:sp>
      <p:sp>
        <p:nvSpPr>
          <p:cNvPr id="15" name="Rectangle 14">
            <a:extLst>
              <a:ext uri="{FF2B5EF4-FFF2-40B4-BE49-F238E27FC236}">
                <a16:creationId xmlns:a16="http://schemas.microsoft.com/office/drawing/2014/main" id="{17720F1C-C190-4128-A49B-0D626A73403B}"/>
              </a:ext>
            </a:extLst>
          </p:cNvPr>
          <p:cNvSpPr/>
          <p:nvPr/>
        </p:nvSpPr>
        <p:spPr>
          <a:xfrm>
            <a:off x="1957899" y="2417918"/>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F43771D0-8949-443E-A519-04ED04C6C2B0}"/>
              </a:ext>
            </a:extLst>
          </p:cNvPr>
          <p:cNvSpPr/>
          <p:nvPr/>
        </p:nvSpPr>
        <p:spPr>
          <a:xfrm>
            <a:off x="1957899" y="3997702"/>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A3053135-C646-4529-BCA3-08068C62856C}"/>
              </a:ext>
            </a:extLst>
          </p:cNvPr>
          <p:cNvSpPr/>
          <p:nvPr/>
        </p:nvSpPr>
        <p:spPr>
          <a:xfrm>
            <a:off x="1921448" y="2944804"/>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10108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35773EA-06C3-4D17-9CA4-42BB90626366}"/>
              </a:ext>
            </a:extLst>
          </p:cNvPr>
          <p:cNvSpPr/>
          <p:nvPr/>
        </p:nvSpPr>
        <p:spPr>
          <a:xfrm>
            <a:off x="963889" y="1552655"/>
            <a:ext cx="8533638" cy="567848"/>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Hình nào sau đây minh hoạ cách cầm chuột đúng?</a:t>
            </a:r>
          </a:p>
        </p:txBody>
      </p:sp>
      <p:pic>
        <p:nvPicPr>
          <p:cNvPr id="31" name="Picture 30">
            <a:extLst>
              <a:ext uri="{FF2B5EF4-FFF2-40B4-BE49-F238E27FC236}">
                <a16:creationId xmlns:a16="http://schemas.microsoft.com/office/drawing/2014/main" id="{CE75A5FA-8B18-4F0C-8263-0B8596FB88F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32" name="Rectangle 31">
            <a:extLst>
              <a:ext uri="{FF2B5EF4-FFF2-40B4-BE49-F238E27FC236}">
                <a16:creationId xmlns:a16="http://schemas.microsoft.com/office/drawing/2014/main" id="{E5D28AA9-E7CE-4E7B-8400-9044A92194BC}"/>
              </a:ext>
            </a:extLst>
          </p:cNvPr>
          <p:cNvSpPr/>
          <p:nvPr/>
        </p:nvSpPr>
        <p:spPr>
          <a:xfrm>
            <a:off x="1692427" y="411069"/>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EB3CF6EE-B360-415B-A363-30B6E266637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169" b="93310" l="3912" r="97433">
                        <a14:foregroundMark x1="11980" y1="34507" x2="11980" y2="34507"/>
                        <a14:foregroundMark x1="19804" y1="44014" x2="8068" y2="34507"/>
                        <a14:foregroundMark x1="8068" y1="34507" x2="3667" y2="53169"/>
                        <a14:foregroundMark x1="3667" y1="53169" x2="8313" y2="72183"/>
                        <a14:foregroundMark x1="8313" y1="72183" x2="12347" y2="66901"/>
                        <a14:foregroundMark x1="90098" y1="59507" x2="83130" y2="48592"/>
                        <a14:foregroundMark x1="83130" y1="48592" x2="76284" y2="63732"/>
                        <a14:foregroundMark x1="76284" y1="63732" x2="84963" y2="85211"/>
                        <a14:foregroundMark x1="84963" y1="85211" x2="92665" y2="71831"/>
                        <a14:foregroundMark x1="92665" y1="71831" x2="93521" y2="50352"/>
                        <a14:foregroundMark x1="92176" y1="35915" x2="97433" y2="55282"/>
                        <a14:foregroundMark x1="97433" y1="55282" x2="96822" y2="68662"/>
                        <a14:foregroundMark x1="5257" y1="27817" x2="4034" y2="63732"/>
                        <a14:foregroundMark x1="47800" y1="47183" x2="47800" y2="47183"/>
                        <a14:foregroundMark x1="53545" y1="93310" x2="53545" y2="93310"/>
                        <a14:foregroundMark x1="14181" y1="17606" x2="14181" y2="17606"/>
                        <a14:foregroundMark x1="14059" y1="3169" x2="14059" y2="3169"/>
                        <a14:foregroundMark x1="14059" y1="3169" x2="14059" y2="3169"/>
                        <a14:foregroundMark x1="15159" y1="7042" x2="15159" y2="7042"/>
                        <a14:foregroundMark x1="49633" y1="5986" x2="49633" y2="5986"/>
                        <a14:foregroundMark x1="89242" y1="7746" x2="89242" y2="7746"/>
                      </a14:backgroundRemoval>
                    </a14:imgEffect>
                  </a14:imgLayer>
                </a14:imgProps>
              </a:ext>
            </a:extLst>
          </a:blip>
          <a:stretch>
            <a:fillRect/>
          </a:stretch>
        </p:blipFill>
        <p:spPr>
          <a:xfrm>
            <a:off x="2842396" y="2173240"/>
            <a:ext cx="6233700" cy="2164268"/>
          </a:xfrm>
          <a:prstGeom prst="rect">
            <a:avLst/>
          </a:prstGeom>
        </p:spPr>
      </p:pic>
      <p:sp>
        <p:nvSpPr>
          <p:cNvPr id="28" name="Rectangle 27">
            <a:extLst>
              <a:ext uri="{FF2B5EF4-FFF2-40B4-BE49-F238E27FC236}">
                <a16:creationId xmlns:a16="http://schemas.microsoft.com/office/drawing/2014/main" id="{10EC0DCB-F8ED-410D-9957-7D85129DB7F2}"/>
              </a:ext>
            </a:extLst>
          </p:cNvPr>
          <p:cNvSpPr/>
          <p:nvPr/>
        </p:nvSpPr>
        <p:spPr>
          <a:xfrm>
            <a:off x="3407410" y="4337508"/>
            <a:ext cx="40957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A</a:t>
            </a:r>
            <a:endParaRPr lang="vi-VN" sz="240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5F317908-4F30-4414-859C-DD817D254F72}"/>
              </a:ext>
            </a:extLst>
          </p:cNvPr>
          <p:cNvSpPr/>
          <p:nvPr/>
        </p:nvSpPr>
        <p:spPr>
          <a:xfrm>
            <a:off x="5750084" y="4337508"/>
            <a:ext cx="40957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B</a:t>
            </a:r>
            <a:endParaRPr lang="vi-VN" sz="2400">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1CB86505-9CB7-4F61-8B44-6E1849AE6B4A}"/>
              </a:ext>
            </a:extLst>
          </p:cNvPr>
          <p:cNvSpPr/>
          <p:nvPr/>
        </p:nvSpPr>
        <p:spPr>
          <a:xfrm>
            <a:off x="8092759" y="4337508"/>
            <a:ext cx="40957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C</a:t>
            </a:r>
            <a:endParaRPr lang="vi-VN" sz="2400">
              <a:latin typeface="UTM Avo" panose="020406030505060202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CB0A76A7-BD4B-4A40-8FD8-A334DDC59C36}"/>
              </a:ext>
            </a:extLst>
          </p:cNvPr>
          <p:cNvSpPr/>
          <p:nvPr/>
        </p:nvSpPr>
        <p:spPr>
          <a:xfrm>
            <a:off x="963889" y="5132486"/>
            <a:ext cx="10264222" cy="1121846"/>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cầm chuột đúng cách, thực hiện thật chính xác và nhanh chóng các thao tác với chuột. </a:t>
            </a:r>
          </a:p>
        </p:txBody>
      </p:sp>
      <p:pic>
        <p:nvPicPr>
          <p:cNvPr id="11" name="Picture 4" descr="Káº¿t quáº£ hÃ¬nh áº£nh cho right icon">
            <a:extLst>
              <a:ext uri="{FF2B5EF4-FFF2-40B4-BE49-F238E27FC236}">
                <a16:creationId xmlns:a16="http://schemas.microsoft.com/office/drawing/2014/main" id="{4D41ABC8-93FB-4582-90AC-E95F2D45CCD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2166" y="3877726"/>
            <a:ext cx="686912" cy="68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902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3.95833E-6 -4.07407E-6 L -3.95833E-6 -0.07222 " pathEditMode="relative" rAng="0" ptsTypes="AA">
                                      <p:cBhvr>
                                        <p:cTn id="10" dur="250" accel="50000" decel="50000" autoRev="1" fill="hold">
                                          <p:stCondLst>
                                            <p:cond delay="0"/>
                                          </p:stCondLst>
                                        </p:cTn>
                                        <p:tgtEl>
                                          <p:spTgt spid="32"/>
                                        </p:tgtEl>
                                        <p:attrNameLst>
                                          <p:attrName>ppt_x</p:attrName>
                                          <p:attrName>ppt_y</p:attrName>
                                        </p:attrNameLst>
                                      </p:cBhvr>
                                      <p:rCtr x="0" y="-3611"/>
                                    </p:animMotion>
                                    <p:animRot by="1500000">
                                      <p:cBhvr>
                                        <p:cTn id="11" dur="125" fill="hold">
                                          <p:stCondLst>
                                            <p:cond delay="0"/>
                                          </p:stCondLst>
                                        </p:cTn>
                                        <p:tgtEl>
                                          <p:spTgt spid="32"/>
                                        </p:tgtEl>
                                        <p:attrNameLst>
                                          <p:attrName>r</p:attrName>
                                        </p:attrNameLst>
                                      </p:cBhvr>
                                    </p:animRot>
                                    <p:animRot by="-1500000">
                                      <p:cBhvr>
                                        <p:cTn id="12" dur="125" fill="hold">
                                          <p:stCondLst>
                                            <p:cond delay="125"/>
                                          </p:stCondLst>
                                        </p:cTn>
                                        <p:tgtEl>
                                          <p:spTgt spid="32"/>
                                        </p:tgtEl>
                                        <p:attrNameLst>
                                          <p:attrName>r</p:attrName>
                                        </p:attrNameLst>
                                      </p:cBhvr>
                                    </p:animRot>
                                    <p:animRot by="-1500000">
                                      <p:cBhvr>
                                        <p:cTn id="13" dur="125" fill="hold">
                                          <p:stCondLst>
                                            <p:cond delay="250"/>
                                          </p:stCondLst>
                                        </p:cTn>
                                        <p:tgtEl>
                                          <p:spTgt spid="32"/>
                                        </p:tgtEl>
                                        <p:attrNameLst>
                                          <p:attrName>r</p:attrName>
                                        </p:attrNameLst>
                                      </p:cBhvr>
                                    </p:animRot>
                                    <p:animRot by="1500000">
                                      <p:cBhvr>
                                        <p:cTn id="14" dur="125" fill="hold">
                                          <p:stCondLst>
                                            <p:cond delay="375"/>
                                          </p:stCondLst>
                                        </p:cTn>
                                        <p:tgtEl>
                                          <p:spTgt spid="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randombar(horizontal)">
                                      <p:cBhvr>
                                        <p:cTn id="22" dur="500"/>
                                        <p:tgtEl>
                                          <p:spTgt spid="2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randombar(horizontal)">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m-thanh-tra-loi-dung-www_nhacchuongvui_com.wav"/>
                                        </p:tgtEl>
                                      </p:cMediaNode>
                                    </p:audio>
                                  </p:sub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randombar(horizontal)">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32" grpId="1"/>
      <p:bldP spid="28" grpId="0"/>
      <p:bldP spid="29" grpId="0"/>
      <p:bldP spid="30"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930B782-FE7B-45AD-AA97-96F6CD2EE0FF}"/>
              </a:ext>
            </a:extLst>
          </p:cNvPr>
          <p:cNvSpPr/>
          <p:nvPr/>
        </p:nvSpPr>
        <p:spPr>
          <a:xfrm>
            <a:off x="949124" y="1811868"/>
            <a:ext cx="6041985" cy="4643644"/>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Nháy đúp chuột vào biểu tượng </a:t>
            </a:r>
            <a:r>
              <a:rPr lang="vi-VN" sz="2000">
                <a:solidFill>
                  <a:schemeClr val="bg1"/>
                </a:solidFill>
                <a:latin typeface="UTM Avo" panose="02040603050506020204" pitchFamily="18" charset="0"/>
                <a:cs typeface="Times New Roman" panose="02020603050405020304" pitchFamily="18" charset="0"/>
              </a:rPr>
              <a:t>khác</a:t>
            </a:r>
            <a:r>
              <a:rPr lang="vi-VN" sz="2000">
                <a:latin typeface="UTM Avo" panose="02040603050506020204" pitchFamily="18" charset="0"/>
                <a:cs typeface="Times New Roman" panose="02020603050405020304" pitchFamily="18" charset="0"/>
              </a:rPr>
              <a:t> trên màn hình nền để khởi động phần mềm luyện tập chuột </a:t>
            </a:r>
            <a:r>
              <a:rPr lang="vi-VN" sz="2000">
                <a:solidFill>
                  <a:srgbClr val="0998D7"/>
                </a:solidFill>
                <a:latin typeface="UTM Avo" panose="02040603050506020204" pitchFamily="18" charset="0"/>
                <a:cs typeface="Times New Roman" panose="02020603050405020304" pitchFamily="18" charset="0"/>
              </a:rPr>
              <a:t>Basic Mouse Skills</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Khi màn hình phần mềm hiện ra, nhấn phím bất kì trên bàn phím hoặc nháy chuột để bắt đầu.</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T</a:t>
            </a:r>
            <a:r>
              <a:rPr lang="vi-VN" sz="2000">
                <a:latin typeface="UTM Avo" panose="02040603050506020204" pitchFamily="18" charset="0"/>
                <a:cs typeface="Times New Roman" panose="02020603050405020304" pitchFamily="18" charset="0"/>
              </a:rPr>
              <a:t>rên màn hình sẽ xuất hiện một hình vuông, nhiệm vụ của em là di chuyển con trỏ chuột đến vị trí hình vuông đỏ và thực hiện thao tác tương ứng với chuột.</a:t>
            </a:r>
          </a:p>
        </p:txBody>
      </p:sp>
      <p:sp>
        <p:nvSpPr>
          <p:cNvPr id="7" name="Rectangle 6">
            <a:extLst>
              <a:ext uri="{FF2B5EF4-FFF2-40B4-BE49-F238E27FC236}">
                <a16:creationId xmlns:a16="http://schemas.microsoft.com/office/drawing/2014/main" id="{559C6AFC-3B14-4BBC-A6F1-AB870A3E40FA}"/>
              </a:ext>
            </a:extLst>
          </p:cNvPr>
          <p:cNvSpPr/>
          <p:nvPr/>
        </p:nvSpPr>
        <p:spPr>
          <a:xfrm>
            <a:off x="2135554" y="343158"/>
            <a:ext cx="9229131"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Thực hành đúng thao tác di chuyển chuột, kéo thả chuột, nháy chuột, nháy nút phải chuột, nháy đúp chuột.</a:t>
            </a:r>
          </a:p>
        </p:txBody>
      </p:sp>
      <p:grpSp>
        <p:nvGrpSpPr>
          <p:cNvPr id="9" name="Group 8">
            <a:extLst>
              <a:ext uri="{FF2B5EF4-FFF2-40B4-BE49-F238E27FC236}">
                <a16:creationId xmlns:a16="http://schemas.microsoft.com/office/drawing/2014/main" id="{363716CA-1B0E-4B16-B5B7-81AE36E82D69}"/>
              </a:ext>
            </a:extLst>
          </p:cNvPr>
          <p:cNvGrpSpPr/>
          <p:nvPr/>
        </p:nvGrpSpPr>
        <p:grpSpPr>
          <a:xfrm>
            <a:off x="581290" y="339119"/>
            <a:ext cx="1526272" cy="492699"/>
            <a:chOff x="581290" y="1091471"/>
            <a:chExt cx="1526272" cy="492699"/>
          </a:xfrm>
        </p:grpSpPr>
        <p:sp>
          <p:nvSpPr>
            <p:cNvPr id="8" name="Rectangle 7">
              <a:extLst>
                <a:ext uri="{FF2B5EF4-FFF2-40B4-BE49-F238E27FC236}">
                  <a16:creationId xmlns:a16="http://schemas.microsoft.com/office/drawing/2014/main" id="{C2A25FE6-6ABA-4B90-8D38-91623F37A93D}"/>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7CEBE3B1-6D78-45E0-902F-A199D68DD0BB}"/>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335B2C7-131E-4774-972F-0A88C1DFA306}"/>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1</a:t>
              </a:r>
              <a:endParaRPr lang="vi-VN" sz="2000">
                <a:solidFill>
                  <a:schemeClr val="bg1"/>
                </a:solidFill>
                <a:latin typeface="SVN-SAF"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FE9FEF3F-9E04-44CD-86C8-B63C40C1D614}"/>
              </a:ext>
            </a:extLst>
          </p:cNvPr>
          <p:cNvSpPr/>
          <p:nvPr/>
        </p:nvSpPr>
        <p:spPr>
          <a:xfrm>
            <a:off x="581290" y="1319169"/>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pic>
        <p:nvPicPr>
          <p:cNvPr id="11" name="Picture 10" descr="A picture containing box, container&#10;&#10;Description automatically generated">
            <a:extLst>
              <a:ext uri="{FF2B5EF4-FFF2-40B4-BE49-F238E27FC236}">
                <a16:creationId xmlns:a16="http://schemas.microsoft.com/office/drawing/2014/main" id="{42D56E78-DE46-4D5C-BA13-FFBD599EB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3043" y="779279"/>
            <a:ext cx="4319634" cy="5759817"/>
          </a:xfrm>
          <a:prstGeom prst="rect">
            <a:avLst/>
          </a:prstGeom>
        </p:spPr>
      </p:pic>
      <p:pic>
        <p:nvPicPr>
          <p:cNvPr id="16" name="Picture 15">
            <a:extLst>
              <a:ext uri="{FF2B5EF4-FFF2-40B4-BE49-F238E27FC236}">
                <a16:creationId xmlns:a16="http://schemas.microsoft.com/office/drawing/2014/main" id="{A472CB0A-D04A-4DC7-A0FF-762D7177ECAB}"/>
              </a:ext>
            </a:extLst>
          </p:cNvPr>
          <p:cNvPicPr>
            <a:picLocks noChangeAspect="1"/>
          </p:cNvPicPr>
          <p:nvPr/>
        </p:nvPicPr>
        <p:blipFill>
          <a:blip r:embed="rId3"/>
          <a:stretch>
            <a:fillRect/>
          </a:stretch>
        </p:blipFill>
        <p:spPr>
          <a:xfrm>
            <a:off x="6257920" y="1458083"/>
            <a:ext cx="838273" cy="800169"/>
          </a:xfrm>
          <a:prstGeom prst="rect">
            <a:avLst/>
          </a:prstGeom>
        </p:spPr>
      </p:pic>
    </p:spTree>
    <p:extLst>
      <p:ext uri="{BB962C8B-B14F-4D97-AF65-F5344CB8AC3E}">
        <p14:creationId xmlns:p14="http://schemas.microsoft.com/office/powerpoint/2010/main" val="959230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xEl>
                                              <p:pRg st="1" end="1"/>
                                            </p:txEl>
                                          </p:spTgt>
                                        </p:tgtEl>
                                        <p:attrNameLst>
                                          <p:attrName>style.visibility</p:attrName>
                                        </p:attrNameLst>
                                      </p:cBhvr>
                                      <p:to>
                                        <p:strVal val="visible"/>
                                      </p:to>
                                    </p:set>
                                    <p:animEffect transition="in" filter="fade">
                                      <p:cBhvr>
                                        <p:cTn id="20" dur="500"/>
                                        <p:tgtEl>
                                          <p:spTgt spid="2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xEl>
                                              <p:pRg st="2" end="2"/>
                                            </p:txEl>
                                          </p:spTgt>
                                        </p:tgtEl>
                                        <p:attrNameLst>
                                          <p:attrName>style.visibility</p:attrName>
                                        </p:attrNameLst>
                                      </p:cBhvr>
                                      <p:to>
                                        <p:strVal val="visible"/>
                                      </p:to>
                                    </p:set>
                                    <p:animEffect transition="in" filter="fade">
                                      <p:cBhvr>
                                        <p:cTn id="25"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58D1C7-49C1-41A0-AF77-6A3A8DD0542F}"/>
              </a:ext>
            </a:extLst>
          </p:cNvPr>
          <p:cNvPicPr>
            <a:picLocks noChangeAspect="1"/>
          </p:cNvPicPr>
          <p:nvPr/>
        </p:nvPicPr>
        <p:blipFill rotWithShape="1">
          <a:blip r:embed="rId2"/>
          <a:srcRect b="12364"/>
          <a:stretch/>
        </p:blipFill>
        <p:spPr>
          <a:xfrm>
            <a:off x="784728" y="742103"/>
            <a:ext cx="10622544" cy="4126092"/>
          </a:xfrm>
          <a:prstGeom prst="rect">
            <a:avLst/>
          </a:prstGeom>
        </p:spPr>
      </p:pic>
      <p:sp>
        <p:nvSpPr>
          <p:cNvPr id="9" name="Rectangle 8">
            <a:extLst>
              <a:ext uri="{FF2B5EF4-FFF2-40B4-BE49-F238E27FC236}">
                <a16:creationId xmlns:a16="http://schemas.microsoft.com/office/drawing/2014/main" id="{A072FC27-586B-471F-BD42-87360BBC11C7}"/>
              </a:ext>
            </a:extLst>
          </p:cNvPr>
          <p:cNvSpPr/>
          <p:nvPr/>
        </p:nvSpPr>
        <p:spPr>
          <a:xfrm>
            <a:off x="2731625" y="4884729"/>
            <a:ext cx="5903089"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Hình 77. </a:t>
            </a:r>
            <a:r>
              <a:rPr lang="en-US" sz="2400">
                <a:latin typeface="UTM Avo" panose="02040603050506020204" pitchFamily="18" charset="0"/>
                <a:cs typeface="Times New Roman" panose="02020603050405020304" pitchFamily="18" charset="0"/>
              </a:rPr>
              <a:t>Màn hình luyện tập với chuột</a:t>
            </a:r>
            <a:endParaRPr lang="vi-VN" sz="2400">
              <a:latin typeface="UTM Avo" panose="02040603050506020204" pitchFamily="18" charset="0"/>
              <a:cs typeface="Times New Roman" panose="02020603050405020304" pitchFamily="18" charset="0"/>
            </a:endParaRPr>
          </a:p>
        </p:txBody>
      </p:sp>
      <p:pic>
        <p:nvPicPr>
          <p:cNvPr id="11" name="Picture 10" descr="A picture containing text, indoor&#10;&#10;Description automatically generated">
            <a:extLst>
              <a:ext uri="{FF2B5EF4-FFF2-40B4-BE49-F238E27FC236}">
                <a16:creationId xmlns:a16="http://schemas.microsoft.com/office/drawing/2014/main" id="{458343A4-AB1D-487C-AF1E-4254D614C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11" y="4887114"/>
            <a:ext cx="2066925" cy="1571625"/>
          </a:xfrm>
          <a:prstGeom prst="rect">
            <a:avLst/>
          </a:prstGeom>
        </p:spPr>
      </p:pic>
      <p:pic>
        <p:nvPicPr>
          <p:cNvPr id="12" name="Picture 11" descr="A picture containing toy, doll, clipart&#10;&#10;Description automatically generated">
            <a:extLst>
              <a:ext uri="{FF2B5EF4-FFF2-40B4-BE49-F238E27FC236}">
                <a16:creationId xmlns:a16="http://schemas.microsoft.com/office/drawing/2014/main" id="{12B8D8FD-0B7B-40D9-ADD5-EE85E9C26E00}"/>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222272" y="4057927"/>
            <a:ext cx="2299866" cy="2800073"/>
          </a:xfrm>
          <a:prstGeom prst="rect">
            <a:avLst/>
          </a:prstGeom>
        </p:spPr>
      </p:pic>
    </p:spTree>
    <p:extLst>
      <p:ext uri="{BB962C8B-B14F-4D97-AF65-F5344CB8AC3E}">
        <p14:creationId xmlns:p14="http://schemas.microsoft.com/office/powerpoint/2010/main" val="1875850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A6AD87-8C1E-4292-A133-F49C958A8C78}"/>
              </a:ext>
            </a:extLst>
          </p:cNvPr>
          <p:cNvSpPr/>
          <p:nvPr/>
        </p:nvSpPr>
        <p:spPr>
          <a:xfrm>
            <a:off x="751402" y="377882"/>
            <a:ext cx="10823282" cy="4217180"/>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Mức 1: Luyện thao tác di chuyển chuột. </a:t>
            </a:r>
            <a:endParaRPr lang="en-US" sz="3200">
              <a:latin typeface="Times New Roman" panose="02020603050405020304" pitchFamily="18" charset="0"/>
              <a:cs typeface="Times New Roman" panose="02020603050405020304" pitchFamily="18" charset="0"/>
            </a:endParaRPr>
          </a:p>
          <a:p>
            <a:pPr algn="just" defTabSz="342900">
              <a:lnSpc>
                <a:spcPct val="150000"/>
              </a:lnSpc>
            </a:pP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Mức 2: Luyện thao tác nháy chuột. </a:t>
            </a:r>
            <a:endParaRPr lang="en-US" sz="3200">
              <a:latin typeface="Times New Roman" panose="02020603050405020304" pitchFamily="18" charset="0"/>
              <a:cs typeface="Times New Roman" panose="02020603050405020304" pitchFamily="18" charset="0"/>
            </a:endParaRPr>
          </a:p>
          <a:p>
            <a:pPr algn="just" defTabSz="342900">
              <a:lnSpc>
                <a:spcPct val="150000"/>
              </a:lnSpc>
            </a:pP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Mức 3: Luyện thao tác nháy đúp chuột. </a:t>
            </a:r>
            <a:endParaRPr lang="en-US" sz="3200">
              <a:latin typeface="Times New Roman" panose="02020603050405020304" pitchFamily="18" charset="0"/>
              <a:cs typeface="Times New Roman" panose="02020603050405020304" pitchFamily="18" charset="0"/>
            </a:endParaRPr>
          </a:p>
          <a:p>
            <a:pPr algn="just" defTabSz="342900">
              <a:lnSpc>
                <a:spcPct val="150000"/>
              </a:lnSpc>
            </a:pP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Mức 4: Luyện thao tác nháy nút phải chuột. </a:t>
            </a:r>
            <a:endParaRPr lang="en-US" sz="3200">
              <a:latin typeface="Times New Roman" panose="02020603050405020304" pitchFamily="18" charset="0"/>
              <a:cs typeface="Times New Roman" panose="02020603050405020304" pitchFamily="18" charset="0"/>
            </a:endParaRPr>
          </a:p>
          <a:p>
            <a:pPr algn="just" defTabSz="342900">
              <a:lnSpc>
                <a:spcPct val="150000"/>
              </a:lnSpc>
            </a:pP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Mức 5: Luyện thao tác kéo thả chuột.</a:t>
            </a:r>
            <a:endParaRPr lang="en-US" sz="3200">
              <a:latin typeface="Times New Roman" panose="02020603050405020304" pitchFamily="18" charset="0"/>
              <a:cs typeface="Times New Roman" panose="02020603050405020304" pitchFamily="18" charset="0"/>
            </a:endParaRPr>
          </a:p>
        </p:txBody>
      </p:sp>
      <p:pic>
        <p:nvPicPr>
          <p:cNvPr id="11" name="Picture 10" descr="Icon&#10;&#10;Description automatically generated with medium confidence">
            <a:extLst>
              <a:ext uri="{FF2B5EF4-FFF2-40B4-BE49-F238E27FC236}">
                <a16:creationId xmlns:a16="http://schemas.microsoft.com/office/drawing/2014/main" id="{A0B2FB40-D5BF-45F7-8F4A-F782DE2607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5185" y="146387"/>
            <a:ext cx="2789499" cy="2789499"/>
          </a:xfrm>
          <a:prstGeom prst="rect">
            <a:avLst/>
          </a:prstGeom>
        </p:spPr>
      </p:pic>
      <p:pic>
        <p:nvPicPr>
          <p:cNvPr id="17" name="Picture 16" descr="A picture containing box, container&#10;&#10;Description automatically generated">
            <a:extLst>
              <a:ext uri="{FF2B5EF4-FFF2-40B4-BE49-F238E27FC236}">
                <a16:creationId xmlns:a16="http://schemas.microsoft.com/office/drawing/2014/main" id="{06DAB0EE-F913-4A78-855A-8F13E9CC02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37604" y="3395055"/>
            <a:ext cx="2986270" cy="4386670"/>
          </a:xfrm>
          <a:prstGeom prst="rect">
            <a:avLst/>
          </a:prstGeom>
        </p:spPr>
      </p:pic>
      <p:sp>
        <p:nvSpPr>
          <p:cNvPr id="18" name="Rectangle 17">
            <a:extLst>
              <a:ext uri="{FF2B5EF4-FFF2-40B4-BE49-F238E27FC236}">
                <a16:creationId xmlns:a16="http://schemas.microsoft.com/office/drawing/2014/main" id="{1E8EDAAE-74A7-417B-BF91-6063E37740A8}"/>
              </a:ext>
            </a:extLst>
          </p:cNvPr>
          <p:cNvSpPr/>
          <p:nvPr/>
        </p:nvSpPr>
        <p:spPr>
          <a:xfrm>
            <a:off x="3753961" y="4816416"/>
            <a:ext cx="7473577" cy="1543949"/>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V</a:t>
            </a:r>
            <a:r>
              <a:rPr lang="vi-VN" sz="2200">
                <a:latin typeface="UTM Avo" panose="02040603050506020204" pitchFamily="18" charset="0"/>
                <a:cs typeface="Times New Roman" panose="02020603050405020304" pitchFamily="18" charset="0"/>
              </a:rPr>
              <a:t>ới mỗi mức, phần mềm quy định 10 lần luyện tập. Phần mềm sẽ tính điểm cho từng mức và thông báo tổng số điểm khi em hoàn thành xong cả 5 mức. </a:t>
            </a:r>
          </a:p>
        </p:txBody>
      </p:sp>
    </p:spTree>
    <p:extLst>
      <p:ext uri="{BB962C8B-B14F-4D97-AF65-F5344CB8AC3E}">
        <p14:creationId xmlns:p14="http://schemas.microsoft.com/office/powerpoint/2010/main" val="2325316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indoor&#10;&#10;Description automatically generated">
            <a:extLst>
              <a:ext uri="{FF2B5EF4-FFF2-40B4-BE49-F238E27FC236}">
                <a16:creationId xmlns:a16="http://schemas.microsoft.com/office/drawing/2014/main" id="{0BF5B60B-2E5A-48C5-B72F-F2D54B8FA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802" y="4966063"/>
            <a:ext cx="1856625" cy="1411719"/>
          </a:xfrm>
          <a:prstGeom prst="rect">
            <a:avLst/>
          </a:prstGeom>
        </p:spPr>
      </p:pic>
      <p:sp>
        <p:nvSpPr>
          <p:cNvPr id="13" name="Rectangle 12">
            <a:extLst>
              <a:ext uri="{FF2B5EF4-FFF2-40B4-BE49-F238E27FC236}">
                <a16:creationId xmlns:a16="http://schemas.microsoft.com/office/drawing/2014/main" id="{14BF2FF3-F443-45AB-A62A-397A3CF7DC3D}"/>
              </a:ext>
            </a:extLst>
          </p:cNvPr>
          <p:cNvSpPr/>
          <p:nvPr/>
        </p:nvSpPr>
        <p:spPr>
          <a:xfrm>
            <a:off x="740780" y="4081291"/>
            <a:ext cx="6852756"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Hình 78. </a:t>
            </a:r>
            <a:r>
              <a:rPr lang="en-US" sz="2400">
                <a:latin typeface="UTM Avo" panose="02040603050506020204" pitchFamily="18" charset="0"/>
                <a:cs typeface="Times New Roman" panose="02020603050405020304" pitchFamily="18" charset="0"/>
              </a:rPr>
              <a:t>Màn hình luyện tập kéo thả chuột</a:t>
            </a:r>
            <a:endParaRPr lang="vi-VN" sz="24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4F78C92-3856-47D0-9D96-115B5C263575}"/>
              </a:ext>
            </a:extLst>
          </p:cNvPr>
          <p:cNvPicPr>
            <a:picLocks noChangeAspect="1"/>
          </p:cNvPicPr>
          <p:nvPr/>
        </p:nvPicPr>
        <p:blipFill rotWithShape="1">
          <a:blip r:embed="rId3"/>
          <a:srcRect b="11573"/>
          <a:stretch/>
        </p:blipFill>
        <p:spPr>
          <a:xfrm>
            <a:off x="740780" y="559464"/>
            <a:ext cx="6551272" cy="3530169"/>
          </a:xfrm>
          <a:prstGeom prst="rect">
            <a:avLst/>
          </a:prstGeom>
        </p:spPr>
      </p:pic>
      <p:sp>
        <p:nvSpPr>
          <p:cNvPr id="10" name="Rectangle 9">
            <a:extLst>
              <a:ext uri="{FF2B5EF4-FFF2-40B4-BE49-F238E27FC236}">
                <a16:creationId xmlns:a16="http://schemas.microsoft.com/office/drawing/2014/main" id="{0219A626-85C2-4309-9555-6136964FAB50}"/>
              </a:ext>
            </a:extLst>
          </p:cNvPr>
          <p:cNvSpPr/>
          <p:nvPr/>
        </p:nvSpPr>
        <p:spPr>
          <a:xfrm>
            <a:off x="2882097" y="4701939"/>
            <a:ext cx="7442522" cy="167584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 Nhấn phím </a:t>
            </a:r>
            <a:r>
              <a:rPr lang="vi-VN" sz="2400">
                <a:solidFill>
                  <a:srgbClr val="0998D7"/>
                </a:solidFill>
                <a:latin typeface="UTM Avo" panose="02040603050506020204" pitchFamily="18" charset="0"/>
                <a:cs typeface="Times New Roman" panose="02020603050405020304" pitchFamily="18" charset="0"/>
              </a:rPr>
              <a:t>N</a:t>
            </a:r>
            <a:r>
              <a:rPr lang="vi-VN" sz="2400">
                <a:latin typeface="UTM Avo" panose="02040603050506020204" pitchFamily="18" charset="0"/>
                <a:cs typeface="Times New Roman" panose="02020603050405020304" pitchFamily="18" charset="0"/>
              </a:rPr>
              <a:t> để chuyển sang mức tiếp theo.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Nhấn phím </a:t>
            </a:r>
            <a:r>
              <a:rPr lang="vi-VN" sz="2400">
                <a:solidFill>
                  <a:srgbClr val="0998D7"/>
                </a:solidFill>
                <a:latin typeface="UTM Avo" panose="02040603050506020204" pitchFamily="18" charset="0"/>
                <a:cs typeface="Times New Roman" panose="02020603050405020304" pitchFamily="18" charset="0"/>
              </a:rPr>
              <a:t>F2</a:t>
            </a:r>
            <a:r>
              <a:rPr lang="vi-VN" sz="2400">
                <a:latin typeface="UTM Avo" panose="02040603050506020204" pitchFamily="18" charset="0"/>
                <a:cs typeface="Times New Roman" panose="02020603050405020304" pitchFamily="18" charset="0"/>
              </a:rPr>
              <a:t> để luyện tập lại từ đầu.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Nhấn phím </a:t>
            </a:r>
            <a:r>
              <a:rPr lang="vi-VN" sz="2400">
                <a:solidFill>
                  <a:srgbClr val="0998D7"/>
                </a:solidFill>
                <a:latin typeface="UTM Avo" panose="02040603050506020204" pitchFamily="18" charset="0"/>
                <a:cs typeface="Times New Roman" panose="02020603050405020304" pitchFamily="18" charset="0"/>
              </a:rPr>
              <a:t>Q</a:t>
            </a:r>
            <a:r>
              <a:rPr lang="en-US" sz="2400">
                <a:solidFill>
                  <a:srgbClr val="0998D7"/>
                </a:solidFill>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để kết thúc luyện tập.</a:t>
            </a:r>
          </a:p>
        </p:txBody>
      </p:sp>
      <p:pic>
        <p:nvPicPr>
          <p:cNvPr id="9" name="Picture 8" descr="Logo&#10;&#10;Description automatically generated">
            <a:extLst>
              <a:ext uri="{FF2B5EF4-FFF2-40B4-BE49-F238E27FC236}">
                <a16:creationId xmlns:a16="http://schemas.microsoft.com/office/drawing/2014/main" id="{96AB2C53-DEDE-4C8B-813A-5938A35B2F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599990" y="23839"/>
            <a:ext cx="3353162" cy="4693108"/>
          </a:xfrm>
          <a:prstGeom prst="rect">
            <a:avLst/>
          </a:prstGeom>
        </p:spPr>
      </p:pic>
    </p:spTree>
    <p:extLst>
      <p:ext uri="{BB962C8B-B14F-4D97-AF65-F5344CB8AC3E}">
        <p14:creationId xmlns:p14="http://schemas.microsoft.com/office/powerpoint/2010/main" val="1840943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347B0-2F1E-41CC-BF69-8B954B8BBA1F}"/>
              </a:ext>
            </a:extLst>
          </p:cNvPr>
          <p:cNvPicPr>
            <a:picLocks noChangeAspect="1"/>
          </p:cNvPicPr>
          <p:nvPr/>
        </p:nvPicPr>
        <p:blipFill rotWithShape="1">
          <a:blip r:embed="rId2"/>
          <a:srcRect b="10740"/>
          <a:stretch/>
        </p:blipFill>
        <p:spPr>
          <a:xfrm>
            <a:off x="2013937" y="1611030"/>
            <a:ext cx="7141638" cy="3960074"/>
          </a:xfrm>
          <a:prstGeom prst="rect">
            <a:avLst/>
          </a:prstGeom>
        </p:spPr>
      </p:pic>
      <p:pic>
        <p:nvPicPr>
          <p:cNvPr id="7" name="Picture 6" descr="A picture containing text, indoor&#10;&#10;Description automatically generated">
            <a:extLst>
              <a:ext uri="{FF2B5EF4-FFF2-40B4-BE49-F238E27FC236}">
                <a16:creationId xmlns:a16="http://schemas.microsoft.com/office/drawing/2014/main" id="{0BF5B60B-2E5A-48C5-B72F-F2D54B8FAF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11" y="4887114"/>
            <a:ext cx="2066925" cy="1571625"/>
          </a:xfrm>
          <a:prstGeom prst="rect">
            <a:avLst/>
          </a:prstGeom>
        </p:spPr>
      </p:pic>
      <p:pic>
        <p:nvPicPr>
          <p:cNvPr id="12" name="Picture 11" descr="A picture containing toy, doll, clipart&#10;&#10;Description automatically generated">
            <a:extLst>
              <a:ext uri="{FF2B5EF4-FFF2-40B4-BE49-F238E27FC236}">
                <a16:creationId xmlns:a16="http://schemas.microsoft.com/office/drawing/2014/main" id="{1B05B6B5-73B4-4FF5-AD0D-0EA63D51B7E1}"/>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247120" y="3985191"/>
            <a:ext cx="2299866" cy="2800073"/>
          </a:xfrm>
          <a:prstGeom prst="rect">
            <a:avLst/>
          </a:prstGeom>
        </p:spPr>
      </p:pic>
      <p:sp>
        <p:nvSpPr>
          <p:cNvPr id="13" name="Rectangle 12">
            <a:extLst>
              <a:ext uri="{FF2B5EF4-FFF2-40B4-BE49-F238E27FC236}">
                <a16:creationId xmlns:a16="http://schemas.microsoft.com/office/drawing/2014/main" id="{14BF2FF3-F443-45AB-A62A-397A3CF7DC3D}"/>
              </a:ext>
            </a:extLst>
          </p:cNvPr>
          <p:cNvSpPr/>
          <p:nvPr/>
        </p:nvSpPr>
        <p:spPr>
          <a:xfrm>
            <a:off x="4050596" y="5781908"/>
            <a:ext cx="5104979" cy="533223"/>
          </a:xfrm>
          <a:prstGeom prst="rect">
            <a:avLst/>
          </a:prstGeom>
        </p:spPr>
        <p:txBody>
          <a:bodyPr wrap="square">
            <a:spAutoFit/>
          </a:bodyPr>
          <a:lstStyle/>
          <a:p>
            <a:pPr algn="ctr" defTabSz="342900">
              <a:lnSpc>
                <a:spcPct val="150000"/>
              </a:lnSpc>
            </a:pPr>
            <a:r>
              <a:rPr lang="en-US" sz="2200" b="1">
                <a:latin typeface="UTM Avo" panose="02040603050506020204" pitchFamily="18" charset="0"/>
                <a:cs typeface="Times New Roman" panose="02020603050405020304" pitchFamily="18" charset="0"/>
              </a:rPr>
              <a:t>Hình 79. </a:t>
            </a:r>
            <a:r>
              <a:rPr lang="en-US" sz="2200">
                <a:latin typeface="UTM Avo" panose="02040603050506020204" pitchFamily="18" charset="0"/>
                <a:cs typeface="Times New Roman" panose="02020603050405020304" pitchFamily="18" charset="0"/>
              </a:rPr>
              <a:t>Màn hình tổng kết điểm</a:t>
            </a:r>
            <a:endParaRPr lang="vi-VN" sz="22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DD7D73B-2609-4475-B33E-FB207B6E02CA}"/>
              </a:ext>
            </a:extLst>
          </p:cNvPr>
          <p:cNvSpPr/>
          <p:nvPr/>
        </p:nvSpPr>
        <p:spPr>
          <a:xfrm>
            <a:off x="949124" y="422907"/>
            <a:ext cx="6041985"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Tổng kết</a:t>
            </a:r>
            <a:endParaRPr lang="vi-VN"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84B24536-A93F-4BC0-9729-AF4F49B5F1C7}"/>
              </a:ext>
            </a:extLst>
          </p:cNvPr>
          <p:cNvSpPr/>
          <p:nvPr/>
        </p:nvSpPr>
        <p:spPr>
          <a:xfrm>
            <a:off x="949124" y="911567"/>
            <a:ext cx="9641711"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kết thúc 5 mức luyện tập, phần mềm sẽ đưa ra tổng điểm của em.</a:t>
            </a:r>
          </a:p>
        </p:txBody>
      </p:sp>
    </p:spTree>
    <p:extLst>
      <p:ext uri="{BB962C8B-B14F-4D97-AF65-F5344CB8AC3E}">
        <p14:creationId xmlns:p14="http://schemas.microsoft.com/office/powerpoint/2010/main" val="109956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930B782-FE7B-45AD-AA97-96F6CD2EE0FF}"/>
              </a:ext>
            </a:extLst>
          </p:cNvPr>
          <p:cNvSpPr/>
          <p:nvPr/>
        </p:nvSpPr>
        <p:spPr>
          <a:xfrm>
            <a:off x="611692" y="1458083"/>
            <a:ext cx="10794670" cy="1873654"/>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Tìm tập trình chiếu mà em đã hoàn thành ở bài 11.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Nháy đúp chuột vào tên tệp để mở bài trình chiếu đó.</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Đưa con trỏ chuột vào vùng soạn thảo, lăn nút cuộn tiến, lùi và theo dõi các thay đổi trên màn hình. </a:t>
            </a:r>
          </a:p>
        </p:txBody>
      </p:sp>
      <p:sp>
        <p:nvSpPr>
          <p:cNvPr id="7" name="Rectangle 6">
            <a:extLst>
              <a:ext uri="{FF2B5EF4-FFF2-40B4-BE49-F238E27FC236}">
                <a16:creationId xmlns:a16="http://schemas.microsoft.com/office/drawing/2014/main" id="{559C6AFC-3B14-4BBC-A6F1-AB870A3E40FA}"/>
              </a:ext>
            </a:extLst>
          </p:cNvPr>
          <p:cNvSpPr/>
          <p:nvPr/>
        </p:nvSpPr>
        <p:spPr>
          <a:xfrm>
            <a:off x="2054532" y="343158"/>
            <a:ext cx="9740071" cy="48866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Sử </a:t>
            </a:r>
            <a:r>
              <a:rPr lang="vi-VN" sz="2000">
                <a:latin typeface="UTM Avo" panose="02040603050506020204" pitchFamily="18" charset="0"/>
                <a:cs typeface="Times New Roman" panose="02020603050405020304" pitchFamily="18" charset="0"/>
              </a:rPr>
              <a:t>dụng nút cuộn chuột để chuyển giữa các trang chiếu của bài trình chiếu.</a:t>
            </a:r>
          </a:p>
        </p:txBody>
      </p:sp>
      <p:grpSp>
        <p:nvGrpSpPr>
          <p:cNvPr id="9" name="Group 8">
            <a:extLst>
              <a:ext uri="{FF2B5EF4-FFF2-40B4-BE49-F238E27FC236}">
                <a16:creationId xmlns:a16="http://schemas.microsoft.com/office/drawing/2014/main" id="{363716CA-1B0E-4B16-B5B7-81AE36E82D69}"/>
              </a:ext>
            </a:extLst>
          </p:cNvPr>
          <p:cNvGrpSpPr/>
          <p:nvPr/>
        </p:nvGrpSpPr>
        <p:grpSpPr>
          <a:xfrm>
            <a:off x="500268" y="339119"/>
            <a:ext cx="1526272" cy="492699"/>
            <a:chOff x="581290" y="1091471"/>
            <a:chExt cx="1526272" cy="492699"/>
          </a:xfrm>
        </p:grpSpPr>
        <p:sp>
          <p:nvSpPr>
            <p:cNvPr id="8" name="Rectangle 7">
              <a:extLst>
                <a:ext uri="{FF2B5EF4-FFF2-40B4-BE49-F238E27FC236}">
                  <a16:creationId xmlns:a16="http://schemas.microsoft.com/office/drawing/2014/main" id="{C2A25FE6-6ABA-4B90-8D38-91623F37A93D}"/>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7CEBE3B1-6D78-45E0-902F-A199D68DD0BB}"/>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335B2C7-131E-4774-972F-0A88C1DFA306}"/>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2</a:t>
              </a:r>
              <a:endParaRPr lang="vi-VN" sz="2000">
                <a:solidFill>
                  <a:schemeClr val="bg1"/>
                </a:solidFill>
                <a:latin typeface="SVN-SAF"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FE9FEF3F-9E04-44CD-86C8-B63C40C1D614}"/>
              </a:ext>
            </a:extLst>
          </p:cNvPr>
          <p:cNvSpPr/>
          <p:nvPr/>
        </p:nvSpPr>
        <p:spPr>
          <a:xfrm>
            <a:off x="514748" y="965384"/>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3EB42471-C929-4D5D-BA52-95BAFBE63DF8}"/>
              </a:ext>
            </a:extLst>
          </p:cNvPr>
          <p:cNvSpPr/>
          <p:nvPr/>
        </p:nvSpPr>
        <p:spPr>
          <a:xfrm>
            <a:off x="611692" y="3429000"/>
            <a:ext cx="10968615"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Tự khám phá và ghép mỗi mục ở cột </a:t>
            </a:r>
            <a:r>
              <a:rPr lang="vi-VN" sz="2000">
                <a:solidFill>
                  <a:srgbClr val="0998D7"/>
                </a:solidFill>
                <a:latin typeface="UTM Avo" panose="02040603050506020204" pitchFamily="18" charset="0"/>
                <a:cs typeface="Times New Roman" panose="02020603050405020304" pitchFamily="18" charset="0"/>
              </a:rPr>
              <a:t>Thao tác </a:t>
            </a:r>
            <a:r>
              <a:rPr lang="vi-VN" sz="2000">
                <a:latin typeface="UTM Avo" panose="02040603050506020204" pitchFamily="18" charset="0"/>
                <a:cs typeface="Times New Roman" panose="02020603050405020304" pitchFamily="18" charset="0"/>
              </a:rPr>
              <a:t>với một mục thích hợp ở cột </a:t>
            </a:r>
            <a:r>
              <a:rPr lang="vi-VN" sz="2000">
                <a:solidFill>
                  <a:srgbClr val="0998D7"/>
                </a:solidFill>
                <a:latin typeface="UTM Avo" panose="02040603050506020204" pitchFamily="18" charset="0"/>
                <a:cs typeface="Times New Roman" panose="02020603050405020304" pitchFamily="18" charset="0"/>
              </a:rPr>
              <a:t>Tác dụng</a:t>
            </a:r>
            <a:r>
              <a:rPr lang="vi-VN" sz="2000">
                <a:latin typeface="UTM Avo" panose="02040603050506020204" pitchFamily="18" charset="0"/>
                <a:cs typeface="Times New Roman" panose="02020603050405020304" pitchFamily="18" charset="0"/>
              </a:rPr>
              <a:t>.</a:t>
            </a:r>
          </a:p>
        </p:txBody>
      </p:sp>
      <p:pic>
        <p:nvPicPr>
          <p:cNvPr id="3" name="Picture 2" descr="A picture containing text, indoor&#10;&#10;Description automatically generated">
            <a:extLst>
              <a:ext uri="{FF2B5EF4-FFF2-40B4-BE49-F238E27FC236}">
                <a16:creationId xmlns:a16="http://schemas.microsoft.com/office/drawing/2014/main" id="{3EC66E06-2E96-4B51-9C21-5AE88C02F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1102" y="5055266"/>
            <a:ext cx="1639205" cy="1246400"/>
          </a:xfrm>
          <a:prstGeom prst="rect">
            <a:avLst/>
          </a:prstGeom>
        </p:spPr>
      </p:pic>
      <p:pic>
        <p:nvPicPr>
          <p:cNvPr id="15" name="Picture 14">
            <a:extLst>
              <a:ext uri="{FF2B5EF4-FFF2-40B4-BE49-F238E27FC236}">
                <a16:creationId xmlns:a16="http://schemas.microsoft.com/office/drawing/2014/main" id="{589FC528-2C3D-44B3-BF21-248172866C3F}"/>
              </a:ext>
            </a:extLst>
          </p:cNvPr>
          <p:cNvPicPr>
            <a:picLocks noChangeAspect="1"/>
          </p:cNvPicPr>
          <p:nvPr/>
        </p:nvPicPr>
        <p:blipFill>
          <a:blip r:embed="rId3"/>
          <a:stretch>
            <a:fillRect/>
          </a:stretch>
        </p:blipFill>
        <p:spPr>
          <a:xfrm>
            <a:off x="611692" y="4055265"/>
            <a:ext cx="7872142" cy="1623201"/>
          </a:xfrm>
          <a:prstGeom prst="rect">
            <a:avLst/>
          </a:prstGeom>
        </p:spPr>
      </p:pic>
      <p:sp>
        <p:nvSpPr>
          <p:cNvPr id="17" name="Rectangle 16">
            <a:extLst>
              <a:ext uri="{FF2B5EF4-FFF2-40B4-BE49-F238E27FC236}">
                <a16:creationId xmlns:a16="http://schemas.microsoft.com/office/drawing/2014/main" id="{6CC8C132-A87A-4CF1-999D-6C5D4122D4A6}"/>
              </a:ext>
            </a:extLst>
          </p:cNvPr>
          <p:cNvSpPr/>
          <p:nvPr/>
        </p:nvSpPr>
        <p:spPr>
          <a:xfrm>
            <a:off x="611692" y="5873263"/>
            <a:ext cx="10794670"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Đóng phần mềm trình chiếu khi kết thúc luyện tập.</a:t>
            </a:r>
            <a:endParaRPr lang="en-US"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BFB700B8-97A1-49C3-9FBE-BB6EE2EDD7F0}"/>
              </a:ext>
            </a:extLst>
          </p:cNvPr>
          <p:cNvSpPr/>
          <p:nvPr/>
        </p:nvSpPr>
        <p:spPr>
          <a:xfrm>
            <a:off x="8483834" y="4632306"/>
            <a:ext cx="1152305" cy="957185"/>
          </a:xfrm>
          <a:prstGeom prst="rect">
            <a:avLst/>
          </a:prstGeom>
        </p:spPr>
        <p:txBody>
          <a:bodyPr wrap="square">
            <a:spAutoFit/>
          </a:bodyPr>
          <a:lstStyle/>
          <a:p>
            <a:pPr algn="ctr" defTabSz="342900">
              <a:lnSpc>
                <a:spcPct val="150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a:p>
            <a:pPr algn="ctr" defTabSz="342900">
              <a:lnSpc>
                <a:spcPct val="150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p:txBody>
      </p:sp>
    </p:spTree>
    <p:extLst>
      <p:ext uri="{BB962C8B-B14F-4D97-AF65-F5344CB8AC3E}">
        <p14:creationId xmlns:p14="http://schemas.microsoft.com/office/powerpoint/2010/main" val="1720679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38" dur="500"/>
                                        <p:tgtEl>
                                          <p:spTgt spid="1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43" dur="500"/>
                                        <p:tgtEl>
                                          <p:spTgt spid="13">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852187" y="1456407"/>
            <a:ext cx="10487626" cy="141199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Tiếp tục thực hành các thao tác với chuột bằng phần mềm Basic Mouse</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Skills để ghi được số điểm cao nhất. Nếu em chưa thành thạo thao tác ở mức luyện tập nào đó, hãy nhấn phím N để chuyển tới luyện tập riêng với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mức đó. </a:t>
            </a:r>
          </a:p>
        </p:txBody>
      </p:sp>
      <p:sp>
        <p:nvSpPr>
          <p:cNvPr id="7" name="Rectangle 6">
            <a:extLst>
              <a:ext uri="{FF2B5EF4-FFF2-40B4-BE49-F238E27FC236}">
                <a16:creationId xmlns:a16="http://schemas.microsoft.com/office/drawing/2014/main" id="{4DE5EFF7-6D36-4832-871D-1475129220F3}"/>
              </a:ext>
            </a:extLst>
          </p:cNvPr>
          <p:cNvSpPr/>
          <p:nvPr/>
        </p:nvSpPr>
        <p:spPr>
          <a:xfrm>
            <a:off x="852187" y="2953837"/>
            <a:ext cx="10920710" cy="950325"/>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có thể luyện tập các thao tác với chuột bằng các phần mềm trò chơi</a:t>
            </a:r>
          </a:p>
          <a:p>
            <a:pPr algn="just" defTabSz="342900">
              <a:lnSpc>
                <a:spcPct val="150000"/>
              </a:lnSpc>
            </a:pPr>
            <a:r>
              <a:rPr lang="vi-VN" sz="2000">
                <a:latin typeface="UTM Avo" panose="02040603050506020204" pitchFamily="18" charset="0"/>
                <a:cs typeface="Times New Roman" panose="02020603050405020304" pitchFamily="18" charset="0"/>
              </a:rPr>
              <a:t>khác dưới sự hướng dẫn của thầy,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 giáo.</a:t>
            </a:r>
          </a:p>
        </p:txBody>
      </p:sp>
    </p:spTree>
    <p:custDataLst>
      <p:tags r:id="rId1"/>
    </p:custDataLst>
    <p:extLst>
      <p:ext uri="{BB962C8B-B14F-4D97-AF65-F5344CB8AC3E}">
        <p14:creationId xmlns:p14="http://schemas.microsoft.com/office/powerpoint/2010/main" val="4144574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5647</TotalTime>
  <Words>648</Words>
  <Application>Microsoft Office PowerPoint</Application>
  <PresentationFormat>Widescreen</PresentationFormat>
  <Paragraphs>55</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等线</vt:lpstr>
      <vt:lpstr>Arial</vt:lpstr>
      <vt:lpstr>Calibri</vt:lpstr>
      <vt:lpstr>SVN-SAF</vt:lpstr>
      <vt:lpstr>Times New Roman</vt:lpstr>
      <vt:lpstr>UTM Avo</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184</cp:revision>
  <dcterms:created xsi:type="dcterms:W3CDTF">2021-11-14T08:33:55Z</dcterms:created>
  <dcterms:modified xsi:type="dcterms:W3CDTF">2026-03-23T06:58:14Z</dcterms:modified>
</cp:coreProperties>
</file>