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4830E-331A-4137-A8A0-3FD1CC1B4C18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B15E6-36DA-4642-A319-338906B5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59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ADC4B-121D-46CC-9D52-F4252E0865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518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781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44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986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379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394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681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18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396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04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8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12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531"/>
            <a:ext cx="12192000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67" y="745068"/>
            <a:ext cx="1175173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9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67" y="211589"/>
            <a:ext cx="3616034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6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820568385"/>
      </p:ext>
    </p:extLst>
  </p:cSld>
  <p:clrMapOvr>
    <a:masterClrMapping/>
  </p:clrMapOvr>
  <p:transition spd="slow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6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41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6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8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8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4"/>
            <a:ext cx="5389033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2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9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6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6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0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2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2"/>
            <a:ext cx="731520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05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1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1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4"/>
            <a:ext cx="3860800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54"/>
            <a:ext cx="2844800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6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6207" y="615127"/>
            <a:ext cx="9736720" cy="1896334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 defTabSz="1101096">
              <a:defRPr/>
            </a:pPr>
            <a:r>
              <a:rPr lang="en-US" sz="58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71045-9910-4E8B-A75E-76212F6E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381001"/>
            <a:ext cx="9972193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836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2400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 defTabSz="1101096"/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6453" y="5105401"/>
            <a:ext cx="1979026" cy="64619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 defTabSz="1101096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8968" y="961681"/>
            <a:ext cx="310322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01096"/>
            <a:r>
              <a:rPr lang="vi-VN" sz="3200" dirty="0">
                <a:solidFill>
                  <a:srgbClr val="000000"/>
                </a:solidFill>
                <a:latin typeface="OpenSans"/>
              </a:rPr>
              <a:t>Hay chạy lon ton</a:t>
            </a:r>
          </a:p>
          <a:p>
            <a:pPr defTabSz="1101096"/>
            <a:r>
              <a:rPr lang="vi-VN" sz="3200" dirty="0">
                <a:solidFill>
                  <a:srgbClr val="000000"/>
                </a:solidFill>
                <a:latin typeface="OpenSans"/>
              </a:rPr>
              <a:t>Là gà mới nở</a:t>
            </a:r>
          </a:p>
          <a:p>
            <a:pPr defTabSz="1101096"/>
            <a:r>
              <a:rPr lang="vi-VN" sz="3200" dirty="0">
                <a:solidFill>
                  <a:srgbClr val="000000"/>
                </a:solidFill>
                <a:latin typeface="OpenSans"/>
              </a:rPr>
              <a:t>Vừa đi vừa nhảy</a:t>
            </a:r>
          </a:p>
          <a:p>
            <a:pPr defTabSz="1101096"/>
            <a:r>
              <a:rPr lang="vi-VN" sz="3200" dirty="0">
                <a:solidFill>
                  <a:srgbClr val="000000"/>
                </a:solidFill>
                <a:latin typeface="OpenSans"/>
              </a:rPr>
              <a:t>Là em sáo xinh</a:t>
            </a:r>
          </a:p>
          <a:p>
            <a:pPr defTabSz="1101096"/>
            <a:r>
              <a:rPr lang="vi-VN" sz="3200" dirty="0">
                <a:solidFill>
                  <a:srgbClr val="000000"/>
                </a:solidFill>
                <a:latin typeface="OpenSans"/>
              </a:rPr>
              <a:t>Hay nói linh tinh</a:t>
            </a:r>
          </a:p>
          <a:p>
            <a:pPr defTabSz="1101096"/>
            <a:r>
              <a:rPr lang="vi-VN" sz="3200" dirty="0">
                <a:solidFill>
                  <a:srgbClr val="000000"/>
                </a:solidFill>
                <a:latin typeface="OpenSans"/>
              </a:rPr>
              <a:t>Là con liếu điếu</a:t>
            </a:r>
          </a:p>
          <a:p>
            <a:pPr defTabSz="1101096"/>
            <a:r>
              <a:rPr lang="vi-VN" sz="3200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sz="3200" dirty="0">
                <a:solidFill>
                  <a:srgbClr val="000000"/>
                </a:solidFill>
                <a:latin typeface="OpenSans"/>
              </a:rPr>
            </a:br>
            <a:r>
              <a:rPr lang="vi-VN" sz="3200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sz="3200" dirty="0">
                <a:solidFill>
                  <a:srgbClr val="000000"/>
                </a:solidFill>
                <a:latin typeface="OpenSans"/>
              </a:rPr>
            </a:b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7744" y="961681"/>
            <a:ext cx="339526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Hay nghịch hay tếu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Là cậu chìa vôi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Hay chao đớp mồi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Là chim chèo bẻo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Tính hay mách lẻo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Thím khách trước nhà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Hay nhặt lân la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Là bà chim sẻ</a:t>
            </a:r>
            <a:endParaRPr lang="vi-VN" sz="2200" dirty="0">
              <a:solidFill>
                <a:srgbClr val="000000"/>
              </a:solidFill>
              <a:latin typeface="Open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310336" y="961681"/>
            <a:ext cx="29718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01096"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Có tình có nghĩa</a:t>
            </a:r>
          </a:p>
          <a:p>
            <a:pPr defTabSz="1101096"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Là mẹ chim sâu</a:t>
            </a:r>
          </a:p>
          <a:p>
            <a:pPr defTabSz="1101096"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Giục hè đến mau</a:t>
            </a:r>
          </a:p>
          <a:p>
            <a:pPr defTabSz="1101096"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Là cô tu hú</a:t>
            </a:r>
          </a:p>
          <a:p>
            <a:pPr defTabSz="1101096"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Nhấp nhem buồn ngủ</a:t>
            </a:r>
          </a:p>
          <a:p>
            <a:pPr defTabSz="1101096"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428020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>
            <a:spLocks/>
          </p:cNvSpPr>
          <p:nvPr/>
        </p:nvSpPr>
        <p:spPr bwMode="auto">
          <a:xfrm>
            <a:off x="4164284" y="1937551"/>
            <a:ext cx="4070130" cy="2035988"/>
          </a:xfrm>
          <a:custGeom>
            <a:avLst/>
            <a:gdLst>
              <a:gd name="T0" fmla="*/ 1748631 w 3744416"/>
              <a:gd name="T1" fmla="*/ 0 h 1872208"/>
              <a:gd name="T2" fmla="*/ 3497262 w 3744416"/>
              <a:gd name="T3" fmla="*/ 1749425 h 1872208"/>
              <a:gd name="T4" fmla="*/ 0 w 3744416"/>
              <a:gd name="T5" fmla="*/ 1749425 h 1872208"/>
              <a:gd name="T6" fmla="*/ 174863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1101096"/>
            <a:endParaRPr lang="zh-CN" altLang="en-US" sz="2933">
              <a:solidFill>
                <a:srgbClr val="280014"/>
              </a:solidFill>
              <a:latin typeface="Times New Roman"/>
              <a:ea typeface="微软雅黑"/>
            </a:endParaRPr>
          </a:p>
        </p:txBody>
      </p:sp>
      <p:sp>
        <p:nvSpPr>
          <p:cNvPr id="4" name="MH_Other_2"/>
          <p:cNvSpPr>
            <a:spLocks noChangeArrowheads="1"/>
          </p:cNvSpPr>
          <p:nvPr/>
        </p:nvSpPr>
        <p:spPr bwMode="auto">
          <a:xfrm>
            <a:off x="4443262" y="2281193"/>
            <a:ext cx="3443814" cy="34438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90147" tIns="46978" rIns="90147" bIns="46978" anchor="ctr"/>
          <a:lstStyle/>
          <a:p>
            <a:pPr algn="ctr" defTabSz="1101096" latinLnBrk="1"/>
            <a:endParaRPr lang="zh-CN" altLang="en-US" sz="1300">
              <a:solidFill>
                <a:srgbClr val="FFFFFF"/>
              </a:solidFill>
              <a:latin typeface="微软雅黑 Light" charset="-122"/>
              <a:ea typeface="微软雅黑 Light" charset="-122"/>
            </a:endParaRPr>
          </a:p>
        </p:txBody>
      </p:sp>
      <p:pic>
        <p:nvPicPr>
          <p:cNvPr id="11" name="Picture 2" descr="C:\Users\Administrator\Desktop\suc\512个各行各业背景透明人物头像png图标素材\image5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82" y="2401254"/>
            <a:ext cx="3144566" cy="314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F66A6D-BEA9-4082-A325-0BFAF506F977}"/>
              </a:ext>
            </a:extLst>
          </p:cNvPr>
          <p:cNvSpPr/>
          <p:nvPr/>
        </p:nvSpPr>
        <p:spPr>
          <a:xfrm>
            <a:off x="253314" y="239370"/>
            <a:ext cx="11685375" cy="4914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01096"/>
            <a:endParaRPr lang="vi-VN" sz="2933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C36D56-41F6-4CA9-BF33-6F08ED5DCDD7}"/>
              </a:ext>
            </a:extLst>
          </p:cNvPr>
          <p:cNvSpPr txBox="1"/>
          <p:nvPr/>
        </p:nvSpPr>
        <p:spPr>
          <a:xfrm>
            <a:off x="767058" y="3539746"/>
            <a:ext cx="543229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01096"/>
            <a:r>
              <a:rPr lang="en-US" sz="2799" b="1" dirty="0">
                <a:solidFill>
                  <a:srgbClr val="FF0000"/>
                </a:solidFill>
                <a:latin typeface="Calibri"/>
              </a:rPr>
              <a:t>TẠM BIỆT, HẸN GẶP LẠI</a:t>
            </a: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AD38FB8A-3E90-45EA-9AD2-233101333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314" y="85307"/>
            <a:ext cx="2464013" cy="19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61748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" b="7440"/>
          <a:stretch>
            <a:fillRect/>
          </a:stretch>
        </p:blipFill>
        <p:spPr>
          <a:xfrm>
            <a:off x="-8709" y="76201"/>
            <a:ext cx="12188825" cy="68562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822784" y="2176599"/>
            <a:ext cx="4790208" cy="786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01096"/>
            <a:endParaRPr lang="zh-CN" altLang="en-US" sz="21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24200" y="1905001"/>
            <a:ext cx="455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1101096"/>
            <a:r>
              <a:rPr lang="en-US" altLang="zh-CN" sz="4800" b="1" dirty="0">
                <a:solidFill>
                  <a:srgbClr val="FF000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KHỞI ĐỘNG</a:t>
            </a:r>
            <a:endParaRPr lang="zh-CN" altLang="en-US" sz="4800" b="1" dirty="0">
              <a:solidFill>
                <a:srgbClr val="FF0000"/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66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F9CC41-7B3E-416C-8ABB-2ADACA2EE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5" y="1077308"/>
            <a:ext cx="6029515" cy="56073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377FC5-04E5-42E4-BF54-047A1EAA8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66" y="173383"/>
            <a:ext cx="6542693" cy="903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4993C1-ADC1-4C83-943F-475158A71F80}"/>
              </a:ext>
            </a:extLst>
          </p:cNvPr>
          <p:cNvSpPr txBox="1"/>
          <p:nvPr/>
        </p:nvSpPr>
        <p:spPr>
          <a:xfrm>
            <a:off x="7010400" y="141250"/>
            <a:ext cx="6274106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01096">
              <a:defRPr/>
            </a:pPr>
            <a:r>
              <a:rPr lang="vi-VN" sz="2200" dirty="0">
                <a:solidFill>
                  <a:prstClr val="black"/>
                </a:solidFill>
                <a:latin typeface="Arial" panose="020B0604020202020204" pitchFamily="34" charset="0"/>
              </a:rPr>
              <a:t>Mỗi sớm mai thức dậy,</a:t>
            </a:r>
          </a:p>
          <a:p>
            <a:pPr defTabSz="1101096">
              <a:defRPr/>
            </a:pPr>
            <a:r>
              <a:rPr lang="vi-VN" sz="2200" dirty="0">
                <a:solidFill>
                  <a:prstClr val="black"/>
                </a:solidFill>
                <a:latin typeface="Arial" panose="020B0604020202020204" pitchFamily="34" charset="0"/>
              </a:rPr>
              <a:t>Luỹ tre xanh rì rào,</a:t>
            </a:r>
          </a:p>
          <a:p>
            <a:pPr defTabSz="1101096">
              <a:defRPr/>
            </a:pPr>
            <a:r>
              <a:rPr lang="vi-VN" sz="2200" dirty="0">
                <a:solidFill>
                  <a:prstClr val="black"/>
                </a:solidFill>
                <a:latin typeface="Arial" panose="020B0604020202020204" pitchFamily="34" charset="0"/>
              </a:rPr>
              <a:t>Ngọn tre cong gọng vó</a:t>
            </a:r>
          </a:p>
          <a:p>
            <a:pPr defTabSz="1101096">
              <a:defRPr/>
            </a:pPr>
            <a:r>
              <a:rPr lang="vi-VN" sz="2200" dirty="0">
                <a:solidFill>
                  <a:prstClr val="black"/>
                </a:solidFill>
                <a:latin typeface="Arial" panose="020B0604020202020204" pitchFamily="34" charset="0"/>
              </a:rPr>
              <a:t>Kéo mặt trời lên cao.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  <a:p>
            <a:pPr defTabSz="1101096">
              <a:defRPr/>
            </a:pPr>
            <a:endParaRPr lang="en-US" sz="2200" dirty="0">
              <a:solidFill>
                <a:prstClr val="black"/>
              </a:solidFill>
              <a:latin typeface="Calibri"/>
            </a:endParaRPr>
          </a:p>
          <a:p>
            <a:pPr defTabSz="1101096">
              <a:defRPr/>
            </a:pPr>
            <a:r>
              <a:rPr lang="vi-VN" sz="2200" dirty="0">
                <a:solidFill>
                  <a:prstClr val="black"/>
                </a:solidFill>
                <a:latin typeface="Arial" panose="020B0604020202020204" pitchFamily="34" charset="0"/>
              </a:rPr>
              <a:t>Những trưa đồng đầy nắng,</a:t>
            </a:r>
          </a:p>
          <a:p>
            <a:pPr defTabSz="1101096">
              <a:defRPr/>
            </a:pPr>
            <a:r>
              <a:rPr lang="vi-VN" sz="2200" dirty="0">
                <a:solidFill>
                  <a:prstClr val="black"/>
                </a:solidFill>
                <a:latin typeface="Arial" panose="020B0604020202020204" pitchFamily="34" charset="0"/>
              </a:rPr>
              <a:t>Trâu nằm nhai bóng râm,</a:t>
            </a:r>
          </a:p>
          <a:p>
            <a:pPr defTabSz="1101096">
              <a:defRPr/>
            </a:pPr>
            <a:r>
              <a:rPr lang="vi-VN" sz="2200" dirty="0">
                <a:solidFill>
                  <a:prstClr val="black"/>
                </a:solidFill>
                <a:latin typeface="Arial" panose="020B0604020202020204" pitchFamily="34" charset="0"/>
              </a:rPr>
              <a:t>Tre bần thần nhớ gió,</a:t>
            </a:r>
          </a:p>
          <a:p>
            <a:pPr defTabSz="1101096">
              <a:defRPr/>
            </a:pPr>
            <a:r>
              <a:rPr lang="vi-VN" sz="2200" dirty="0">
                <a:solidFill>
                  <a:prstClr val="black"/>
                </a:solidFill>
                <a:latin typeface="Arial" panose="020B0604020202020204" pitchFamily="34" charset="0"/>
              </a:rPr>
              <a:t>Chợt về đầy tiếng chim.</a:t>
            </a:r>
          </a:p>
          <a:p>
            <a:pPr defTabSz="1101096">
              <a:defRPr/>
            </a:pPr>
            <a:endParaRPr lang="vi-VN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1101096">
              <a:defRPr/>
            </a:pPr>
            <a:r>
              <a:rPr lang="vi-VN" sz="2200" dirty="0">
                <a:solidFill>
                  <a:prstClr val="black"/>
                </a:solidFill>
                <a:latin typeface="Arial" panose="020B0604020202020204" pitchFamily="34" charset="0"/>
              </a:rPr>
              <a:t>Mặt trời xuống núi ngủ,</a:t>
            </a:r>
          </a:p>
          <a:p>
            <a:pPr defTabSz="1101096">
              <a:defRPr/>
            </a:pPr>
            <a:r>
              <a:rPr lang="vi-VN" sz="2200" dirty="0">
                <a:solidFill>
                  <a:prstClr val="black"/>
                </a:solidFill>
                <a:latin typeface="Arial" panose="020B0604020202020204" pitchFamily="34" charset="0"/>
              </a:rPr>
              <a:t>Tre nâng vầng trăng lên.</a:t>
            </a:r>
          </a:p>
          <a:p>
            <a:pPr defTabSz="1101096">
              <a:defRPr/>
            </a:pPr>
            <a:r>
              <a:rPr lang="vi-VN" sz="2200" dirty="0">
                <a:solidFill>
                  <a:prstClr val="black"/>
                </a:solidFill>
                <a:latin typeface="Arial" panose="020B0604020202020204" pitchFamily="34" charset="0"/>
              </a:rPr>
              <a:t>Sao, sao treo đầy cành,</a:t>
            </a:r>
          </a:p>
          <a:p>
            <a:pPr defTabSz="1101096">
              <a:defRPr/>
            </a:pPr>
            <a:r>
              <a:rPr lang="vi-VN" sz="2200" dirty="0">
                <a:solidFill>
                  <a:prstClr val="black"/>
                </a:solidFill>
                <a:latin typeface="Arial" panose="020B0604020202020204" pitchFamily="34" charset="0"/>
              </a:rPr>
              <a:t>Suốt đêm dài thắp sáng.</a:t>
            </a:r>
          </a:p>
          <a:p>
            <a:pPr defTabSz="1101096">
              <a:defRPr/>
            </a:pPr>
            <a:endParaRPr lang="vi-VN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1101096">
              <a:defRPr/>
            </a:pPr>
            <a:r>
              <a:rPr lang="vi-VN" sz="2200" dirty="0">
                <a:solidFill>
                  <a:prstClr val="black"/>
                </a:solidFill>
                <a:latin typeface="Arial" panose="020B0604020202020204" pitchFamily="34" charset="0"/>
              </a:rPr>
              <a:t>Bỗng gà lên tiếng gáy</a:t>
            </a:r>
          </a:p>
          <a:p>
            <a:pPr defTabSz="1101096">
              <a:defRPr/>
            </a:pPr>
            <a:r>
              <a:rPr lang="vi-VN" sz="2200" dirty="0">
                <a:solidFill>
                  <a:prstClr val="black"/>
                </a:solidFill>
                <a:latin typeface="Arial" panose="020B0604020202020204" pitchFamily="34" charset="0"/>
              </a:rPr>
              <a:t>Xôn xao ngoài luỹ tre.</a:t>
            </a:r>
          </a:p>
          <a:p>
            <a:pPr defTabSz="1101096">
              <a:defRPr/>
            </a:pPr>
            <a:r>
              <a:rPr lang="vi-VN" sz="2200" dirty="0">
                <a:solidFill>
                  <a:prstClr val="black"/>
                </a:solidFill>
                <a:latin typeface="Arial" panose="020B0604020202020204" pitchFamily="34" charset="0"/>
              </a:rPr>
              <a:t>Đêm chuyển dần về sáng,</a:t>
            </a:r>
          </a:p>
          <a:p>
            <a:pPr defTabSz="1101096">
              <a:defRPr/>
            </a:pPr>
            <a:r>
              <a:rPr lang="vi-VN" sz="2200" dirty="0">
                <a:solidFill>
                  <a:prstClr val="black"/>
                </a:solidFill>
                <a:latin typeface="Arial" panose="020B0604020202020204" pitchFamily="34" charset="0"/>
              </a:rPr>
              <a:t>Mầm măng đợi nắng về.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90835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6207" y="615127"/>
            <a:ext cx="9736720" cy="1896334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 defTabSz="1101096"/>
            <a:r>
              <a:rPr lang="en-US" sz="58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71045-9910-4E8B-A75E-76212F6E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381001"/>
            <a:ext cx="9972193" cy="2590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DD4FA8-E86D-4B03-B799-20015579F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3" y="2971801"/>
            <a:ext cx="5715000" cy="3819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E3788F-5719-433C-B79F-9C953E092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630" y="2951601"/>
            <a:ext cx="6111238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00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2400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 defTabSz="1101096"/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6453" y="5105401"/>
            <a:ext cx="1979026" cy="64619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 defTabSz="1101096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8968" y="961681"/>
            <a:ext cx="310322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01096"/>
            <a:r>
              <a:rPr lang="vi-VN" sz="3200" dirty="0">
                <a:solidFill>
                  <a:srgbClr val="000000"/>
                </a:solidFill>
                <a:latin typeface="OpenSans"/>
              </a:rPr>
              <a:t>Hay chạy lon ton</a:t>
            </a:r>
          </a:p>
          <a:p>
            <a:pPr defTabSz="1101096"/>
            <a:r>
              <a:rPr lang="vi-VN" sz="3200" dirty="0">
                <a:solidFill>
                  <a:srgbClr val="000000"/>
                </a:solidFill>
                <a:latin typeface="OpenSans"/>
              </a:rPr>
              <a:t>Là gà mới nở</a:t>
            </a:r>
          </a:p>
          <a:p>
            <a:pPr defTabSz="1101096"/>
            <a:r>
              <a:rPr lang="vi-VN" sz="3200" dirty="0">
                <a:solidFill>
                  <a:srgbClr val="000000"/>
                </a:solidFill>
                <a:latin typeface="OpenSans"/>
              </a:rPr>
              <a:t>Vừa đi vừa nhảy</a:t>
            </a:r>
          </a:p>
          <a:p>
            <a:pPr defTabSz="1101096"/>
            <a:r>
              <a:rPr lang="vi-VN" sz="3200" dirty="0">
                <a:solidFill>
                  <a:srgbClr val="000000"/>
                </a:solidFill>
                <a:latin typeface="OpenSans"/>
              </a:rPr>
              <a:t>Là em sáo xinh</a:t>
            </a:r>
          </a:p>
          <a:p>
            <a:pPr defTabSz="1101096"/>
            <a:r>
              <a:rPr lang="vi-VN" sz="3200" dirty="0">
                <a:solidFill>
                  <a:srgbClr val="000000"/>
                </a:solidFill>
                <a:latin typeface="OpenSans"/>
              </a:rPr>
              <a:t>Hay nói linh tinh</a:t>
            </a:r>
          </a:p>
          <a:p>
            <a:pPr defTabSz="1101096"/>
            <a:r>
              <a:rPr lang="vi-VN" sz="3200" dirty="0">
                <a:solidFill>
                  <a:srgbClr val="000000"/>
                </a:solidFill>
                <a:latin typeface="OpenSans"/>
              </a:rPr>
              <a:t>Là con liếu điếu</a:t>
            </a:r>
          </a:p>
          <a:p>
            <a:pPr defTabSz="1101096"/>
            <a:r>
              <a:rPr lang="vi-VN" sz="3200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sz="3200" dirty="0">
                <a:solidFill>
                  <a:srgbClr val="000000"/>
                </a:solidFill>
                <a:latin typeface="OpenSans"/>
              </a:rPr>
            </a:br>
            <a:r>
              <a:rPr lang="vi-VN" sz="3200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sz="3200" dirty="0">
                <a:solidFill>
                  <a:srgbClr val="000000"/>
                </a:solidFill>
                <a:latin typeface="OpenSans"/>
              </a:rPr>
            </a:b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7744" y="961681"/>
            <a:ext cx="339526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Hay nghịch hay tếu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Là cậu chìa vôi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Hay chao đớp mồi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Là chim chèo bẻo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Tính hay mách lẻo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Thím khách trước nhà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Hay nhặt lân la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Là bà chim sẻ</a:t>
            </a:r>
            <a:endParaRPr lang="vi-VN" sz="2200" dirty="0">
              <a:solidFill>
                <a:srgbClr val="000000"/>
              </a:solidFill>
              <a:latin typeface="Open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310336" y="961681"/>
            <a:ext cx="29718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01096"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Có tình có nghĩa</a:t>
            </a:r>
          </a:p>
          <a:p>
            <a:pPr defTabSz="1101096"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Là mẹ chim sâu</a:t>
            </a:r>
          </a:p>
          <a:p>
            <a:pPr defTabSz="1101096"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Giục hè đến mau</a:t>
            </a:r>
          </a:p>
          <a:p>
            <a:pPr defTabSz="1101096"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Là cô tu hú</a:t>
            </a:r>
          </a:p>
          <a:p>
            <a:pPr defTabSz="1101096"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Nhấp nhem buồn ngủ</a:t>
            </a:r>
          </a:p>
          <a:p>
            <a:pPr defTabSz="1101096"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185672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2400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 defTabSz="1101096"/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6453" y="5105401"/>
            <a:ext cx="1979026" cy="64619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 defTabSz="1101096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8968" y="961681"/>
            <a:ext cx="310322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01096"/>
            <a:r>
              <a:rPr lang="vi-VN" sz="3200" dirty="0">
                <a:solidFill>
                  <a:srgbClr val="000000"/>
                </a:solidFill>
                <a:latin typeface="OpenSans"/>
              </a:rPr>
              <a:t>Hay chạy lon 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t</a:t>
            </a:r>
            <a:r>
              <a:rPr lang="vi-VN" sz="3200" dirty="0">
                <a:solidFill>
                  <a:srgbClr val="000000"/>
                </a:solidFill>
                <a:latin typeface="OpenSans"/>
              </a:rPr>
              <a:t>on</a:t>
            </a:r>
            <a:endParaRPr lang="vi-VN" sz="3200" dirty="0">
              <a:solidFill>
                <a:srgbClr val="000000"/>
              </a:solidFill>
              <a:latin typeface="OpenSans"/>
            </a:endParaRPr>
          </a:p>
          <a:p>
            <a:pPr defTabSz="1101096"/>
            <a:r>
              <a:rPr lang="vi-VN" sz="3200" dirty="0">
                <a:solidFill>
                  <a:srgbClr val="000000"/>
                </a:solidFill>
                <a:latin typeface="OpenSans"/>
              </a:rPr>
              <a:t>Là gà mới nở</a:t>
            </a:r>
          </a:p>
          <a:p>
            <a:pPr defTabSz="1101096"/>
            <a:r>
              <a:rPr lang="vi-VN" sz="3200" dirty="0">
                <a:solidFill>
                  <a:srgbClr val="000000"/>
                </a:solidFill>
                <a:latin typeface="OpenSans"/>
              </a:rPr>
              <a:t>Vừa đi vừa nhảy</a:t>
            </a:r>
          </a:p>
          <a:p>
            <a:pPr defTabSz="1101096"/>
            <a:r>
              <a:rPr lang="vi-VN" sz="3200" dirty="0">
                <a:solidFill>
                  <a:srgbClr val="000000"/>
                </a:solidFill>
                <a:latin typeface="OpenSans"/>
              </a:rPr>
              <a:t>Là em sáo xinh</a:t>
            </a:r>
          </a:p>
          <a:p>
            <a:pPr defTabSz="1101096"/>
            <a:r>
              <a:rPr lang="vi-VN" sz="3200" dirty="0">
                <a:solidFill>
                  <a:srgbClr val="000000"/>
                </a:solidFill>
                <a:latin typeface="OpenSans"/>
              </a:rPr>
              <a:t>Hay nói linh tinh</a:t>
            </a:r>
          </a:p>
          <a:p>
            <a:pPr defTabSz="1101096"/>
            <a:r>
              <a:rPr lang="vi-VN" sz="3200" dirty="0">
                <a:solidFill>
                  <a:srgbClr val="000000"/>
                </a:solidFill>
                <a:latin typeface="OpenSans"/>
              </a:rPr>
              <a:t>Là con liếu điếu</a:t>
            </a:r>
          </a:p>
          <a:p>
            <a:pPr defTabSz="1101096"/>
            <a:r>
              <a:rPr lang="vi-VN" sz="3200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sz="3200" dirty="0">
                <a:solidFill>
                  <a:srgbClr val="000000"/>
                </a:solidFill>
                <a:latin typeface="OpenSans"/>
              </a:rPr>
            </a:br>
            <a:r>
              <a:rPr lang="vi-VN" sz="3200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sz="3200" dirty="0">
                <a:solidFill>
                  <a:srgbClr val="000000"/>
                </a:solidFill>
                <a:latin typeface="OpenSans"/>
              </a:rPr>
            </a:b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7744" y="961682"/>
            <a:ext cx="339526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Hay nghịch hay tếu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Là cậu chìa vôi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Hay chao đớp mồi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Là chim chèo bẻo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Tính hay mách lẻo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Thím khách trước nhà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Là bà chim sẻ</a:t>
            </a:r>
            <a:endParaRPr lang="en-US" sz="2800" dirty="0">
              <a:solidFill>
                <a:srgbClr val="000000"/>
              </a:solidFill>
              <a:latin typeface="OpenSans"/>
            </a:endParaRPr>
          </a:p>
          <a:p>
            <a:pPr defTabSz="1101096">
              <a:defRPr/>
            </a:pPr>
            <a:r>
              <a:rPr lang="vi-VN" sz="2400" dirty="0">
                <a:solidFill>
                  <a:srgbClr val="000000"/>
                </a:solidFill>
                <a:latin typeface="OpenSans"/>
              </a:rPr>
              <a:t>Hay nhặt lân la</a:t>
            </a:r>
          </a:p>
          <a:p>
            <a:pPr defTabSz="1101096">
              <a:defRPr/>
            </a:pPr>
            <a:endParaRPr lang="vi-VN" sz="2200" dirty="0">
              <a:solidFill>
                <a:srgbClr val="000000"/>
              </a:solidFill>
              <a:latin typeface="Open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310336" y="961681"/>
            <a:ext cx="29718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01096"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Có tình có nghĩa</a:t>
            </a:r>
          </a:p>
          <a:p>
            <a:pPr defTabSz="1101096"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Là mẹ chim sâu</a:t>
            </a:r>
          </a:p>
          <a:p>
            <a:pPr defTabSz="1101096"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Giục hè đến mau</a:t>
            </a:r>
          </a:p>
          <a:p>
            <a:pPr defTabSz="1101096"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Là cô tu hú</a:t>
            </a:r>
          </a:p>
          <a:p>
            <a:pPr defTabSz="1101096"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Nhấp nhem buồn ngủ</a:t>
            </a:r>
          </a:p>
          <a:p>
            <a:pPr defTabSz="1101096"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Là bác cú mèo...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138037-0E4A-4BA3-B440-B5ED0120D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108" y="1447800"/>
            <a:ext cx="1261981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B43823-CCAB-4CE5-A89E-5DC9E763F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5275" y="4343400"/>
            <a:ext cx="1261981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EDFE67-CC14-4352-A581-2E23E0601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400" y="3886201"/>
            <a:ext cx="1892744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9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 5"/>
          <p:cNvSpPr>
            <a:spLocks/>
          </p:cNvSpPr>
          <p:nvPr/>
        </p:nvSpPr>
        <p:spPr bwMode="auto">
          <a:xfrm>
            <a:off x="4379200" y="584202"/>
            <a:ext cx="809098" cy="5578476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638" tIns="41319" rIns="82638" bIns="41319" numCol="1" anchor="t" anchorCtr="0" compatLnSpc="1">
            <a:prstTxWarp prst="textNoShape">
              <a:avLst/>
            </a:prstTxWarp>
          </a:bodyPr>
          <a:lstStyle/>
          <a:p>
            <a:pPr defTabSz="1101096"/>
            <a:endParaRPr lang="zh-CN" altLang="en-US" sz="22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4440566" y="566936"/>
            <a:ext cx="5067085" cy="1107996"/>
            <a:chOff x="4419627" y="150457"/>
            <a:chExt cx="5068407" cy="110799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4419627" y="521102"/>
              <a:ext cx="727764" cy="729238"/>
              <a:chOff x="4318029" y="521102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17292" y="521839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10109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200" kern="0">
                  <a:solidFill>
                    <a:srgbClr val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52653" y="560870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 defTabSz="1101096"/>
                <a:r>
                  <a:rPr lang="en-US" altLang="zh-CN" sz="2900" spc="271" dirty="0">
                    <a:solidFill>
                      <a:prstClr val="white"/>
                    </a:solidFill>
                    <a:latin typeface="Calibri"/>
                    <a:ea typeface="微软雅黑" pitchFamily="34" charset="-122"/>
                  </a:rPr>
                  <a:t>1</a:t>
                </a:r>
                <a:endParaRPr lang="zh-CN" altLang="en-US" sz="2900" spc="271" dirty="0">
                  <a:solidFill>
                    <a:prstClr val="white"/>
                  </a:solidFill>
                  <a:latin typeface="Calibri"/>
                  <a:ea typeface="微软雅黑" pitchFamily="34" charset="-122"/>
                </a:endParaRPr>
              </a:p>
            </p:txBody>
          </p:sp>
        </p:grp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5167554" y="150457"/>
              <a:ext cx="4320480" cy="1107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defTabSz="1101096">
                <a:lnSpc>
                  <a:spcPct val="150000"/>
                </a:lnSpc>
                <a:spcBef>
                  <a:spcPts val="904"/>
                </a:spcBef>
              </a:pP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Lon t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on</a:t>
              </a:r>
              <a:endParaRPr lang="zh-CN" altLang="en-US" sz="4300" dirty="0">
                <a:solidFill>
                  <a:srgbClr val="0070C0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4765227" y="1864823"/>
            <a:ext cx="4544991" cy="1107996"/>
            <a:chOff x="4441097" y="599489"/>
            <a:chExt cx="4546176" cy="1107996"/>
          </a:xfrm>
        </p:grpSpPr>
        <p:grpSp>
          <p:nvGrpSpPr>
            <p:cNvPr id="150" name="组合 149"/>
            <p:cNvGrpSpPr/>
            <p:nvPr/>
          </p:nvGrpSpPr>
          <p:grpSpPr>
            <a:xfrm>
              <a:off x="4441097" y="898915"/>
              <a:ext cx="727764" cy="729238"/>
              <a:chOff x="4339499" y="898915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762" y="899652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10109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200" kern="0">
                  <a:solidFill>
                    <a:srgbClr val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113" y="93867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 defTabSz="1101096"/>
                <a:r>
                  <a:rPr lang="en-US" altLang="zh-CN" sz="2900" spc="271" dirty="0">
                    <a:solidFill>
                      <a:prstClr val="white"/>
                    </a:solidFill>
                    <a:latin typeface="Calibri"/>
                    <a:ea typeface="微软雅黑" pitchFamily="34" charset="-122"/>
                  </a:rPr>
                  <a:t>2</a:t>
                </a:r>
                <a:endParaRPr lang="zh-CN" altLang="en-US" sz="2900" spc="271" dirty="0">
                  <a:solidFill>
                    <a:prstClr val="white"/>
                  </a:solidFill>
                  <a:latin typeface="Calibri"/>
                  <a:ea typeface="微软雅黑" pitchFamily="34" charset="-122"/>
                </a:endParaRPr>
              </a:p>
            </p:txBody>
          </p:sp>
        </p:grpSp>
        <p:sp>
          <p:nvSpPr>
            <p:cNvPr id="152" name="矩形 39"/>
            <p:cNvSpPr>
              <a:spLocks noChangeArrowheads="1"/>
            </p:cNvSpPr>
            <p:nvPr/>
          </p:nvSpPr>
          <p:spPr bwMode="auto">
            <a:xfrm>
              <a:off x="5224896" y="599489"/>
              <a:ext cx="3762377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defTabSz="1101096">
                <a:lnSpc>
                  <a:spcPct val="150000"/>
                </a:lnSpc>
                <a:spcBef>
                  <a:spcPts val="904"/>
                </a:spcBef>
              </a:pPr>
              <a:r>
                <a:rPr lang="en-US" sz="4400" dirty="0" err="1">
                  <a:solidFill>
                    <a:srgbClr val="B43C0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Lân</a:t>
              </a:r>
              <a:r>
                <a:rPr lang="en-US" sz="4400" dirty="0">
                  <a:solidFill>
                    <a:srgbClr val="B43C0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la</a:t>
              </a:r>
              <a:endParaRPr lang="zh-CN" altLang="en-US" sz="4300" dirty="0">
                <a:solidFill>
                  <a:srgbClr val="B43C00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4757368" y="3175519"/>
            <a:ext cx="5453434" cy="1107996"/>
            <a:chOff x="4358550" y="823454"/>
            <a:chExt cx="4552553" cy="1107997"/>
          </a:xfrm>
        </p:grpSpPr>
        <p:grpSp>
          <p:nvGrpSpPr>
            <p:cNvPr id="156" name="组合 155"/>
            <p:cNvGrpSpPr/>
            <p:nvPr/>
          </p:nvGrpSpPr>
          <p:grpSpPr>
            <a:xfrm>
              <a:off x="4358550" y="953934"/>
              <a:ext cx="727763" cy="887437"/>
              <a:chOff x="4256952" y="953934"/>
              <a:chExt cx="727763" cy="887437"/>
            </a:xfrm>
          </p:grpSpPr>
          <p:sp>
            <p:nvSpPr>
              <p:cNvPr id="159" name="任意多边形 82"/>
              <p:cNvSpPr/>
              <p:nvPr/>
            </p:nvSpPr>
            <p:spPr bwMode="auto">
              <a:xfrm rot="3738964">
                <a:off x="4177115" y="1033771"/>
                <a:ext cx="887437" cy="727763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10109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200" kern="0">
                  <a:solidFill>
                    <a:srgbClr val="00B05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422253" y="1142844"/>
                <a:ext cx="341079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 defTabSz="1101096"/>
                <a:r>
                  <a:rPr lang="en-US" altLang="zh-CN" sz="2900" spc="271" dirty="0">
                    <a:solidFill>
                      <a:srgbClr val="00B050"/>
                    </a:solidFill>
                    <a:latin typeface="Calibri"/>
                    <a:ea typeface="微软雅黑" pitchFamily="34" charset="-122"/>
                  </a:rPr>
                  <a:t>3</a:t>
                </a:r>
                <a:endParaRPr lang="zh-CN" altLang="en-US" sz="2900" spc="271" dirty="0">
                  <a:solidFill>
                    <a:srgbClr val="00B050"/>
                  </a:solidFill>
                  <a:latin typeface="Calibri"/>
                  <a:ea typeface="微软雅黑" pitchFamily="34" charset="-122"/>
                </a:endParaRPr>
              </a:p>
            </p:txBody>
          </p:sp>
        </p:grpSp>
        <p:sp>
          <p:nvSpPr>
            <p:cNvPr id="158" name="矩形 39"/>
            <p:cNvSpPr>
              <a:spLocks noChangeArrowheads="1"/>
            </p:cNvSpPr>
            <p:nvPr/>
          </p:nvSpPr>
          <p:spPr bwMode="auto">
            <a:xfrm>
              <a:off x="5148725" y="823454"/>
              <a:ext cx="3762378" cy="1107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 defTabSz="1101096">
                <a:lnSpc>
                  <a:spcPct val="150000"/>
                </a:lnSpc>
              </a:pPr>
              <a:r>
                <a:rPr lang="en-US" sz="4400" dirty="0" err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Nhấp</a:t>
              </a:r>
              <a:r>
                <a:rPr lang="en-US" sz="4400" dirty="0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nhem</a:t>
              </a:r>
              <a:endParaRPr lang="en-US" sz="44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4535849" y="4394341"/>
            <a:ext cx="5307391" cy="1107996"/>
            <a:chOff x="4226902" y="976133"/>
            <a:chExt cx="5308775" cy="1107998"/>
          </a:xfrm>
        </p:grpSpPr>
        <p:grpSp>
          <p:nvGrpSpPr>
            <p:cNvPr id="162" name="组合 161"/>
            <p:cNvGrpSpPr/>
            <p:nvPr/>
          </p:nvGrpSpPr>
          <p:grpSpPr>
            <a:xfrm>
              <a:off x="4226902" y="1281371"/>
              <a:ext cx="727764" cy="729238"/>
              <a:chOff x="4125304" y="1281371"/>
              <a:chExt cx="727764" cy="729238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 rot="3738964">
                <a:off x="4124567" y="1282108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10109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200" kern="0">
                  <a:solidFill>
                    <a:srgbClr val="7030A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259925" y="1373390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 defTabSz="1101096"/>
                <a:r>
                  <a:rPr lang="en-US" altLang="zh-CN" sz="2900" spc="271" dirty="0">
                    <a:solidFill>
                      <a:srgbClr val="7030A0"/>
                    </a:solidFill>
                    <a:latin typeface="Calibri"/>
                    <a:ea typeface="微软雅黑" pitchFamily="34" charset="-122"/>
                  </a:rPr>
                  <a:t>4</a:t>
                </a:r>
                <a:endParaRPr lang="zh-CN" altLang="en-US" sz="2900" spc="271" dirty="0">
                  <a:solidFill>
                    <a:srgbClr val="7030A0"/>
                  </a:solidFill>
                  <a:latin typeface="Calibri"/>
                  <a:ea typeface="微软雅黑" pitchFamily="34" charset="-122"/>
                </a:endParaRPr>
              </a:p>
            </p:txBody>
          </p:sp>
        </p:grpSp>
        <p:sp>
          <p:nvSpPr>
            <p:cNvPr id="164" name="矩形 39"/>
            <p:cNvSpPr>
              <a:spLocks noChangeArrowheads="1"/>
            </p:cNvSpPr>
            <p:nvPr/>
          </p:nvSpPr>
          <p:spPr bwMode="auto">
            <a:xfrm>
              <a:off x="5082408" y="976133"/>
              <a:ext cx="4453269" cy="110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 defTabSz="1101096">
                <a:lnSpc>
                  <a:spcPct val="150000"/>
                </a:lnSpc>
              </a:pPr>
              <a:r>
                <a:rPr lang="en-US" sz="4400" dirty="0" err="1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Liếu</a:t>
              </a:r>
              <a:r>
                <a:rPr lang="en-US" sz="4400" dirty="0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điếu</a:t>
              </a:r>
              <a:endParaRPr lang="en-US" sz="4400" dirty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220305" y="499512"/>
            <a:ext cx="2234618" cy="1497584"/>
          </a:xfrm>
          <a:prstGeom prst="cloudCallout">
            <a:avLst>
              <a:gd name="adj1" fmla="val 35877"/>
              <a:gd name="adj2" fmla="val 91360"/>
            </a:avLst>
          </a:prstGeom>
          <a:solidFill>
            <a:schemeClr val="bg1"/>
          </a:solidFill>
          <a:ln>
            <a:solidFill>
              <a:srgbClr val="BF2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 defTabSz="1101096"/>
            <a:endParaRPr lang="en-US" sz="2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TextBox 33"/>
          <p:cNvSpPr txBox="1"/>
          <p:nvPr/>
        </p:nvSpPr>
        <p:spPr>
          <a:xfrm rot="21324261">
            <a:off x="548193" y="895282"/>
            <a:ext cx="1578847" cy="557564"/>
          </a:xfrm>
          <a:prstGeom prst="rect">
            <a:avLst/>
          </a:prstGeom>
          <a:noFill/>
        </p:spPr>
        <p:txBody>
          <a:bodyPr wrap="none" lIns="110213" tIns="55106" rIns="110213" bIns="55106" rtlCol="0">
            <a:spAutoFit/>
          </a:bodyPr>
          <a:lstStyle/>
          <a:p>
            <a:pPr defTabSz="1101096"/>
            <a:r>
              <a:rPr lang="en-US" altLang="zh-CN" sz="2900" b="1" spc="-181" dirty="0">
                <a:ln w="9525">
                  <a:noFill/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Calibri"/>
                <a:ea typeface="方正卡通简体" pitchFamily="65" charset="-122"/>
              </a:rPr>
              <a:t>Luyện đọc</a:t>
            </a:r>
            <a:endParaRPr lang="zh-CN" altLang="en-US" sz="2900" b="1" spc="-181" dirty="0">
              <a:ln w="9525">
                <a:noFill/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Calibri"/>
              <a:ea typeface="方正卡通简体" pitchFamily="65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87AE51-BB42-483B-A91F-5F132E7FD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86" y="2712229"/>
            <a:ext cx="4139335" cy="26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2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2400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 defTabSz="1101096"/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6453" y="5105401"/>
            <a:ext cx="1979026" cy="64619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 defTabSz="1101096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8968" y="961681"/>
            <a:ext cx="310322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01096"/>
            <a:r>
              <a:rPr lang="vi-VN" sz="3200" dirty="0">
                <a:solidFill>
                  <a:srgbClr val="000000"/>
                </a:solidFill>
                <a:latin typeface="OpenSans"/>
              </a:rPr>
              <a:t>Hay chạy lon ton</a:t>
            </a:r>
          </a:p>
          <a:p>
            <a:pPr defTabSz="1101096"/>
            <a:r>
              <a:rPr lang="vi-VN" sz="3200" dirty="0">
                <a:solidFill>
                  <a:srgbClr val="000000"/>
                </a:solidFill>
                <a:latin typeface="OpenSans"/>
              </a:rPr>
              <a:t>Là gà mới nở</a:t>
            </a:r>
          </a:p>
          <a:p>
            <a:pPr defTabSz="1101096"/>
            <a:r>
              <a:rPr lang="vi-VN" sz="3200" dirty="0">
                <a:solidFill>
                  <a:srgbClr val="000000"/>
                </a:solidFill>
                <a:latin typeface="OpenSans"/>
              </a:rPr>
              <a:t>Vừa đi vừa nhảy</a:t>
            </a:r>
          </a:p>
          <a:p>
            <a:pPr defTabSz="1101096"/>
            <a:r>
              <a:rPr lang="vi-VN" sz="3200" dirty="0">
                <a:solidFill>
                  <a:srgbClr val="000000"/>
                </a:solidFill>
                <a:latin typeface="OpenSans"/>
              </a:rPr>
              <a:t>Là em sáo xinh</a:t>
            </a:r>
          </a:p>
          <a:p>
            <a:pPr defTabSz="1101096"/>
            <a:r>
              <a:rPr lang="vi-VN" sz="3200" dirty="0">
                <a:solidFill>
                  <a:srgbClr val="000000"/>
                </a:solidFill>
                <a:latin typeface="OpenSans"/>
              </a:rPr>
              <a:t>Hay nói linh tinh</a:t>
            </a:r>
          </a:p>
          <a:p>
            <a:pPr defTabSz="1101096"/>
            <a:r>
              <a:rPr lang="vi-VN" sz="3200" dirty="0">
                <a:solidFill>
                  <a:srgbClr val="000000"/>
                </a:solidFill>
                <a:latin typeface="OpenSans"/>
              </a:rPr>
              <a:t>Là con liếu điếu</a:t>
            </a:r>
          </a:p>
          <a:p>
            <a:pPr defTabSz="1101096"/>
            <a:r>
              <a:rPr lang="vi-VN" sz="3200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sz="3200" dirty="0">
                <a:solidFill>
                  <a:srgbClr val="000000"/>
                </a:solidFill>
                <a:latin typeface="OpenSans"/>
              </a:rPr>
            </a:br>
            <a:r>
              <a:rPr lang="vi-VN" sz="3200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sz="3200" dirty="0">
                <a:solidFill>
                  <a:srgbClr val="000000"/>
                </a:solidFill>
                <a:latin typeface="OpenSans"/>
              </a:rPr>
            </a:b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7744" y="961681"/>
            <a:ext cx="339526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Hay nghịch hay tếu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Là cậu chìa vôi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Hay chao đớp mồi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Là chim chèo bẻo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Tính hay mách lẻo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Thím khách trước nhà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Hay nhặt lân la</a:t>
            </a:r>
          </a:p>
          <a:p>
            <a:pPr defTabSz="1101096">
              <a:defRPr/>
            </a:pPr>
            <a:r>
              <a:rPr lang="vi-VN" sz="2800" dirty="0">
                <a:solidFill>
                  <a:srgbClr val="000000"/>
                </a:solidFill>
                <a:latin typeface="OpenSans"/>
              </a:rPr>
              <a:t>Là bà chim sẻ</a:t>
            </a:r>
            <a:endParaRPr lang="vi-VN" sz="2200" dirty="0">
              <a:solidFill>
                <a:srgbClr val="000000"/>
              </a:solidFill>
              <a:latin typeface="Open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310336" y="961681"/>
            <a:ext cx="29718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01096"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Có tình có nghĩa</a:t>
            </a:r>
          </a:p>
          <a:p>
            <a:pPr defTabSz="1101096"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Là mẹ chim sâu</a:t>
            </a:r>
          </a:p>
          <a:p>
            <a:pPr defTabSz="1101096"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Giục hè đến mau</a:t>
            </a:r>
          </a:p>
          <a:p>
            <a:pPr defTabSz="1101096"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Là cô tu hú</a:t>
            </a:r>
          </a:p>
          <a:p>
            <a:pPr defTabSz="1101096"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Nhấp nhem buồn ngủ</a:t>
            </a:r>
          </a:p>
          <a:p>
            <a:pPr defTabSz="1101096"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326756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9"/>
          <p:cNvCxnSpPr/>
          <p:nvPr/>
        </p:nvCxnSpPr>
        <p:spPr>
          <a:xfrm flipH="1">
            <a:off x="5983844" y="535348"/>
            <a:ext cx="35956" cy="594165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3"/>
          <p:cNvSpPr/>
          <p:nvPr/>
        </p:nvSpPr>
        <p:spPr>
          <a:xfrm>
            <a:off x="5470976" y="703056"/>
            <a:ext cx="986870" cy="987128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 defTabSz="1101096"/>
            <a:r>
              <a:rPr lang="en-US" altLang="zh-CN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490409" y="2053305"/>
            <a:ext cx="986870" cy="987128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 defTabSz="1101096"/>
            <a:r>
              <a:rPr lang="en-US" altLang="zh-CN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1"/>
          <p:cNvSpPr txBox="1"/>
          <p:nvPr/>
        </p:nvSpPr>
        <p:spPr>
          <a:xfrm>
            <a:off x="6815897" y="762001"/>
            <a:ext cx="5336276" cy="7883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defTabSz="1101096"/>
            <a:r>
              <a:rPr lang="en-US" altLang="zh-CN" sz="4300" b="1" dirty="0">
                <a:solidFill>
                  <a:srgbClr val="F29A5B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Lon </a:t>
            </a:r>
            <a:r>
              <a:rPr lang="en-US" altLang="zh-CN" sz="4300" b="1" dirty="0" err="1">
                <a:solidFill>
                  <a:srgbClr val="F29A5B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xon</a:t>
            </a:r>
            <a:endParaRPr lang="zh-CN" altLang="en-US" sz="4300" b="1" dirty="0">
              <a:solidFill>
                <a:srgbClr val="F29A5B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文本框 16"/>
          <p:cNvSpPr txBox="1"/>
          <p:nvPr/>
        </p:nvSpPr>
        <p:spPr>
          <a:xfrm>
            <a:off x="374528" y="2546869"/>
            <a:ext cx="4578472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just" defTabSz="1101096"/>
            <a:r>
              <a:rPr lang="en-US" sz="3200" dirty="0" err="1">
                <a:solidFill>
                  <a:prstClr val="black"/>
                </a:solidFill>
                <a:latin typeface="Calibri"/>
              </a:rPr>
              <a:t>Loanh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quanh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xa</a:t>
            </a:r>
            <a:endParaRPr lang="zh-CN" altLang="en-US" sz="32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文本框 17"/>
          <p:cNvSpPr txBox="1"/>
          <p:nvPr/>
        </p:nvSpPr>
        <p:spPr>
          <a:xfrm>
            <a:off x="386983" y="1611654"/>
            <a:ext cx="2740291" cy="7730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defTabSz="1101096"/>
            <a:r>
              <a:rPr lang="en-US" altLang="zh-CN" sz="4300" b="1" dirty="0" err="1">
                <a:solidFill>
                  <a:srgbClr val="A5C0A4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Lân</a:t>
            </a:r>
            <a:r>
              <a:rPr lang="en-US" altLang="zh-CN" sz="4300" b="1" dirty="0">
                <a:solidFill>
                  <a:srgbClr val="A5C0A4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la</a:t>
            </a:r>
            <a:endParaRPr lang="zh-CN" altLang="en-US" sz="4300" b="1" dirty="0">
              <a:solidFill>
                <a:srgbClr val="A5C0A4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7" name="图片 19">
            <a:extLst>
              <a:ext uri="{FF2B5EF4-FFF2-40B4-BE49-F238E27FC236}">
                <a16:creationId xmlns:a16="http://schemas.microsoft.com/office/drawing/2014/main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-3047206" y="-1127945"/>
            <a:ext cx="1040433" cy="796179"/>
          </a:xfrm>
          <a:prstGeom prst="rect">
            <a:avLst/>
          </a:prstGeom>
        </p:spPr>
      </p:pic>
      <p:sp>
        <p:nvSpPr>
          <p:cNvPr id="9" name="文本框 10"/>
          <p:cNvSpPr txBox="1"/>
          <p:nvPr/>
        </p:nvSpPr>
        <p:spPr>
          <a:xfrm>
            <a:off x="6598608" y="1690185"/>
            <a:ext cx="4831393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defTabSz="1101096"/>
            <a:r>
              <a:rPr lang="en-US" sz="3200" dirty="0" err="1">
                <a:solidFill>
                  <a:prstClr val="black"/>
                </a:solidFill>
                <a:latin typeface="Calibri"/>
              </a:rPr>
              <a:t>Chạy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nhanh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đáng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yêu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AutoShape 2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1571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101096"/>
            <a:endParaRPr lang="en-US" sz="2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AutoShape 4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309563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101096"/>
            <a:endParaRPr lang="en-US" sz="2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椭圆 6"/>
          <p:cNvSpPr/>
          <p:nvPr/>
        </p:nvSpPr>
        <p:spPr>
          <a:xfrm>
            <a:off x="5549323" y="3431785"/>
            <a:ext cx="986870" cy="987128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 defTabSz="1101096"/>
            <a:r>
              <a:rPr lang="en-US" altLang="zh-CN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3"/>
          <p:cNvSpPr txBox="1"/>
          <p:nvPr/>
        </p:nvSpPr>
        <p:spPr>
          <a:xfrm>
            <a:off x="6789932" y="3431786"/>
            <a:ext cx="4640068" cy="72684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defTabSz="1101096"/>
            <a:r>
              <a:rPr lang="en-US" altLang="zh-CN" sz="4000" b="1" dirty="0" err="1">
                <a:solidFill>
                  <a:srgbClr val="B09277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Nhấp</a:t>
            </a:r>
            <a:r>
              <a:rPr lang="en-US" altLang="zh-CN" sz="4000" b="1" dirty="0">
                <a:solidFill>
                  <a:srgbClr val="B09277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B09277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nhem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文本框 12"/>
          <p:cNvSpPr txBox="1"/>
          <p:nvPr/>
        </p:nvSpPr>
        <p:spPr>
          <a:xfrm>
            <a:off x="6279858" y="4307491"/>
            <a:ext cx="4997743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defTabSz="1101096"/>
            <a:r>
              <a:rPr lang="en-US" sz="3200" dirty="0" err="1">
                <a:solidFill>
                  <a:prstClr val="black"/>
                </a:solidFill>
                <a:latin typeface="Calibri"/>
              </a:rPr>
              <a:t>Lúc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nhắm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lúc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mở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椭圆 7"/>
          <p:cNvSpPr/>
          <p:nvPr/>
        </p:nvSpPr>
        <p:spPr>
          <a:xfrm>
            <a:off x="5529791" y="5085086"/>
            <a:ext cx="986870" cy="987128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 defTabSz="1101096"/>
            <a:r>
              <a:rPr lang="en-US" altLang="zh-CN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14"/>
          <p:cNvSpPr txBox="1"/>
          <p:nvPr/>
        </p:nvSpPr>
        <p:spPr>
          <a:xfrm>
            <a:off x="386982" y="5528451"/>
            <a:ext cx="4718418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defTabSz="1101096"/>
            <a:r>
              <a:rPr lang="en-US" sz="3200" dirty="0" err="1">
                <a:solidFill>
                  <a:prstClr val="black"/>
                </a:solidFill>
                <a:latin typeface="Calibri"/>
              </a:rPr>
              <a:t>Tên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loài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chim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4" name="文本框 15"/>
          <p:cNvSpPr txBox="1"/>
          <p:nvPr/>
        </p:nvSpPr>
        <p:spPr>
          <a:xfrm>
            <a:off x="367709" y="4761591"/>
            <a:ext cx="3840972" cy="7883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defTabSz="1101096"/>
            <a:r>
              <a:rPr lang="en-US" sz="4300" b="1" dirty="0" err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Liếu</a:t>
            </a:r>
            <a:r>
              <a:rPr lang="en-US" sz="4300" b="1" dirty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điếu</a:t>
            </a:r>
            <a:endParaRPr lang="zh-CN" altLang="en-US" sz="4300" b="1" dirty="0">
              <a:solidFill>
                <a:srgbClr val="C8D85B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669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5" grpId="0"/>
      <p:bldP spid="16" grpId="0"/>
      <p:bldP spid="9" grpId="0"/>
      <p:bldP spid="13" grpId="0" animBg="1"/>
      <p:bldP spid="19" grpId="0"/>
      <p:bldP spid="14" grpId="0"/>
      <p:bldP spid="20" grpId="0" animBg="1"/>
      <p:bldP spid="23" grpId="0"/>
      <p:bldP spid="2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516</Words>
  <Application>Microsoft Office PowerPoint</Application>
  <PresentationFormat>Widescreen</PresentationFormat>
  <Paragraphs>145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微软雅黑</vt:lpstr>
      <vt:lpstr>宋体</vt:lpstr>
      <vt:lpstr>微软雅黑 Light</vt:lpstr>
      <vt:lpstr>Arial</vt:lpstr>
      <vt:lpstr>Arial-Rounded</vt:lpstr>
      <vt:lpstr>Calibri</vt:lpstr>
      <vt:lpstr>等线</vt:lpstr>
      <vt:lpstr>OpenSans</vt:lpstr>
      <vt:lpstr>Times New Roman</vt:lpstr>
      <vt:lpstr>Windsor</vt:lpstr>
      <vt:lpstr>方正卡通简体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STD-QUYNH ^^</dc:creator>
  <cp:lastModifiedBy>STD-QUYNH ^^</cp:lastModifiedBy>
  <cp:revision>1</cp:revision>
  <dcterms:created xsi:type="dcterms:W3CDTF">2026-02-25T13:26:14Z</dcterms:created>
  <dcterms:modified xsi:type="dcterms:W3CDTF">2026-02-25T13:26:36Z</dcterms:modified>
</cp:coreProperties>
</file>