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79" r:id="rId2"/>
  </p:sldMasterIdLst>
  <p:notesMasterIdLst>
    <p:notesMasterId r:id="rId9"/>
  </p:notesMasterIdLst>
  <p:sldIdLst>
    <p:sldId id="257" r:id="rId3"/>
    <p:sldId id="536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59334-D39A-4B57-A52A-D081E494A507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C7FA6-CB65-461A-BF74-2BBC546240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>
            <a:fillRect/>
          </a:stretch>
        </p:blipFill>
        <p:spPr>
          <a:xfrm>
            <a:off x="9386037" y="2761574"/>
            <a:ext cx="2357024" cy="3350350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15" y="4536819"/>
            <a:ext cx="8388823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"/>
            <a:ext cx="12192000" cy="6837251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18497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09" y="4561008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>
            <a:fillRect/>
          </a:stretch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63" y="3027023"/>
            <a:ext cx="17002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10" y="4561008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5423564" y="42778"/>
            <a:ext cx="5164422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 tưới chậu hoa nào đây? </a:t>
            </a:r>
          </a:p>
        </p:txBody>
      </p:sp>
      <p:sp>
        <p:nvSpPr>
          <p:cNvPr id="2" name="Rectangle: Rounded Corners 1">
            <a:hlinkClick r:id="" action="ppaction://noaction"/>
          </p:cNvPr>
          <p:cNvSpPr/>
          <p:nvPr/>
        </p:nvSpPr>
        <p:spPr>
          <a:xfrm>
            <a:off x="0" y="164432"/>
            <a:ext cx="1511166" cy="471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76275" y="2165288"/>
            <a:ext cx="10668000" cy="3397311"/>
            <a:chOff x="256031" y="1133735"/>
            <a:chExt cx="9242811" cy="5377134"/>
          </a:xfrm>
        </p:grpSpPr>
        <p:sp>
          <p:nvSpPr>
            <p:cNvPr id="25" name="Rectangle: Rounded Corners 24"/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814978" y="62892"/>
            <a:ext cx="10930919" cy="1746340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4688" y="263073"/>
            <a:ext cx="90888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Hải Thượng Lãn Ông là ai? Vì sao ông quyết học nghề y?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picture containing 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24" y="770158"/>
            <a:ext cx="645043" cy="82743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38" y="295706"/>
            <a:ext cx="399212" cy="704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2304863"/>
            <a:ext cx="9839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Hải Thượng Lãn Ông tên thật là Lê Hữu Trác sinh năm 1720 và mất năm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1791.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là thầy thuốc nổi tiếng của nước ta vào thế kỉ XVIII.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quyết học nghề y vì ông nhận thấy rằng biết chữa bệnh không chỉ cứu mình mà còn giúp được người tốt.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2" name="Left Arrow 4">
            <a:hlinkClick r:id="rId6" action="ppaction://hlinksldjump"/>
          </p:cNvPr>
          <p:cNvSpPr/>
          <p:nvPr/>
        </p:nvSpPr>
        <p:spPr>
          <a:xfrm>
            <a:off x="100722" y="5968187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t="-1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008999" y="222665"/>
            <a:ext cx="10226059" cy="1746340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7726" y="296145"/>
            <a:ext cx="8477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Hải Thượng Lãn Ông đã học nghề y như thế nào?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841" y="1075188"/>
            <a:ext cx="645043" cy="827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0794" y="422462"/>
            <a:ext cx="483854" cy="673373"/>
          </a:xfrm>
          <a:prstGeom prst="rect">
            <a:avLst/>
          </a:prstGeom>
        </p:spPr>
      </p:pic>
      <p:sp>
        <p:nvSpPr>
          <p:cNvPr id="12" name="Left Arrow 4">
            <a:hlinkClick r:id="rId6" action="ppaction://hlinksldjump"/>
          </p:cNvPr>
          <p:cNvSpPr/>
          <p:nvPr/>
        </p:nvSpPr>
        <p:spPr>
          <a:xfrm>
            <a:off x="100722" y="5968187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5350" y="2355788"/>
            <a:ext cx="10668000" cy="3397311"/>
            <a:chOff x="256031" y="1133735"/>
            <a:chExt cx="9242811" cy="5377134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chemeClr val="accent4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407796" y="1406139"/>
              <a:ext cx="8939281" cy="4832329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1100" y="2676338"/>
            <a:ext cx="9839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Hải Thượng Lãn Ông lên kinh đô để học nghề y,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nhưng không tìm được thầy giỏi,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trở về quê tự h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ọc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 sách vở vừa học qua việc chữa bệnh cho dân.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193803" y="355415"/>
            <a:ext cx="9983719" cy="18543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6902" y="628188"/>
            <a:ext cx="835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Những chi tiết nào cho thấy ông rất thương người nghèo?</a:t>
            </a:r>
            <a:endParaRPr kumimoji="0" lang="vi-VN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5" y="1124188"/>
            <a:ext cx="645043" cy="82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5973" y="545745"/>
            <a:ext cx="483854" cy="636344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942975" y="2659905"/>
            <a:ext cx="10896599" cy="3636120"/>
          </a:xfrm>
          <a:custGeom>
            <a:avLst/>
            <a:gdLst>
              <a:gd name="connsiteX0" fmla="*/ 0 w 10896599"/>
              <a:gd name="connsiteY0" fmla="*/ 181515 h 3636120"/>
              <a:gd name="connsiteX1" fmla="*/ 181515 w 10896599"/>
              <a:gd name="connsiteY1" fmla="*/ 0 h 3636120"/>
              <a:gd name="connsiteX2" fmla="*/ 10715084 w 10896599"/>
              <a:gd name="connsiteY2" fmla="*/ 0 h 3636120"/>
              <a:gd name="connsiteX3" fmla="*/ 10896599 w 10896599"/>
              <a:gd name="connsiteY3" fmla="*/ 181515 h 3636120"/>
              <a:gd name="connsiteX4" fmla="*/ 10896599 w 10896599"/>
              <a:gd name="connsiteY4" fmla="*/ 3454605 h 3636120"/>
              <a:gd name="connsiteX5" fmla="*/ 10715084 w 10896599"/>
              <a:gd name="connsiteY5" fmla="*/ 3636120 h 3636120"/>
              <a:gd name="connsiteX6" fmla="*/ 181515 w 10896599"/>
              <a:gd name="connsiteY6" fmla="*/ 3636120 h 3636120"/>
              <a:gd name="connsiteX7" fmla="*/ 0 w 10896599"/>
              <a:gd name="connsiteY7" fmla="*/ 3454605 h 3636120"/>
              <a:gd name="connsiteX8" fmla="*/ 0 w 10896599"/>
              <a:gd name="connsiteY8" fmla="*/ 181515 h 36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6599" h="3636120" fill="none" extrusionOk="0">
                <a:moveTo>
                  <a:pt x="0" y="181515"/>
                </a:moveTo>
                <a:cubicBezTo>
                  <a:pt x="-4212" y="96248"/>
                  <a:pt x="74555" y="3289"/>
                  <a:pt x="181515" y="0"/>
                </a:cubicBezTo>
                <a:cubicBezTo>
                  <a:pt x="2797240" y="46004"/>
                  <a:pt x="8540006" y="-130779"/>
                  <a:pt x="10715084" y="0"/>
                </a:cubicBezTo>
                <a:cubicBezTo>
                  <a:pt x="10833494" y="-6434"/>
                  <a:pt x="10883641" y="86629"/>
                  <a:pt x="10896599" y="181515"/>
                </a:cubicBezTo>
                <a:cubicBezTo>
                  <a:pt x="10766703" y="1323731"/>
                  <a:pt x="10822537" y="1822689"/>
                  <a:pt x="10896599" y="3454605"/>
                </a:cubicBezTo>
                <a:cubicBezTo>
                  <a:pt x="10890174" y="3543879"/>
                  <a:pt x="10816053" y="3634562"/>
                  <a:pt x="10715084" y="3636120"/>
                </a:cubicBezTo>
                <a:cubicBezTo>
                  <a:pt x="6905700" y="3492528"/>
                  <a:pt x="4847432" y="3687357"/>
                  <a:pt x="181515" y="3636120"/>
                </a:cubicBezTo>
                <a:cubicBezTo>
                  <a:pt x="73646" y="3626633"/>
                  <a:pt x="1525" y="3554753"/>
                  <a:pt x="0" y="3454605"/>
                </a:cubicBezTo>
                <a:cubicBezTo>
                  <a:pt x="-11777" y="2223680"/>
                  <a:pt x="73841" y="1272145"/>
                  <a:pt x="0" y="181515"/>
                </a:cubicBezTo>
                <a:close/>
              </a:path>
              <a:path w="10896599" h="3636120" stroke="0" extrusionOk="0">
                <a:moveTo>
                  <a:pt x="0" y="181515"/>
                </a:moveTo>
                <a:cubicBezTo>
                  <a:pt x="12867" y="81979"/>
                  <a:pt x="75086" y="-1621"/>
                  <a:pt x="181515" y="0"/>
                </a:cubicBezTo>
                <a:cubicBezTo>
                  <a:pt x="3105078" y="43276"/>
                  <a:pt x="5891704" y="12265"/>
                  <a:pt x="10715084" y="0"/>
                </a:cubicBezTo>
                <a:cubicBezTo>
                  <a:pt x="10821730" y="6774"/>
                  <a:pt x="10902650" y="72123"/>
                  <a:pt x="10896599" y="181515"/>
                </a:cubicBezTo>
                <a:cubicBezTo>
                  <a:pt x="10923144" y="1142337"/>
                  <a:pt x="11022227" y="2075096"/>
                  <a:pt x="10896599" y="3454605"/>
                </a:cubicBezTo>
                <a:cubicBezTo>
                  <a:pt x="10898012" y="3570967"/>
                  <a:pt x="10830082" y="3626208"/>
                  <a:pt x="10715084" y="3636120"/>
                </a:cubicBezTo>
                <a:cubicBezTo>
                  <a:pt x="8968394" y="3471235"/>
                  <a:pt x="4555893" y="3734092"/>
                  <a:pt x="181515" y="3636120"/>
                </a:cubicBezTo>
                <a:cubicBezTo>
                  <a:pt x="89723" y="3622745"/>
                  <a:pt x="16846" y="3557829"/>
                  <a:pt x="0" y="3454605"/>
                </a:cubicBezTo>
                <a:cubicBezTo>
                  <a:pt x="-117259" y="2584996"/>
                  <a:pt x="18689" y="773411"/>
                  <a:pt x="0" y="18151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90625" y="2857857"/>
            <a:ext cx="10048876" cy="1686030"/>
          </a:xfrm>
        </p:spPr>
        <p:txBody>
          <a:bodyPr>
            <a:noAutofit/>
          </a:bodyPr>
          <a:lstStyle/>
          <a:p>
            <a:pPr algn="just"/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không quản ngày đê,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mưa nắng trèo </a:t>
            </a:r>
            <a:r>
              <a:rPr lang="en-US" sz="3200" dirty="0" err="1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đèo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lội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suối đi chữa bệnh cứu người;</a:t>
            </a:r>
            <a:endParaRPr lang="en-US" sz="3200" dirty="0">
              <a:solidFill>
                <a:srgbClr val="FB334B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ối với người nghèo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thường ông thường khám và cho thuốc không lấy tiền;</a:t>
            </a:r>
            <a:endParaRPr lang="en-US" sz="3200" dirty="0">
              <a:solidFill>
                <a:srgbClr val="FB334B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 đi lại thăm khám,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thuốc thang ròng rã hơn một tháng trời,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không những không lấy tiền,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ông còn cho gạo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củi,</a:t>
            </a:r>
            <a:r>
              <a:rPr lang="en-US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B334B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dầu đèn...</a:t>
            </a:r>
          </a:p>
        </p:txBody>
      </p:sp>
      <p:sp>
        <p:nvSpPr>
          <p:cNvPr id="14" name="Left Arrow 4">
            <a:hlinkClick r:id="rId5" action="ppaction://hlinksldjump"/>
          </p:cNvPr>
          <p:cNvSpPr/>
          <p:nvPr/>
        </p:nvSpPr>
        <p:spPr>
          <a:xfrm>
            <a:off x="10036993" y="6034593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 animBg="1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193803" y="355414"/>
            <a:ext cx="9983719" cy="2156291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0830" y="415023"/>
            <a:ext cx="874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Vì sao Hải Thượng Lãn Ông được coi là một bậc danh y của Việt Nam?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 descr="A picture containing 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5" y="1124188"/>
            <a:ext cx="645043" cy="827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4654">
            <a:off x="1683014" y="513234"/>
            <a:ext cx="527923" cy="709799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450814" y="2805896"/>
            <a:ext cx="9646405" cy="3261529"/>
          </a:xfrm>
          <a:custGeom>
            <a:avLst/>
            <a:gdLst>
              <a:gd name="connsiteX0" fmla="*/ 0 w 9646405"/>
              <a:gd name="connsiteY0" fmla="*/ 162816 h 3261529"/>
              <a:gd name="connsiteX1" fmla="*/ 162816 w 9646405"/>
              <a:gd name="connsiteY1" fmla="*/ 0 h 3261529"/>
              <a:gd name="connsiteX2" fmla="*/ 9483589 w 9646405"/>
              <a:gd name="connsiteY2" fmla="*/ 0 h 3261529"/>
              <a:gd name="connsiteX3" fmla="*/ 9646405 w 9646405"/>
              <a:gd name="connsiteY3" fmla="*/ 162816 h 3261529"/>
              <a:gd name="connsiteX4" fmla="*/ 9646405 w 9646405"/>
              <a:gd name="connsiteY4" fmla="*/ 3098713 h 3261529"/>
              <a:gd name="connsiteX5" fmla="*/ 9483589 w 9646405"/>
              <a:gd name="connsiteY5" fmla="*/ 3261529 h 3261529"/>
              <a:gd name="connsiteX6" fmla="*/ 162816 w 9646405"/>
              <a:gd name="connsiteY6" fmla="*/ 3261529 h 3261529"/>
              <a:gd name="connsiteX7" fmla="*/ 0 w 9646405"/>
              <a:gd name="connsiteY7" fmla="*/ 3098713 h 3261529"/>
              <a:gd name="connsiteX8" fmla="*/ 0 w 9646405"/>
              <a:gd name="connsiteY8" fmla="*/ 162816 h 326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6405" h="3261529" fill="none" extrusionOk="0">
                <a:moveTo>
                  <a:pt x="0" y="162816"/>
                </a:moveTo>
                <a:cubicBezTo>
                  <a:pt x="-3704" y="86069"/>
                  <a:pt x="61917" y="5380"/>
                  <a:pt x="162816" y="0"/>
                </a:cubicBezTo>
                <a:cubicBezTo>
                  <a:pt x="3301009" y="46004"/>
                  <a:pt x="5354658" y="-130779"/>
                  <a:pt x="9483589" y="0"/>
                </a:cubicBezTo>
                <a:cubicBezTo>
                  <a:pt x="9588270" y="-5228"/>
                  <a:pt x="9632262" y="78747"/>
                  <a:pt x="9646405" y="162816"/>
                </a:cubicBezTo>
                <a:cubicBezTo>
                  <a:pt x="9516509" y="790137"/>
                  <a:pt x="9572343" y="2307488"/>
                  <a:pt x="9646405" y="3098713"/>
                </a:cubicBezTo>
                <a:cubicBezTo>
                  <a:pt x="9644139" y="3184764"/>
                  <a:pt x="9580212" y="3247048"/>
                  <a:pt x="9483589" y="3261529"/>
                </a:cubicBezTo>
                <a:cubicBezTo>
                  <a:pt x="7326470" y="3117937"/>
                  <a:pt x="4668261" y="3312766"/>
                  <a:pt x="162816" y="3261529"/>
                </a:cubicBezTo>
                <a:cubicBezTo>
                  <a:pt x="64374" y="3250922"/>
                  <a:pt x="11018" y="3187914"/>
                  <a:pt x="0" y="3098713"/>
                </a:cubicBezTo>
                <a:cubicBezTo>
                  <a:pt x="-11777" y="2268189"/>
                  <a:pt x="73841" y="1063172"/>
                  <a:pt x="0" y="162816"/>
                </a:cubicBezTo>
                <a:close/>
              </a:path>
              <a:path w="9646405" h="3261529" stroke="0" extrusionOk="0">
                <a:moveTo>
                  <a:pt x="0" y="162816"/>
                </a:moveTo>
                <a:cubicBezTo>
                  <a:pt x="8839" y="73384"/>
                  <a:pt x="68177" y="-1238"/>
                  <a:pt x="162816" y="0"/>
                </a:cubicBezTo>
                <a:cubicBezTo>
                  <a:pt x="2993685" y="43276"/>
                  <a:pt x="7633169" y="12265"/>
                  <a:pt x="9483589" y="0"/>
                </a:cubicBezTo>
                <a:cubicBezTo>
                  <a:pt x="9575841" y="2468"/>
                  <a:pt x="9648284" y="70056"/>
                  <a:pt x="9646405" y="162816"/>
                </a:cubicBezTo>
                <a:cubicBezTo>
                  <a:pt x="9672950" y="1415833"/>
                  <a:pt x="9772033" y="2032194"/>
                  <a:pt x="9646405" y="3098713"/>
                </a:cubicBezTo>
                <a:cubicBezTo>
                  <a:pt x="9646672" y="3191675"/>
                  <a:pt x="9575481" y="3260205"/>
                  <a:pt x="9483589" y="3261529"/>
                </a:cubicBezTo>
                <a:cubicBezTo>
                  <a:pt x="6467846" y="3096644"/>
                  <a:pt x="1848293" y="3359501"/>
                  <a:pt x="162816" y="3261529"/>
                </a:cubicBezTo>
                <a:cubicBezTo>
                  <a:pt x="78351" y="3252899"/>
                  <a:pt x="16228" y="3191501"/>
                  <a:pt x="0" y="3098713"/>
                </a:cubicBezTo>
                <a:cubicBezTo>
                  <a:pt x="-117259" y="2743881"/>
                  <a:pt x="18689" y="469684"/>
                  <a:pt x="0" y="16281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28775" y="3098221"/>
            <a:ext cx="9336429" cy="23529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40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Bên cạnh việc làm thuốc chữa bệnh, Hải Thượng Lãn Ông còn nghiên cứu,</a:t>
            </a:r>
            <a:r>
              <a:rPr lang="en-US" sz="40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viết nhiều sách có giá trị về y học,</a:t>
            </a:r>
            <a:r>
              <a:rPr lang="en-US" sz="40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văn hóa và lịch sử nên ông được coi là một bậc danh y của Việt Nam.</a:t>
            </a:r>
          </a:p>
        </p:txBody>
      </p:sp>
      <p:sp>
        <p:nvSpPr>
          <p:cNvPr id="13" name="Left Arrow 4">
            <a:hlinkClick r:id="rId5" action="ppaction://hlinksldjump"/>
          </p:cNvPr>
          <p:cNvSpPr/>
          <p:nvPr/>
        </p:nvSpPr>
        <p:spPr>
          <a:xfrm>
            <a:off x="10316858" y="6151526"/>
            <a:ext cx="1721327" cy="70212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271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Cambria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TRANG</cp:lastModifiedBy>
  <cp:revision>51</cp:revision>
  <dcterms:created xsi:type="dcterms:W3CDTF">2023-10-22T04:26:00Z</dcterms:created>
  <dcterms:modified xsi:type="dcterms:W3CDTF">2026-01-12T14:22:46Z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DACBB3E9330947C5A741EAF8DF710964_12</vt:lpwstr>
  </property>
  <property fmtid="{D5CDD505-2E9C-101B-9397-08002B2CF9AE}" pid="3" name="KSOProductBuildVer">
    <vt:lpwstr>1033-12.2.0.13410</vt:lpwstr>
  </property>
</Properties>
</file>