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78" r:id="rId2"/>
  </p:sldMasterIdLst>
  <p:notesMasterIdLst>
    <p:notesMasterId r:id="rId14"/>
  </p:notesMasterIdLst>
  <p:sldIdLst>
    <p:sldId id="4411" r:id="rId3"/>
    <p:sldId id="408" r:id="rId4"/>
    <p:sldId id="407" r:id="rId5"/>
    <p:sldId id="284" r:id="rId6"/>
    <p:sldId id="279" r:id="rId7"/>
    <p:sldId id="409" r:id="rId8"/>
    <p:sldId id="410" r:id="rId9"/>
    <p:sldId id="411" r:id="rId10"/>
    <p:sldId id="412" r:id="rId11"/>
    <p:sldId id="413" r:id="rId12"/>
    <p:sldId id="41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8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3T04:18:27.667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0,'10490'0,"-10276"0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3T04:18:33.489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0,'1521'0,"-1490"0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949B7-E410-480F-80C5-EA56A6E0AC35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BD2C18-BEDD-4F69-AEF1-306665208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846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7921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639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733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844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0581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2199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2145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157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19C5C2F-78DB-480B-BE39-2AAF23D22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5F36F-A5F2-422A-A465-8105AC7DA715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5374D1-73D1-496C-B251-44AE4CE92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E55891-D18B-4460-AE28-42A4AC0AD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1E660-1834-48B6-A0B0-564CE0EBA5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826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34850B-3CA3-437B-8415-70D1DACB7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BC46D08-C9C0-4F55-94F6-5CF3E4F240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F0D655E-5A94-467A-A78B-83C734193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ED0AC-7099-4BCC-902A-8081A16814A5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D3C2C5-CE53-4C4D-B7E1-5CC01B791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1F2D4C-7CB4-428F-9A1C-F41F163A3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07EA0-2C1B-4F0F-9246-CD7B142F11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88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462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832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796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028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030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33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6622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2371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>
          <p15:clr>
            <a:srgbClr val="F26B43"/>
          </p15:clr>
        </p15:guide>
        <p15:guide id="2" pos="57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3" Type="http://schemas.openxmlformats.org/officeDocument/2006/relationships/image" Target="../media/image16.svg"/><Relationship Id="rId7" Type="http://schemas.openxmlformats.org/officeDocument/2006/relationships/customXml" Target="../ink/ink2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0.png"/><Relationship Id="rId5" Type="http://schemas.openxmlformats.org/officeDocument/2006/relationships/customXml" Target="../ink/ink1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C4F8DDF-A278-4C01-9353-2A25F48C3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1EFB486-808A-4B9A-BCE0-48113DA05147}"/>
              </a:ext>
            </a:extLst>
          </p:cNvPr>
          <p:cNvSpPr/>
          <p:nvPr/>
        </p:nvSpPr>
        <p:spPr>
          <a:xfrm>
            <a:off x="585354" y="536863"/>
            <a:ext cx="11021292" cy="57842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074CBE-A3EF-E047-A5B4-9CD931585498}"/>
              </a:ext>
            </a:extLst>
          </p:cNvPr>
          <p:cNvSpPr/>
          <p:nvPr/>
        </p:nvSpPr>
        <p:spPr>
          <a:xfrm>
            <a:off x="501273" y="1920652"/>
            <a:ext cx="10995950" cy="426504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 HIỂU CÁCH VIẾT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ĐOẠN VĂN NÊU TÌNH CẢM – CẢM XÚC</a:t>
            </a:r>
            <a:endParaRPr kumimoji="0" lang="en-VN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图片 9" descr="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4615"/>
            <a:ext cx="2000250" cy="44291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86" y="286215"/>
            <a:ext cx="1688738" cy="28348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82" y="1088543"/>
            <a:ext cx="1499746" cy="15302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83574" y="857389"/>
            <a:ext cx="3727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Ti6"/>
              </a:rPr>
              <a:t>VIẾT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4258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4" descr="图片包含 物体&#10;&#10;描述已自动生成">
            <a:extLst>
              <a:ext uri="{FF2B5EF4-FFF2-40B4-BE49-F238E27FC236}">
                <a16:creationId xmlns:a16="http://schemas.microsoft.com/office/drawing/2014/main" id="{C0AFF4BC-6033-4224-B905-A216DC7C0B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4317" y="-786915"/>
            <a:ext cx="4751035" cy="4567458"/>
          </a:xfrm>
          <a:custGeom>
            <a:avLst/>
            <a:gdLst>
              <a:gd name="connsiteX0" fmla="*/ 2343548 w 7128913"/>
              <a:gd name="connsiteY0" fmla="*/ 0 h 6853457"/>
              <a:gd name="connsiteX1" fmla="*/ 5168877 w 7128913"/>
              <a:gd name="connsiteY1" fmla="*/ 0 h 6853457"/>
              <a:gd name="connsiteX2" fmla="*/ 5218299 w 7128913"/>
              <a:gd name="connsiteY2" fmla="*/ 19487 h 6853457"/>
              <a:gd name="connsiteX3" fmla="*/ 7014769 w 7128913"/>
              <a:gd name="connsiteY3" fmla="*/ 1610837 h 6853457"/>
              <a:gd name="connsiteX4" fmla="*/ 7128913 w 7128913"/>
              <a:gd name="connsiteY4" fmla="*/ 1827198 h 6853457"/>
              <a:gd name="connsiteX5" fmla="*/ 7128913 w 7128913"/>
              <a:gd name="connsiteY5" fmla="*/ 5131581 h 6853457"/>
              <a:gd name="connsiteX6" fmla="*/ 7091067 w 7128913"/>
              <a:gd name="connsiteY6" fmla="*/ 5210750 h 6853457"/>
              <a:gd name="connsiteX7" fmla="*/ 5546646 w 7128913"/>
              <a:gd name="connsiteY7" fmla="*/ 6783375 h 6853457"/>
              <a:gd name="connsiteX8" fmla="*/ 5409811 w 7128913"/>
              <a:gd name="connsiteY8" fmla="*/ 6853457 h 6853457"/>
              <a:gd name="connsiteX9" fmla="*/ 2102613 w 7128913"/>
              <a:gd name="connsiteY9" fmla="*/ 6853457 h 6853457"/>
              <a:gd name="connsiteX10" fmla="*/ 1965779 w 7128913"/>
              <a:gd name="connsiteY10" fmla="*/ 6783375 h 6853457"/>
              <a:gd name="connsiteX11" fmla="*/ 0 w 7128913"/>
              <a:gd name="connsiteY11" fmla="*/ 3480517 h 6853457"/>
              <a:gd name="connsiteX12" fmla="*/ 2294125 w 7128913"/>
              <a:gd name="connsiteY12" fmla="*/ 19487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54E9C73C-A3D2-423D-B2AA-A246842E64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355690"/>
            <a:ext cx="12192000" cy="2502310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D40787C3-26AC-42DA-AC9E-7241C9D96A8A}"/>
              </a:ext>
            </a:extLst>
          </p:cNvPr>
          <p:cNvSpPr/>
          <p:nvPr/>
        </p:nvSpPr>
        <p:spPr>
          <a:xfrm>
            <a:off x="190500" y="460847"/>
            <a:ext cx="11783613" cy="5936306"/>
          </a:xfrm>
          <a:prstGeom prst="rect">
            <a:avLst/>
          </a:prstGeom>
          <a:solidFill>
            <a:srgbClr val="FFFEF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9" name="图片 16">
            <a:extLst>
              <a:ext uri="{FF2B5EF4-FFF2-40B4-BE49-F238E27FC236}">
                <a16:creationId xmlns:a16="http://schemas.microsoft.com/office/drawing/2014/main" id="{847D912C-8C85-4353-9D90-1D9DD11942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"/>
          <a:stretch/>
        </p:blipFill>
        <p:spPr>
          <a:xfrm>
            <a:off x="-530876" y="-324591"/>
            <a:ext cx="1940576" cy="102460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0A333D0-F34D-ADBA-EEAC-32319EBD2027}"/>
              </a:ext>
            </a:extLst>
          </p:cNvPr>
          <p:cNvGrpSpPr/>
          <p:nvPr/>
        </p:nvGrpSpPr>
        <p:grpSpPr>
          <a:xfrm>
            <a:off x="1453339" y="1095375"/>
            <a:ext cx="9061557" cy="5342320"/>
            <a:chOff x="1777189" y="809927"/>
            <a:chExt cx="9061557" cy="5742068"/>
          </a:xfrm>
        </p:grpSpPr>
        <p:grpSp>
          <p:nvGrpSpPr>
            <p:cNvPr id="12" name="组合 15">
              <a:extLst>
                <a:ext uri="{FF2B5EF4-FFF2-40B4-BE49-F238E27FC236}">
                  <a16:creationId xmlns:a16="http://schemas.microsoft.com/office/drawing/2014/main" id="{315C025F-7E72-E4DD-B0FE-44135AB7484D}"/>
                </a:ext>
              </a:extLst>
            </p:cNvPr>
            <p:cNvGrpSpPr/>
            <p:nvPr/>
          </p:nvGrpSpPr>
          <p:grpSpPr>
            <a:xfrm>
              <a:off x="1777189" y="809927"/>
              <a:ext cx="9061557" cy="5742068"/>
              <a:chOff x="1147960" y="2215449"/>
              <a:chExt cx="7273680" cy="3452269"/>
            </a:xfrm>
          </p:grpSpPr>
          <p:pic>
            <p:nvPicPr>
              <p:cNvPr id="18" name="图片 14" descr="形状&#10;&#10;描述已自动生成">
                <a:extLst>
                  <a:ext uri="{FF2B5EF4-FFF2-40B4-BE49-F238E27FC236}">
                    <a16:creationId xmlns:a16="http://schemas.microsoft.com/office/drawing/2014/main" id="{BE62C314-C1D4-FA8F-68D8-B184A5F6807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655" r="25920" b="15655"/>
              <a:stretch/>
            </p:blipFill>
            <p:spPr>
              <a:xfrm>
                <a:off x="1147960" y="2215449"/>
                <a:ext cx="3723121" cy="3452269"/>
              </a:xfrm>
              <a:prstGeom prst="rect">
                <a:avLst/>
              </a:prstGeom>
            </p:spPr>
          </p:pic>
          <p:pic>
            <p:nvPicPr>
              <p:cNvPr id="19" name="图片 28" descr="形状&#10;&#10;描述已自动生成">
                <a:extLst>
                  <a:ext uri="{FF2B5EF4-FFF2-40B4-BE49-F238E27FC236}">
                    <a16:creationId xmlns:a16="http://schemas.microsoft.com/office/drawing/2014/main" id="{3001E4D4-0364-0E5D-6B7E-A4E61A290C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354" t="15655" b="15655"/>
              <a:stretch/>
            </p:blipFill>
            <p:spPr>
              <a:xfrm>
                <a:off x="4871081" y="2215449"/>
                <a:ext cx="3550559" cy="3452269"/>
              </a:xfrm>
              <a:prstGeom prst="rect">
                <a:avLst/>
              </a:prstGeom>
            </p:spPr>
          </p:pic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5C97F46-F092-522B-4DFE-FDDC2711136F}"/>
                </a:ext>
              </a:extLst>
            </p:cNvPr>
            <p:cNvSpPr txBox="1"/>
            <p:nvPr/>
          </p:nvSpPr>
          <p:spPr>
            <a:xfrm>
              <a:off x="2752726" y="2042793"/>
              <a:ext cx="7143749" cy="36719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3600" b="1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Viết đoạn văn nêu tình cảm,</a:t>
              </a:r>
              <a:r>
                <a:rPr lang="en-US" sz="3600" b="1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vi-VN" sz="3600" b="1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cảm xúc cần nêu được tình cảm,</a:t>
              </a:r>
              <a:r>
                <a:rPr lang="en-US" sz="3600" b="1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vi-VN" sz="3600" b="1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cảm xúc đó là gì và được biểu lộ như thế nào.</a:t>
              </a:r>
              <a:r>
                <a:rPr lang="en-US" sz="3600" b="1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vi-VN" sz="3600" b="1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Đoạn văn thường có 3 phần: mở đầu,</a:t>
              </a:r>
              <a:r>
                <a:rPr lang="en-US" sz="3600" b="1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vi-VN" sz="3600" b="1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triển khai,</a:t>
              </a:r>
              <a:r>
                <a:rPr lang="en-US" sz="3600" b="1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vi-VN" sz="3600" b="1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kết thúc.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6020AD9E-AC41-B6CB-DF99-AC40915251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3142" y="490291"/>
            <a:ext cx="2871465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78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9BE856E-7F57-4754-9904-D09FD46EC4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0" name="图片 2">
            <a:extLst>
              <a:ext uri="{FF2B5EF4-FFF2-40B4-BE49-F238E27FC236}">
                <a16:creationId xmlns:a16="http://schemas.microsoft.com/office/drawing/2014/main" id="{B93B0815-5B49-45F4-857C-85B853EBB8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84741" flipH="1">
            <a:off x="4872832" y="287581"/>
            <a:ext cx="6376448" cy="57342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231180-4FF7-3833-1006-561D4AAEE5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7073" y="2090445"/>
            <a:ext cx="5700254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8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4" descr="图片包含 物体&#10;&#10;描述已自动生成">
            <a:extLst>
              <a:ext uri="{FF2B5EF4-FFF2-40B4-BE49-F238E27FC236}">
                <a16:creationId xmlns:a16="http://schemas.microsoft.com/office/drawing/2014/main" id="{C0AFF4BC-6033-4224-B905-A216DC7C0B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4317" y="-786915"/>
            <a:ext cx="4751035" cy="4567458"/>
          </a:xfrm>
          <a:custGeom>
            <a:avLst/>
            <a:gdLst>
              <a:gd name="connsiteX0" fmla="*/ 2343548 w 7128913"/>
              <a:gd name="connsiteY0" fmla="*/ 0 h 6853457"/>
              <a:gd name="connsiteX1" fmla="*/ 5168877 w 7128913"/>
              <a:gd name="connsiteY1" fmla="*/ 0 h 6853457"/>
              <a:gd name="connsiteX2" fmla="*/ 5218299 w 7128913"/>
              <a:gd name="connsiteY2" fmla="*/ 19487 h 6853457"/>
              <a:gd name="connsiteX3" fmla="*/ 7014769 w 7128913"/>
              <a:gd name="connsiteY3" fmla="*/ 1610837 h 6853457"/>
              <a:gd name="connsiteX4" fmla="*/ 7128913 w 7128913"/>
              <a:gd name="connsiteY4" fmla="*/ 1827198 h 6853457"/>
              <a:gd name="connsiteX5" fmla="*/ 7128913 w 7128913"/>
              <a:gd name="connsiteY5" fmla="*/ 5131581 h 6853457"/>
              <a:gd name="connsiteX6" fmla="*/ 7091067 w 7128913"/>
              <a:gd name="connsiteY6" fmla="*/ 5210750 h 6853457"/>
              <a:gd name="connsiteX7" fmla="*/ 5546646 w 7128913"/>
              <a:gd name="connsiteY7" fmla="*/ 6783375 h 6853457"/>
              <a:gd name="connsiteX8" fmla="*/ 5409811 w 7128913"/>
              <a:gd name="connsiteY8" fmla="*/ 6853457 h 6853457"/>
              <a:gd name="connsiteX9" fmla="*/ 2102613 w 7128913"/>
              <a:gd name="connsiteY9" fmla="*/ 6853457 h 6853457"/>
              <a:gd name="connsiteX10" fmla="*/ 1965779 w 7128913"/>
              <a:gd name="connsiteY10" fmla="*/ 6783375 h 6853457"/>
              <a:gd name="connsiteX11" fmla="*/ 0 w 7128913"/>
              <a:gd name="connsiteY11" fmla="*/ 3480517 h 6853457"/>
              <a:gd name="connsiteX12" fmla="*/ 2294125 w 7128913"/>
              <a:gd name="connsiteY12" fmla="*/ 19487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54E9C73C-A3D2-423D-B2AA-A246842E64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355690"/>
            <a:ext cx="12192000" cy="2502310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D40787C3-26AC-42DA-AC9E-7241C9D96A8A}"/>
              </a:ext>
            </a:extLst>
          </p:cNvPr>
          <p:cNvSpPr/>
          <p:nvPr/>
        </p:nvSpPr>
        <p:spPr>
          <a:xfrm>
            <a:off x="190500" y="460847"/>
            <a:ext cx="11783613" cy="5936306"/>
          </a:xfrm>
          <a:prstGeom prst="rect">
            <a:avLst/>
          </a:prstGeom>
          <a:solidFill>
            <a:srgbClr val="FFFEF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9" name="图片 16">
            <a:extLst>
              <a:ext uri="{FF2B5EF4-FFF2-40B4-BE49-F238E27FC236}">
                <a16:creationId xmlns:a16="http://schemas.microsoft.com/office/drawing/2014/main" id="{847D912C-8C85-4353-9D90-1D9DD11942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"/>
          <a:stretch/>
        </p:blipFill>
        <p:spPr>
          <a:xfrm>
            <a:off x="-530876" y="-324591"/>
            <a:ext cx="1940576" cy="10246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A9D0F2-B1F6-625C-DC72-FE6382A9CD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6124" y="490665"/>
            <a:ext cx="6846401" cy="14570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388A99-2730-2B23-EF3B-D269F4125344}"/>
              </a:ext>
            </a:extLst>
          </p:cNvPr>
          <p:cNvSpPr txBox="1"/>
          <p:nvPr/>
        </p:nvSpPr>
        <p:spPr>
          <a:xfrm>
            <a:off x="1295400" y="2066925"/>
            <a:ext cx="9782175" cy="2748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indent="-5715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40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4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4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4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4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cảm,cảm</a:t>
            </a:r>
            <a:r>
              <a:rPr lang="en-US" sz="4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4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marL="571500" marR="0" indent="-5715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40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4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4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4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4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4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4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4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9567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9BE856E-7F57-4754-9904-D09FD46EC4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0" name="图片 2">
            <a:extLst>
              <a:ext uri="{FF2B5EF4-FFF2-40B4-BE49-F238E27FC236}">
                <a16:creationId xmlns:a16="http://schemas.microsoft.com/office/drawing/2014/main" id="{B93B0815-5B49-45F4-857C-85B853EBB8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84741" flipH="1">
            <a:off x="4872832" y="287581"/>
            <a:ext cx="6376448" cy="57342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010ECD-25DF-6F55-313F-829B412B25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162" y="2014245"/>
            <a:ext cx="5925826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77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4" descr="图片包含 物体&#10;&#10;描述已自动生成">
            <a:extLst>
              <a:ext uri="{FF2B5EF4-FFF2-40B4-BE49-F238E27FC236}">
                <a16:creationId xmlns:a16="http://schemas.microsoft.com/office/drawing/2014/main" id="{C0AFF4BC-6033-4224-B905-A216DC7C0B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4317" y="-786915"/>
            <a:ext cx="4751035" cy="4567458"/>
          </a:xfrm>
          <a:custGeom>
            <a:avLst/>
            <a:gdLst>
              <a:gd name="connsiteX0" fmla="*/ 2343548 w 7128913"/>
              <a:gd name="connsiteY0" fmla="*/ 0 h 6853457"/>
              <a:gd name="connsiteX1" fmla="*/ 5168877 w 7128913"/>
              <a:gd name="connsiteY1" fmla="*/ 0 h 6853457"/>
              <a:gd name="connsiteX2" fmla="*/ 5218299 w 7128913"/>
              <a:gd name="connsiteY2" fmla="*/ 19487 h 6853457"/>
              <a:gd name="connsiteX3" fmla="*/ 7014769 w 7128913"/>
              <a:gd name="connsiteY3" fmla="*/ 1610837 h 6853457"/>
              <a:gd name="connsiteX4" fmla="*/ 7128913 w 7128913"/>
              <a:gd name="connsiteY4" fmla="*/ 1827198 h 6853457"/>
              <a:gd name="connsiteX5" fmla="*/ 7128913 w 7128913"/>
              <a:gd name="connsiteY5" fmla="*/ 5131581 h 6853457"/>
              <a:gd name="connsiteX6" fmla="*/ 7091067 w 7128913"/>
              <a:gd name="connsiteY6" fmla="*/ 5210750 h 6853457"/>
              <a:gd name="connsiteX7" fmla="*/ 5546646 w 7128913"/>
              <a:gd name="connsiteY7" fmla="*/ 6783375 h 6853457"/>
              <a:gd name="connsiteX8" fmla="*/ 5409811 w 7128913"/>
              <a:gd name="connsiteY8" fmla="*/ 6853457 h 6853457"/>
              <a:gd name="connsiteX9" fmla="*/ 2102613 w 7128913"/>
              <a:gd name="connsiteY9" fmla="*/ 6853457 h 6853457"/>
              <a:gd name="connsiteX10" fmla="*/ 1965779 w 7128913"/>
              <a:gd name="connsiteY10" fmla="*/ 6783375 h 6853457"/>
              <a:gd name="connsiteX11" fmla="*/ 0 w 7128913"/>
              <a:gd name="connsiteY11" fmla="*/ 3480517 h 6853457"/>
              <a:gd name="connsiteX12" fmla="*/ 2294125 w 7128913"/>
              <a:gd name="connsiteY12" fmla="*/ 19487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54E9C73C-A3D2-423D-B2AA-A246842E64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355690"/>
            <a:ext cx="12192000" cy="2502310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D40787C3-26AC-42DA-AC9E-7241C9D96A8A}"/>
              </a:ext>
            </a:extLst>
          </p:cNvPr>
          <p:cNvSpPr/>
          <p:nvPr/>
        </p:nvSpPr>
        <p:spPr>
          <a:xfrm>
            <a:off x="190500" y="460847"/>
            <a:ext cx="11783613" cy="5936306"/>
          </a:xfrm>
          <a:prstGeom prst="rect">
            <a:avLst/>
          </a:prstGeom>
          <a:solidFill>
            <a:srgbClr val="FFFEF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9" name="图片 16">
            <a:extLst>
              <a:ext uri="{FF2B5EF4-FFF2-40B4-BE49-F238E27FC236}">
                <a16:creationId xmlns:a16="http://schemas.microsoft.com/office/drawing/2014/main" id="{847D912C-8C85-4353-9D90-1D9DD11942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"/>
          <a:stretch/>
        </p:blipFill>
        <p:spPr>
          <a:xfrm>
            <a:off x="-530876" y="-324591"/>
            <a:ext cx="1940576" cy="1024608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04E44662-29C0-4CD0-87D3-C9E55C81333E}"/>
              </a:ext>
            </a:extLst>
          </p:cNvPr>
          <p:cNvSpPr txBox="1"/>
          <p:nvPr/>
        </p:nvSpPr>
        <p:spPr>
          <a:xfrm>
            <a:off x="333628" y="529380"/>
            <a:ext cx="114973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1.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Đọc đoạn văn dưới đây và thực hiện yêu cầu.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81EE9E-B38E-45A8-AC48-0DFF3D1C31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4437" y="1357312"/>
            <a:ext cx="9629775" cy="2200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A3953C-86CD-8C86-7026-41AECC4FFD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7787" y="3700462"/>
            <a:ext cx="9572625" cy="252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20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FB028BB-AFE4-0226-4063-D05B9E6A7D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644" y="0"/>
            <a:ext cx="7754784" cy="6858000"/>
          </a:xfrm>
          <a:prstGeom prst="rect">
            <a:avLst/>
          </a:prstGeom>
        </p:spPr>
      </p:pic>
      <p:grpSp>
        <p:nvGrpSpPr>
          <p:cNvPr id="13" name="Nhóm 5">
            <a:extLst>
              <a:ext uri="{FF2B5EF4-FFF2-40B4-BE49-F238E27FC236}">
                <a16:creationId xmlns:a16="http://schemas.microsoft.com/office/drawing/2014/main" id="{404534AA-298C-08E4-6100-D265B8A397B9}"/>
              </a:ext>
            </a:extLst>
          </p:cNvPr>
          <p:cNvGrpSpPr/>
          <p:nvPr/>
        </p:nvGrpSpPr>
        <p:grpSpPr>
          <a:xfrm>
            <a:off x="6032398" y="500743"/>
            <a:ext cx="5887459" cy="2023382"/>
            <a:chOff x="8665318" y="723900"/>
            <a:chExt cx="8831189" cy="1302945"/>
          </a:xfrm>
        </p:grpSpPr>
        <p:sp>
          <p:nvSpPr>
            <p:cNvPr id="16" name="Hình chữ nhật: Góc Tròn 4">
              <a:extLst>
                <a:ext uri="{FF2B5EF4-FFF2-40B4-BE49-F238E27FC236}">
                  <a16:creationId xmlns:a16="http://schemas.microsoft.com/office/drawing/2014/main" id="{4489594D-4F59-3D63-3E38-297FA4A523C5}"/>
                </a:ext>
              </a:extLst>
            </p:cNvPr>
            <p:cNvSpPr/>
            <p:nvPr/>
          </p:nvSpPr>
          <p:spPr>
            <a:xfrm>
              <a:off x="8665318" y="723900"/>
              <a:ext cx="8784482" cy="1063267"/>
            </a:xfrm>
            <a:prstGeom prst="roundRect">
              <a:avLst>
                <a:gd name="adj" fmla="val 2322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Hình chữ nhật 14">
              <a:extLst>
                <a:ext uri="{FF2B5EF4-FFF2-40B4-BE49-F238E27FC236}">
                  <a16:creationId xmlns:a16="http://schemas.microsoft.com/office/drawing/2014/main" id="{C1BA5B1E-F2BC-50AB-6FEC-C0E2B553E048}"/>
                </a:ext>
              </a:extLst>
            </p:cNvPr>
            <p:cNvSpPr/>
            <p:nvPr/>
          </p:nvSpPr>
          <p:spPr>
            <a:xfrm>
              <a:off x="8763289" y="742631"/>
              <a:ext cx="8733218" cy="1284214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Tìm phần mở đầu, triển khai và kết thúc của đoạn văn trên.</a:t>
              </a:r>
            </a:p>
          </p:txBody>
        </p:sp>
      </p:grpSp>
      <p:sp>
        <p:nvSpPr>
          <p:cNvPr id="19" name="Hình chữ nhật 6">
            <a:extLst>
              <a:ext uri="{FF2B5EF4-FFF2-40B4-BE49-F238E27FC236}">
                <a16:creationId xmlns:a16="http://schemas.microsoft.com/office/drawing/2014/main" id="{3EE8C687-4337-80DB-4CF7-2C7A0CE50D72}"/>
              </a:ext>
            </a:extLst>
          </p:cNvPr>
          <p:cNvSpPr/>
          <p:nvPr/>
        </p:nvSpPr>
        <p:spPr>
          <a:xfrm>
            <a:off x="6174921" y="2360883"/>
            <a:ext cx="5645864" cy="615553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342900" marR="0" lvl="0" indent="-34290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Phần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mở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đầu</a:t>
            </a:r>
            <a:endParaRPr kumimoji="0" lang="vi-VN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57B6F21-275B-56CE-59FF-CBE2B601AE00}"/>
              </a:ext>
            </a:extLst>
          </p:cNvPr>
          <p:cNvSpPr/>
          <p:nvPr/>
        </p:nvSpPr>
        <p:spPr>
          <a:xfrm>
            <a:off x="152400" y="219075"/>
            <a:ext cx="5114925" cy="64960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3C0DCF-FC3A-8715-D82C-C25787A88CDF}"/>
              </a:ext>
            </a:extLst>
          </p:cNvPr>
          <p:cNvSpPr txBox="1"/>
          <p:nvPr/>
        </p:nvSpPr>
        <p:spPr>
          <a:xfrm>
            <a:off x="447675" y="752475"/>
            <a:ext cx="460057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(1)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Nhỏ Th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ắ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 là cô bạn thân duy nhất của tôi. 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(2)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 tôi cùng lớn lên bên nhau, ngày ngày cùng đi chung một con đường đến lớp, cùng chia sẻ với nhau những vui buồn trong cuộc sống... 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(3)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Tình cảm mà tôi cảm nhận được ở nhỏ Thắm là một tình bạn ấm áp và thân thiết. 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(4)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 tôi thân nhau đến mức đứa này đã quen với sự có mặt của đứa kia bên cạnh. 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(5)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Trước đây, tôi chưa bao giờ nghĩ rằng sẽ có một ngày chúng tôi xa nhau. 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(6)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 vậy, khi nhỏ Th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ắ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 đi xa, tôi nhận ra tôi nhớ nó biết chừng nào. 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(7)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 nó nữa, chắc nó cũng nhớ tôi l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ắ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m. 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(8)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Nhưng tôi tin chắc rằng dù xa cách, tình bạn thân thiết giữa tôi và nhỏ Th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ắ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 sẽ mãi mãi không thay đổi.</a:t>
            </a:r>
          </a:p>
          <a:p>
            <a:pPr algn="r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Nguyễn Nhật Ánh)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4" name="Viết tay 1">
                <a:extLst>
                  <a:ext uri="{FF2B5EF4-FFF2-40B4-BE49-F238E27FC236}">
                    <a16:creationId xmlns:a16="http://schemas.microsoft.com/office/drawing/2014/main" id="{2BB0349D-CF1C-B6E7-2E4E-A7F937C512EC}"/>
                  </a:ext>
                </a:extLst>
              </p14:cNvPr>
              <p14:cNvContentPartPr/>
              <p14:nvPr/>
            </p14:nvContentPartPr>
            <p14:xfrm>
              <a:off x="1031591" y="910352"/>
              <a:ext cx="3854734" cy="245"/>
            </p14:xfrm>
          </p:contentPart>
        </mc:Choice>
        <mc:Fallback xmlns="">
          <p:pic>
            <p:nvPicPr>
              <p:cNvPr id="14" name="Viết tay 1">
                <a:extLst>
                  <a:ext uri="{FF2B5EF4-FFF2-40B4-BE49-F238E27FC236}">
                    <a16:creationId xmlns:a16="http://schemas.microsoft.com/office/drawing/2014/main" id="{2BB0349D-CF1C-B6E7-2E4E-A7F937C512E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41569" y="787852"/>
                <a:ext cx="4034418" cy="2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5" name="Viết tay 1">
                <a:extLst>
                  <a:ext uri="{FF2B5EF4-FFF2-40B4-BE49-F238E27FC236}">
                    <a16:creationId xmlns:a16="http://schemas.microsoft.com/office/drawing/2014/main" id="{C092C0BC-856B-6089-17CD-3A2BFAF08EC3}"/>
                  </a:ext>
                </a:extLst>
              </p14:cNvPr>
              <p14:cNvContentPartPr/>
              <p14:nvPr/>
            </p14:nvContentPartPr>
            <p14:xfrm>
              <a:off x="631541" y="1281827"/>
              <a:ext cx="559084" cy="245"/>
            </p14:xfrm>
          </p:contentPart>
        </mc:Choice>
        <mc:Fallback xmlns="">
          <p:pic>
            <p:nvPicPr>
              <p:cNvPr id="15" name="Viết tay 1">
                <a:extLst>
                  <a:ext uri="{FF2B5EF4-FFF2-40B4-BE49-F238E27FC236}">
                    <a16:creationId xmlns:a16="http://schemas.microsoft.com/office/drawing/2014/main" id="{C092C0BC-856B-6089-17CD-3A2BFAF08EC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41540" y="1159327"/>
                <a:ext cx="738725" cy="245000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Hình chữ nhật 6">
            <a:extLst>
              <a:ext uri="{FF2B5EF4-FFF2-40B4-BE49-F238E27FC236}">
                <a16:creationId xmlns:a16="http://schemas.microsoft.com/office/drawing/2014/main" id="{5CC47831-A266-54DE-5C01-2982B082E843}"/>
              </a:ext>
            </a:extLst>
          </p:cNvPr>
          <p:cNvSpPr/>
          <p:nvPr/>
        </p:nvSpPr>
        <p:spPr>
          <a:xfrm>
            <a:off x="6222546" y="3256233"/>
            <a:ext cx="5645864" cy="615553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342900" marR="0" lvl="0" indent="-34290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Triển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khai</a:t>
            </a:r>
            <a:endParaRPr kumimoji="0" lang="vi-VN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315FA53-F6CA-674E-3923-5E1DB5293FF7}"/>
              </a:ext>
            </a:extLst>
          </p:cNvPr>
          <p:cNvSpPr/>
          <p:nvPr/>
        </p:nvSpPr>
        <p:spPr>
          <a:xfrm>
            <a:off x="1438275" y="1143000"/>
            <a:ext cx="3514725" cy="257175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F68174D-9B82-CCD8-B1CE-78D3D3759C4F}"/>
              </a:ext>
            </a:extLst>
          </p:cNvPr>
          <p:cNvSpPr/>
          <p:nvPr/>
        </p:nvSpPr>
        <p:spPr>
          <a:xfrm>
            <a:off x="523875" y="1466849"/>
            <a:ext cx="4600575" cy="3609975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ình chữ nhật 6">
            <a:extLst>
              <a:ext uri="{FF2B5EF4-FFF2-40B4-BE49-F238E27FC236}">
                <a16:creationId xmlns:a16="http://schemas.microsoft.com/office/drawing/2014/main" id="{EE59D42C-E555-5634-7D99-5DD5123C8DA6}"/>
              </a:ext>
            </a:extLst>
          </p:cNvPr>
          <p:cNvSpPr/>
          <p:nvPr/>
        </p:nvSpPr>
        <p:spPr>
          <a:xfrm>
            <a:off x="6232071" y="4142058"/>
            <a:ext cx="5645864" cy="615553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342900" marR="0" lvl="0" indent="-34290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Kết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thúc</a:t>
            </a:r>
            <a:endParaRPr kumimoji="0" lang="vi-VN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E351602-B01A-1880-6896-C0A2986DCA76}"/>
              </a:ext>
            </a:extLst>
          </p:cNvPr>
          <p:cNvSpPr/>
          <p:nvPr/>
        </p:nvSpPr>
        <p:spPr>
          <a:xfrm>
            <a:off x="552450" y="5114925"/>
            <a:ext cx="4438650" cy="87630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098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7" grpId="0"/>
      <p:bldP spid="21" grpId="0" animBg="1"/>
      <p:bldP spid="22" grpId="0" animBg="1"/>
      <p:bldP spid="23" grpId="0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FB028BB-AFE4-0226-4063-D05B9E6A7D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644" y="0"/>
            <a:ext cx="7754784" cy="6858000"/>
          </a:xfrm>
          <a:prstGeom prst="rect">
            <a:avLst/>
          </a:prstGeom>
        </p:spPr>
      </p:pic>
      <p:grpSp>
        <p:nvGrpSpPr>
          <p:cNvPr id="13" name="Nhóm 5">
            <a:extLst>
              <a:ext uri="{FF2B5EF4-FFF2-40B4-BE49-F238E27FC236}">
                <a16:creationId xmlns:a16="http://schemas.microsoft.com/office/drawing/2014/main" id="{404534AA-298C-08E4-6100-D265B8A397B9}"/>
              </a:ext>
            </a:extLst>
          </p:cNvPr>
          <p:cNvGrpSpPr/>
          <p:nvPr/>
        </p:nvGrpSpPr>
        <p:grpSpPr>
          <a:xfrm>
            <a:off x="6032398" y="500743"/>
            <a:ext cx="5856321" cy="1251857"/>
            <a:chOff x="8665318" y="723900"/>
            <a:chExt cx="8784482" cy="806126"/>
          </a:xfrm>
        </p:grpSpPr>
        <p:sp>
          <p:nvSpPr>
            <p:cNvPr id="16" name="Hình chữ nhật: Góc Tròn 4">
              <a:extLst>
                <a:ext uri="{FF2B5EF4-FFF2-40B4-BE49-F238E27FC236}">
                  <a16:creationId xmlns:a16="http://schemas.microsoft.com/office/drawing/2014/main" id="{4489594D-4F59-3D63-3E38-297FA4A523C5}"/>
                </a:ext>
              </a:extLst>
            </p:cNvPr>
            <p:cNvSpPr/>
            <p:nvPr/>
          </p:nvSpPr>
          <p:spPr>
            <a:xfrm>
              <a:off x="8665318" y="723900"/>
              <a:ext cx="8784482" cy="806126"/>
            </a:xfrm>
            <a:prstGeom prst="roundRect">
              <a:avLst>
                <a:gd name="adj" fmla="val 2322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Hình chữ nhật 14">
              <a:extLst>
                <a:ext uri="{FF2B5EF4-FFF2-40B4-BE49-F238E27FC236}">
                  <a16:creationId xmlns:a16="http://schemas.microsoft.com/office/drawing/2014/main" id="{C1BA5B1E-F2BC-50AB-6FEC-C0E2B553E048}"/>
                </a:ext>
              </a:extLst>
            </p:cNvPr>
            <p:cNvSpPr/>
            <p:nvPr/>
          </p:nvSpPr>
          <p:spPr>
            <a:xfrm>
              <a:off x="8763289" y="742631"/>
              <a:ext cx="8641370" cy="693586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Tìm nội dung tương ứng với từng phần của đoạn văn.</a:t>
              </a: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57B6F21-275B-56CE-59FF-CBE2B601AE00}"/>
              </a:ext>
            </a:extLst>
          </p:cNvPr>
          <p:cNvSpPr/>
          <p:nvPr/>
        </p:nvSpPr>
        <p:spPr>
          <a:xfrm>
            <a:off x="152400" y="219075"/>
            <a:ext cx="5114925" cy="64960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3C0DCF-FC3A-8715-D82C-C25787A88CDF}"/>
              </a:ext>
            </a:extLst>
          </p:cNvPr>
          <p:cNvSpPr txBox="1"/>
          <p:nvPr/>
        </p:nvSpPr>
        <p:spPr>
          <a:xfrm>
            <a:off x="447675" y="752475"/>
            <a:ext cx="460057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(1)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Nhỏ Th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ắ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 là cô bạn thân duy nhất của tôi. 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(2)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Chúng tôi cùng lớn lên bên nhau, ngày ngày cùng đi chung một con đường đến lớp, cùng chia sẻ với nhau những vui buồn trong cuộc sống... 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(3)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Tình cảm mà tôi cảm nhận được ở nhỏ Thắm là một tình bạn ấm áp và thân thiết. 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(4)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Chúng tôi thân nhau đến mức đứa này đã quen với sự có mặt của đứa kia bên cạnh. 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(5)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Trước đây, tôi chưa bao giờ nghĩ rằng sẽ có một ngày chúng tôi xa nhau. 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(6)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 vậy, khi nhỏ Th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ắ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 đi xa, tôi nhận ra tôi nhớ nó biết chừng nào. 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(7)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 nó nữa, chắc nó cũng nhớ tôi 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ắ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m. 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(8)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Nhưng tôi tin chắc rằng dù xa cách, tình bạn thân thiết giữa tôi và nhỏ Th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ắ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 sẽ mãi mãi không thay đổi.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Nguyễn Nhật Ánh)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6ABFFFD-DC3B-4AD3-71A2-5981C86D40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4779021"/>
              </p:ext>
            </p:extLst>
          </p:nvPr>
        </p:nvGraphicFramePr>
        <p:xfrm>
          <a:off x="6372225" y="2083719"/>
          <a:ext cx="5467350" cy="3709201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352903">
                  <a:extLst>
                    <a:ext uri="{9D8B030D-6E8A-4147-A177-3AD203B41FA5}">
                      <a16:colId xmlns:a16="http://schemas.microsoft.com/office/drawing/2014/main" val="26429863"/>
                    </a:ext>
                  </a:extLst>
                </a:gridCol>
                <a:gridCol w="4114447">
                  <a:extLst>
                    <a:ext uri="{9D8B030D-6E8A-4147-A177-3AD203B41FA5}">
                      <a16:colId xmlns:a16="http://schemas.microsoft.com/office/drawing/2014/main" val="1096969739"/>
                    </a:ext>
                  </a:extLst>
                </a:gridCol>
              </a:tblGrid>
              <a:tr h="8718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 của đoạn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Nội dung 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2557838"/>
                  </a:ext>
                </a:extLst>
              </a:tr>
              <a:tr h="8692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Mở đầu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9949511"/>
                  </a:ext>
                </a:extLst>
              </a:tr>
              <a:tr h="65191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Triển khai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987776"/>
                  </a:ext>
                </a:extLst>
              </a:tr>
              <a:tr h="13161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Kết thúc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580671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DA5DDA0-E229-BE76-FC8E-C247172E7055}"/>
              </a:ext>
            </a:extLst>
          </p:cNvPr>
          <p:cNvSpPr txBox="1"/>
          <p:nvPr/>
        </p:nvSpPr>
        <p:spPr>
          <a:xfrm>
            <a:off x="7858125" y="3019425"/>
            <a:ext cx="3762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 hiện tình cảm bền chặt với người bạn thân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052290-07F0-C2BB-5626-5BA7DEE45E29}"/>
              </a:ext>
            </a:extLst>
          </p:cNvPr>
          <p:cNvSpPr txBox="1"/>
          <p:nvPr/>
        </p:nvSpPr>
        <p:spPr>
          <a:xfrm>
            <a:off x="7848600" y="3895725"/>
            <a:ext cx="4067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Cho biết người bạn thân là ai.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E74346-A96C-2B79-3990-664A01D550A1}"/>
              </a:ext>
            </a:extLst>
          </p:cNvPr>
          <p:cNvSpPr txBox="1"/>
          <p:nvPr/>
        </p:nvSpPr>
        <p:spPr>
          <a:xfrm>
            <a:off x="7829550" y="4533900"/>
            <a:ext cx="3867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Nêu kỉ niệm gán bó,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thân thiết với bạn và tình cảm dành cho bạn.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3591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4" descr="图片包含 物体&#10;&#10;描述已自动生成">
            <a:extLst>
              <a:ext uri="{FF2B5EF4-FFF2-40B4-BE49-F238E27FC236}">
                <a16:creationId xmlns:a16="http://schemas.microsoft.com/office/drawing/2014/main" id="{C0AFF4BC-6033-4224-B905-A216DC7C0B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4317" y="-786915"/>
            <a:ext cx="4751035" cy="4567458"/>
          </a:xfrm>
          <a:custGeom>
            <a:avLst/>
            <a:gdLst>
              <a:gd name="connsiteX0" fmla="*/ 2343548 w 7128913"/>
              <a:gd name="connsiteY0" fmla="*/ 0 h 6853457"/>
              <a:gd name="connsiteX1" fmla="*/ 5168877 w 7128913"/>
              <a:gd name="connsiteY1" fmla="*/ 0 h 6853457"/>
              <a:gd name="connsiteX2" fmla="*/ 5218299 w 7128913"/>
              <a:gd name="connsiteY2" fmla="*/ 19487 h 6853457"/>
              <a:gd name="connsiteX3" fmla="*/ 7014769 w 7128913"/>
              <a:gd name="connsiteY3" fmla="*/ 1610837 h 6853457"/>
              <a:gd name="connsiteX4" fmla="*/ 7128913 w 7128913"/>
              <a:gd name="connsiteY4" fmla="*/ 1827198 h 6853457"/>
              <a:gd name="connsiteX5" fmla="*/ 7128913 w 7128913"/>
              <a:gd name="connsiteY5" fmla="*/ 5131581 h 6853457"/>
              <a:gd name="connsiteX6" fmla="*/ 7091067 w 7128913"/>
              <a:gd name="connsiteY6" fmla="*/ 5210750 h 6853457"/>
              <a:gd name="connsiteX7" fmla="*/ 5546646 w 7128913"/>
              <a:gd name="connsiteY7" fmla="*/ 6783375 h 6853457"/>
              <a:gd name="connsiteX8" fmla="*/ 5409811 w 7128913"/>
              <a:gd name="connsiteY8" fmla="*/ 6853457 h 6853457"/>
              <a:gd name="connsiteX9" fmla="*/ 2102613 w 7128913"/>
              <a:gd name="connsiteY9" fmla="*/ 6853457 h 6853457"/>
              <a:gd name="connsiteX10" fmla="*/ 1965779 w 7128913"/>
              <a:gd name="connsiteY10" fmla="*/ 6783375 h 6853457"/>
              <a:gd name="connsiteX11" fmla="*/ 0 w 7128913"/>
              <a:gd name="connsiteY11" fmla="*/ 3480517 h 6853457"/>
              <a:gd name="connsiteX12" fmla="*/ 2294125 w 7128913"/>
              <a:gd name="connsiteY12" fmla="*/ 19487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54E9C73C-A3D2-423D-B2AA-A246842E64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355690"/>
            <a:ext cx="12192000" cy="2502310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D40787C3-26AC-42DA-AC9E-7241C9D96A8A}"/>
              </a:ext>
            </a:extLst>
          </p:cNvPr>
          <p:cNvSpPr/>
          <p:nvPr/>
        </p:nvSpPr>
        <p:spPr>
          <a:xfrm>
            <a:off x="190500" y="460847"/>
            <a:ext cx="11783613" cy="5936306"/>
          </a:xfrm>
          <a:prstGeom prst="rect">
            <a:avLst/>
          </a:prstGeom>
          <a:solidFill>
            <a:srgbClr val="FFFEF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9" name="图片 16">
            <a:extLst>
              <a:ext uri="{FF2B5EF4-FFF2-40B4-BE49-F238E27FC236}">
                <a16:creationId xmlns:a16="http://schemas.microsoft.com/office/drawing/2014/main" id="{847D912C-8C85-4353-9D90-1D9DD11942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"/>
          <a:stretch/>
        </p:blipFill>
        <p:spPr>
          <a:xfrm>
            <a:off x="-530876" y="-324591"/>
            <a:ext cx="1940576" cy="1024608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04E44662-29C0-4CD0-87D3-C9E55C81333E}"/>
              </a:ext>
            </a:extLst>
          </p:cNvPr>
          <p:cNvSpPr txBox="1"/>
          <p:nvPr/>
        </p:nvSpPr>
        <p:spPr>
          <a:xfrm>
            <a:off x="333628" y="529380"/>
            <a:ext cx="11497356" cy="37559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Tìm trong phần triển khai nội dung của đoạn:</a:t>
            </a:r>
          </a:p>
          <a:p>
            <a:pPr marL="0" marR="0" lvl="0" indent="0" algn="just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- Câu nêu kỉ niệm về người bạn.</a:t>
            </a:r>
          </a:p>
          <a:p>
            <a:pPr marL="0" marR="0" lvl="0" indent="0" algn="just" defTabSz="4572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- Từ ngữ trực tiếp biểu đạt tình cảm, cảm xúc.</a:t>
            </a:r>
          </a:p>
          <a:p>
            <a:pPr marL="0" marR="0" lvl="0" indent="0" algn="just" defTabSz="4572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- Suy nghĩ, việc làm thể hiện tình cảm, cảm xúc dành cho bạn.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77B269-BE7A-F27C-398C-702E50B4BD8C}"/>
              </a:ext>
            </a:extLst>
          </p:cNvPr>
          <p:cNvSpPr txBox="1"/>
          <p:nvPr/>
        </p:nvSpPr>
        <p:spPr>
          <a:xfrm>
            <a:off x="419100" y="1466850"/>
            <a:ext cx="11144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(2) Chúng tôi cùng lớn lên bên nhau, ngày ngày cùng đi chung một con đường đến lớp, cùng chia sẻ với nhau những vui buồn trong cuộc sống...</a:t>
            </a:r>
            <a:endParaRPr lang="en-US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C8A476-B1AC-151B-5C79-1796F7CBA040}"/>
              </a:ext>
            </a:extLst>
          </p:cNvPr>
          <p:cNvSpPr txBox="1"/>
          <p:nvPr/>
        </p:nvSpPr>
        <p:spPr>
          <a:xfrm>
            <a:off x="457200" y="2847975"/>
            <a:ext cx="11144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ấm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áp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thắm thiết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 nhau.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28E8C3-0E30-36C5-1FBC-879000DACFC4}"/>
              </a:ext>
            </a:extLst>
          </p:cNvPr>
          <p:cNvSpPr txBox="1"/>
          <p:nvPr/>
        </p:nvSpPr>
        <p:spPr>
          <a:xfrm>
            <a:off x="504825" y="4286250"/>
            <a:ext cx="111442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Đứa này quen với sự có mặt của đứa kia bên cạnh;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bao giờ nghĩ rằng có ngày chúng tôi xa nhau,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bạn đi xa,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ra nhớ bạn biết chừng nào,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chắc nó cũng nhớ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25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3" grpId="0"/>
      <p:bldP spid="4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4" descr="图片包含 物体&#10;&#10;描述已自动生成">
            <a:extLst>
              <a:ext uri="{FF2B5EF4-FFF2-40B4-BE49-F238E27FC236}">
                <a16:creationId xmlns:a16="http://schemas.microsoft.com/office/drawing/2014/main" id="{C0AFF4BC-6033-4224-B905-A216DC7C0B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4317" y="-786915"/>
            <a:ext cx="4751035" cy="4567458"/>
          </a:xfrm>
          <a:custGeom>
            <a:avLst/>
            <a:gdLst>
              <a:gd name="connsiteX0" fmla="*/ 2343548 w 7128913"/>
              <a:gd name="connsiteY0" fmla="*/ 0 h 6853457"/>
              <a:gd name="connsiteX1" fmla="*/ 5168877 w 7128913"/>
              <a:gd name="connsiteY1" fmla="*/ 0 h 6853457"/>
              <a:gd name="connsiteX2" fmla="*/ 5218299 w 7128913"/>
              <a:gd name="connsiteY2" fmla="*/ 19487 h 6853457"/>
              <a:gd name="connsiteX3" fmla="*/ 7014769 w 7128913"/>
              <a:gd name="connsiteY3" fmla="*/ 1610837 h 6853457"/>
              <a:gd name="connsiteX4" fmla="*/ 7128913 w 7128913"/>
              <a:gd name="connsiteY4" fmla="*/ 1827198 h 6853457"/>
              <a:gd name="connsiteX5" fmla="*/ 7128913 w 7128913"/>
              <a:gd name="connsiteY5" fmla="*/ 5131581 h 6853457"/>
              <a:gd name="connsiteX6" fmla="*/ 7091067 w 7128913"/>
              <a:gd name="connsiteY6" fmla="*/ 5210750 h 6853457"/>
              <a:gd name="connsiteX7" fmla="*/ 5546646 w 7128913"/>
              <a:gd name="connsiteY7" fmla="*/ 6783375 h 6853457"/>
              <a:gd name="connsiteX8" fmla="*/ 5409811 w 7128913"/>
              <a:gd name="connsiteY8" fmla="*/ 6853457 h 6853457"/>
              <a:gd name="connsiteX9" fmla="*/ 2102613 w 7128913"/>
              <a:gd name="connsiteY9" fmla="*/ 6853457 h 6853457"/>
              <a:gd name="connsiteX10" fmla="*/ 1965779 w 7128913"/>
              <a:gd name="connsiteY10" fmla="*/ 6783375 h 6853457"/>
              <a:gd name="connsiteX11" fmla="*/ 0 w 7128913"/>
              <a:gd name="connsiteY11" fmla="*/ 3480517 h 6853457"/>
              <a:gd name="connsiteX12" fmla="*/ 2294125 w 7128913"/>
              <a:gd name="connsiteY12" fmla="*/ 19487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54E9C73C-A3D2-423D-B2AA-A246842E64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355690"/>
            <a:ext cx="12192000" cy="2502310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D40787C3-26AC-42DA-AC9E-7241C9D96A8A}"/>
              </a:ext>
            </a:extLst>
          </p:cNvPr>
          <p:cNvSpPr/>
          <p:nvPr/>
        </p:nvSpPr>
        <p:spPr>
          <a:xfrm>
            <a:off x="190500" y="460847"/>
            <a:ext cx="11783613" cy="5936306"/>
          </a:xfrm>
          <a:prstGeom prst="rect">
            <a:avLst/>
          </a:prstGeom>
          <a:solidFill>
            <a:srgbClr val="FFFEF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9" name="图片 16">
            <a:extLst>
              <a:ext uri="{FF2B5EF4-FFF2-40B4-BE49-F238E27FC236}">
                <a16:creationId xmlns:a16="http://schemas.microsoft.com/office/drawing/2014/main" id="{847D912C-8C85-4353-9D90-1D9DD11942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"/>
          <a:stretch/>
        </p:blipFill>
        <p:spPr>
          <a:xfrm>
            <a:off x="-530876" y="-324591"/>
            <a:ext cx="1940576" cy="1024608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04E44662-29C0-4CD0-87D3-C9E55C81333E}"/>
              </a:ext>
            </a:extLst>
          </p:cNvPr>
          <p:cNvSpPr txBox="1"/>
          <p:nvPr/>
        </p:nvSpPr>
        <p:spPr>
          <a:xfrm>
            <a:off x="333628" y="529380"/>
            <a:ext cx="114973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2.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Trao đổi về những điểm cần lưu ý khi viết đoạn văn nêu tình cảm, cảm xúc.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F459D0A-78F2-A305-20DB-828F35155A4C}"/>
              </a:ext>
            </a:extLst>
          </p:cNvPr>
          <p:cNvGrpSpPr/>
          <p:nvPr/>
        </p:nvGrpSpPr>
        <p:grpSpPr>
          <a:xfrm>
            <a:off x="1099555" y="2195367"/>
            <a:ext cx="9918359" cy="3557734"/>
            <a:chOff x="2519646" y="2453148"/>
            <a:chExt cx="3551639" cy="90601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BE79CC31-D422-0D29-C8BB-34F862DB83C7}"/>
                </a:ext>
              </a:extLst>
            </p:cNvPr>
            <p:cNvSpPr/>
            <p:nvPr/>
          </p:nvSpPr>
          <p:spPr>
            <a:xfrm>
              <a:off x="2519646" y="2453148"/>
              <a:ext cx="3551639" cy="906018"/>
            </a:xfrm>
            <a:prstGeom prst="roundRect">
              <a:avLst>
                <a:gd name="adj" fmla="val 21768"/>
              </a:avLst>
            </a:prstGeom>
            <a:solidFill>
              <a:srgbClr val="FCE1E8"/>
            </a:solidFill>
            <a:ln w="38100">
              <a:solidFill>
                <a:srgbClr val="CC529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9574824-8118-D295-B5C3-77619970A668}"/>
                </a:ext>
              </a:extLst>
            </p:cNvPr>
            <p:cNvSpPr txBox="1"/>
            <p:nvPr/>
          </p:nvSpPr>
          <p:spPr>
            <a:xfrm>
              <a:off x="2650444" y="2453148"/>
              <a:ext cx="3356936" cy="870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Gợi ý:</a:t>
              </a:r>
            </a:p>
            <a:p>
              <a:pPr marL="571500" indent="-571500" algn="just">
                <a:buFont typeface="Arial" panose="020B0604020202020204" pitchFamily="34" charset="0"/>
                <a:buChar char="•"/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 văn nêu tình cảm, cảm xúc thường có mấy phần? Đó là những phần nào?</a:t>
              </a:r>
            </a:p>
            <a:p>
              <a:pPr marL="571500" indent="-571500" algn="just">
                <a:buFont typeface="Arial" panose="020B0604020202020204" pitchFamily="34" charset="0"/>
                <a:buChar char="•"/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Nội dung chính của mỗi phần là gì?</a:t>
              </a:r>
            </a:p>
            <a:p>
              <a:pPr marL="571500" indent="-571500" algn="just">
                <a:buFont typeface="Arial" panose="020B0604020202020204" pitchFamily="34" charset="0"/>
                <a:buChar char="•"/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 viết có thể biểu lộ tình cảm, cảm xúc bằng những cách nào?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244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4" descr="图片包含 物体&#10;&#10;描述已自动生成">
            <a:extLst>
              <a:ext uri="{FF2B5EF4-FFF2-40B4-BE49-F238E27FC236}">
                <a16:creationId xmlns:a16="http://schemas.microsoft.com/office/drawing/2014/main" id="{C0AFF4BC-6033-4224-B905-A216DC7C0B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4317" y="-786915"/>
            <a:ext cx="4751035" cy="4567458"/>
          </a:xfrm>
          <a:custGeom>
            <a:avLst/>
            <a:gdLst>
              <a:gd name="connsiteX0" fmla="*/ 2343548 w 7128913"/>
              <a:gd name="connsiteY0" fmla="*/ 0 h 6853457"/>
              <a:gd name="connsiteX1" fmla="*/ 5168877 w 7128913"/>
              <a:gd name="connsiteY1" fmla="*/ 0 h 6853457"/>
              <a:gd name="connsiteX2" fmla="*/ 5218299 w 7128913"/>
              <a:gd name="connsiteY2" fmla="*/ 19487 h 6853457"/>
              <a:gd name="connsiteX3" fmla="*/ 7014769 w 7128913"/>
              <a:gd name="connsiteY3" fmla="*/ 1610837 h 6853457"/>
              <a:gd name="connsiteX4" fmla="*/ 7128913 w 7128913"/>
              <a:gd name="connsiteY4" fmla="*/ 1827198 h 6853457"/>
              <a:gd name="connsiteX5" fmla="*/ 7128913 w 7128913"/>
              <a:gd name="connsiteY5" fmla="*/ 5131581 h 6853457"/>
              <a:gd name="connsiteX6" fmla="*/ 7091067 w 7128913"/>
              <a:gd name="connsiteY6" fmla="*/ 5210750 h 6853457"/>
              <a:gd name="connsiteX7" fmla="*/ 5546646 w 7128913"/>
              <a:gd name="connsiteY7" fmla="*/ 6783375 h 6853457"/>
              <a:gd name="connsiteX8" fmla="*/ 5409811 w 7128913"/>
              <a:gd name="connsiteY8" fmla="*/ 6853457 h 6853457"/>
              <a:gd name="connsiteX9" fmla="*/ 2102613 w 7128913"/>
              <a:gd name="connsiteY9" fmla="*/ 6853457 h 6853457"/>
              <a:gd name="connsiteX10" fmla="*/ 1965779 w 7128913"/>
              <a:gd name="connsiteY10" fmla="*/ 6783375 h 6853457"/>
              <a:gd name="connsiteX11" fmla="*/ 0 w 7128913"/>
              <a:gd name="connsiteY11" fmla="*/ 3480517 h 6853457"/>
              <a:gd name="connsiteX12" fmla="*/ 2294125 w 7128913"/>
              <a:gd name="connsiteY12" fmla="*/ 19487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54E9C73C-A3D2-423D-B2AA-A246842E64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355690"/>
            <a:ext cx="12192000" cy="2502310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D40787C3-26AC-42DA-AC9E-7241C9D96A8A}"/>
              </a:ext>
            </a:extLst>
          </p:cNvPr>
          <p:cNvSpPr/>
          <p:nvPr/>
        </p:nvSpPr>
        <p:spPr>
          <a:xfrm>
            <a:off x="190500" y="460847"/>
            <a:ext cx="11783613" cy="5936306"/>
          </a:xfrm>
          <a:prstGeom prst="rect">
            <a:avLst/>
          </a:prstGeom>
          <a:solidFill>
            <a:srgbClr val="FFFEF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9" name="图片 16">
            <a:extLst>
              <a:ext uri="{FF2B5EF4-FFF2-40B4-BE49-F238E27FC236}">
                <a16:creationId xmlns:a16="http://schemas.microsoft.com/office/drawing/2014/main" id="{847D912C-8C85-4353-9D90-1D9DD11942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"/>
          <a:stretch/>
        </p:blipFill>
        <p:spPr>
          <a:xfrm>
            <a:off x="-530876" y="-324591"/>
            <a:ext cx="1940576" cy="102460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F459D0A-78F2-A305-20DB-828F35155A4C}"/>
              </a:ext>
            </a:extLst>
          </p:cNvPr>
          <p:cNvGrpSpPr/>
          <p:nvPr/>
        </p:nvGrpSpPr>
        <p:grpSpPr>
          <a:xfrm>
            <a:off x="2147305" y="661842"/>
            <a:ext cx="7577720" cy="738333"/>
            <a:chOff x="2519646" y="2453148"/>
            <a:chExt cx="3551639" cy="90601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BE79CC31-D422-0D29-C8BB-34F862DB83C7}"/>
                </a:ext>
              </a:extLst>
            </p:cNvPr>
            <p:cNvSpPr/>
            <p:nvPr/>
          </p:nvSpPr>
          <p:spPr>
            <a:xfrm>
              <a:off x="2519646" y="2453148"/>
              <a:ext cx="3551639" cy="906018"/>
            </a:xfrm>
            <a:prstGeom prst="roundRect">
              <a:avLst>
                <a:gd name="adj" fmla="val 21768"/>
              </a:avLst>
            </a:prstGeom>
            <a:solidFill>
              <a:srgbClr val="FCE1E8"/>
            </a:solidFill>
            <a:ln w="38100">
              <a:solidFill>
                <a:srgbClr val="CC529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9574824-8118-D295-B5C3-77619970A668}"/>
                </a:ext>
              </a:extLst>
            </p:cNvPr>
            <p:cNvSpPr txBox="1"/>
            <p:nvPr/>
          </p:nvSpPr>
          <p:spPr>
            <a:xfrm>
              <a:off x="2650444" y="2453148"/>
              <a:ext cx="3356936" cy="164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Đoạn văn nêu tình cảm, cảm xúc 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E6F5A96-1CB4-291D-CE35-FEA9E96D53EF}"/>
              </a:ext>
            </a:extLst>
          </p:cNvPr>
          <p:cNvCxnSpPr>
            <a:stCxn id="3" idx="2"/>
          </p:cNvCxnSpPr>
          <p:nvPr/>
        </p:nvCxnSpPr>
        <p:spPr>
          <a:xfrm flipH="1">
            <a:off x="2095500" y="1400175"/>
            <a:ext cx="3840665" cy="66675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4A55BC6D-EFD9-60A4-81CA-1313F6F39C94}"/>
              </a:ext>
            </a:extLst>
          </p:cNvPr>
          <p:cNvSpPr/>
          <p:nvPr/>
        </p:nvSpPr>
        <p:spPr>
          <a:xfrm>
            <a:off x="876301" y="2056286"/>
            <a:ext cx="2247899" cy="6488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CC5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3ABA3E1-D583-E1B5-5A2E-3ED08E44111B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5934075" y="1400175"/>
            <a:ext cx="2090" cy="714375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D7E639A1-3426-563F-481E-971AFFF41D42}"/>
              </a:ext>
            </a:extLst>
          </p:cNvPr>
          <p:cNvSpPr/>
          <p:nvPr/>
        </p:nvSpPr>
        <p:spPr>
          <a:xfrm>
            <a:off x="4638676" y="2103911"/>
            <a:ext cx="2686049" cy="6488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CC5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khai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DF2337C-EAD3-FB08-0C55-AF3A11E4D059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5936165" y="1400175"/>
            <a:ext cx="4007935" cy="695325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A84DF6D2-DA11-BE74-B514-606A582F4C96}"/>
              </a:ext>
            </a:extLst>
          </p:cNvPr>
          <p:cNvSpPr/>
          <p:nvPr/>
        </p:nvSpPr>
        <p:spPr>
          <a:xfrm>
            <a:off x="8648701" y="2084861"/>
            <a:ext cx="2686049" cy="6488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CC5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thúc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18E1BF8-66D7-0757-1207-E150EFD6DF14}"/>
              </a:ext>
            </a:extLst>
          </p:cNvPr>
          <p:cNvSpPr/>
          <p:nvPr/>
        </p:nvSpPr>
        <p:spPr>
          <a:xfrm>
            <a:off x="402633" y="3373227"/>
            <a:ext cx="2759668" cy="265609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89C2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biết đối tượng mà người viết muốn bày tỏ tình cảm, cảm xúc là ai.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6F5E1DF-C85B-C323-400D-2C32457D02BD}"/>
              </a:ext>
            </a:extLst>
          </p:cNvPr>
          <p:cNvCxnSpPr>
            <a:cxnSpLocks/>
          </p:cNvCxnSpPr>
          <p:nvPr/>
        </p:nvCxnSpPr>
        <p:spPr>
          <a:xfrm>
            <a:off x="1905000" y="2695575"/>
            <a:ext cx="0" cy="68580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F946D16-D361-1786-28F0-5F04CBBB4C6C}"/>
              </a:ext>
            </a:extLst>
          </p:cNvPr>
          <p:cNvSpPr/>
          <p:nvPr/>
        </p:nvSpPr>
        <p:spPr>
          <a:xfrm>
            <a:off x="3990975" y="3439902"/>
            <a:ext cx="3819525" cy="281802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89C2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êu những điều ở đối tượng đó làm người viết xúc động và cách người viết biểu lộ cảm xúc,tình cảm của mình. 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5B77E0A-19D8-63AA-27A2-A932DCA1C053}"/>
              </a:ext>
            </a:extLst>
          </p:cNvPr>
          <p:cNvCxnSpPr>
            <a:cxnSpLocks/>
          </p:cNvCxnSpPr>
          <p:nvPr/>
        </p:nvCxnSpPr>
        <p:spPr>
          <a:xfrm>
            <a:off x="5981700" y="2762250"/>
            <a:ext cx="0" cy="68580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841350B-DDA8-2F9B-6A99-C2896DD1699A}"/>
              </a:ext>
            </a:extLst>
          </p:cNvPr>
          <p:cNvSpPr/>
          <p:nvPr/>
        </p:nvSpPr>
        <p:spPr>
          <a:xfrm>
            <a:off x="8458201" y="3401801"/>
            <a:ext cx="3314700" cy="269419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89C2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Khẳ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 định tình cảm,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 xúc của người viết với đối tượng.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89FF12F-ECCE-7A99-EEB5-14C603E67DB7}"/>
              </a:ext>
            </a:extLst>
          </p:cNvPr>
          <p:cNvCxnSpPr>
            <a:cxnSpLocks/>
          </p:cNvCxnSpPr>
          <p:nvPr/>
        </p:nvCxnSpPr>
        <p:spPr>
          <a:xfrm>
            <a:off x="10144125" y="2724150"/>
            <a:ext cx="0" cy="68580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88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4" grpId="0" animBg="1"/>
      <p:bldP spid="16" grpId="0" animBg="1"/>
      <p:bldP spid="20" grpId="0" animBg="1"/>
      <p:bldP spid="2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853</Words>
  <Application>Microsoft Office PowerPoint</Application>
  <PresentationFormat>Widescreen</PresentationFormat>
  <Paragraphs>44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等线</vt:lpstr>
      <vt:lpstr>Arial</vt:lpstr>
      <vt:lpstr>Arial-Rounded</vt:lpstr>
      <vt:lpstr>Calibri</vt:lpstr>
      <vt:lpstr>Calibri Light</vt:lpstr>
      <vt:lpstr>Cambria</vt:lpstr>
      <vt:lpstr>Ti6</vt:lpstr>
      <vt:lpstr>Wingdings</vt:lpstr>
      <vt:lpstr>1_Office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TRANG</cp:lastModifiedBy>
  <cp:revision>42</cp:revision>
  <dcterms:created xsi:type="dcterms:W3CDTF">2023-10-23T04:01:01Z</dcterms:created>
  <dcterms:modified xsi:type="dcterms:W3CDTF">2026-01-12T14:29:53Z</dcterms:modified>
</cp:coreProperties>
</file>