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7" r:id="rId2"/>
    <p:sldId id="258" r:id="rId3"/>
    <p:sldId id="295" r:id="rId4"/>
    <p:sldId id="274" r:id="rId5"/>
    <p:sldId id="279" r:id="rId6"/>
    <p:sldId id="298" r:id="rId7"/>
    <p:sldId id="297" r:id="rId8"/>
    <p:sldId id="300" r:id="rId9"/>
    <p:sldId id="28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5" d="100"/>
          <a:sy n="85" d="100"/>
        </p:scale>
        <p:origin x="581" y="67"/>
      </p:cViewPr>
      <p:guideLst>
        <p:guide orient="horz" pos="213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C49DC-AB24-404C-A1EA-B7807B6202A1}"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55FA9-A7B4-4EC5-B1D4-A7AEF4DD76C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B6DBBD-9A0D-48D4-9700-A5121946622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CAD4973-E4A0-4762-B8BE-B62F0575E91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CAD4973-E4A0-4762-B8BE-B62F0575E91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CAD4973-E4A0-4762-B8BE-B62F0575E91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CAD4973-E4A0-4762-B8BE-B62F0575E91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anose="020B0604020202020204" pitchFamily="34" charset="0"/>
                <a:cs typeface="Arial" panose="020B0604020202020204" pitchFamily="34" charset="0"/>
              </a:rPr>
              <a:t>+ Zalo: 0916.604.268</a:t>
            </a:r>
          </a:p>
          <a:p>
            <a:r>
              <a:rPr lang="vi-VN" sz="1100" b="0">
                <a:latin typeface="Arial" panose="020B0604020202020204" pitchFamily="34" charset="0"/>
                <a:cs typeface="Arial" panose="020B0604020202020204" pitchFamily="34" charset="0"/>
              </a:rPr>
              <a:t>+ Facebook cá nhân: </a:t>
            </a:r>
            <a:r>
              <a:rPr lang="vi-VN" sz="1100" b="0">
                <a:hlinkClick r:id="rId3"/>
              </a:rPr>
              <a:t>https://www.facebook.com/nhilinh.phan/</a:t>
            </a:r>
            <a:endParaRPr lang="vi-VN" sz="1100" b="0"/>
          </a:p>
          <a:p>
            <a:r>
              <a:rPr lang="vi-VN" sz="1100" b="0">
                <a:latin typeface="Arial" panose="020B0604020202020204" pitchFamily="34" charset="0"/>
                <a:cs typeface="Arial" panose="020B0604020202020204" pitchFamily="34" charset="0"/>
              </a:rPr>
              <a:t>+ Nhóm chia sẻ tài liệu: </a:t>
            </a:r>
            <a:r>
              <a:rPr lang="vi-VN" sz="1100" b="0">
                <a:hlinkClick r:id="rId4"/>
              </a:rPr>
              <a:t>https://www.facebook.com/groups/443096903751589</a:t>
            </a:r>
            <a:endParaRPr lang="vi-VN" sz="1100" b="0"/>
          </a:p>
          <a:p>
            <a:r>
              <a:rPr lang="vi-VN" sz="1100" b="0">
                <a:latin typeface="Arial" panose="020B0604020202020204" pitchFamily="34" charset="0"/>
                <a:cs typeface="Arial" panose="020B0604020202020204" pitchFamily="34" charset="0"/>
              </a:rPr>
              <a:t>Hãy</a:t>
            </a:r>
            <a:r>
              <a:rPr lang="vi-VN" sz="1100" b="0" baseline="0">
                <a:latin typeface="Arial" panose="020B0604020202020204" pitchFamily="34" charset="0"/>
                <a:cs typeface="Arial" panose="020B0604020202020204" pitchFamily="34" charset="0"/>
              </a:rPr>
              <a:t> liên hệ chính chủ sản phẩm để được hỗ trợ và đồng hành trong suốt năm học nhé!</a:t>
            </a:r>
            <a:endParaRPr lang="vi-VN" sz="1100" b="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vi-VN" b="0"/>
          </a:p>
          <a:p>
            <a:endParaRPr 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CAD4973-E4A0-4762-B8BE-B62F0575E91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624417" y="3717925"/>
            <a:ext cx="10943167" cy="1082675"/>
          </a:xfrm>
        </p:spPr>
        <p:txBody>
          <a:bodyPr/>
          <a:lstStyle>
            <a:lvl1pPr algn="r">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4940300"/>
            <a:ext cx="10949517" cy="981075"/>
          </a:xfrm>
        </p:spPr>
        <p:txBody>
          <a:bodyPr/>
          <a:lstStyle>
            <a:lvl1pPr marL="0" indent="0" algn="r">
              <a:buFontTx/>
              <a:buNone/>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FFB77DD6-EFCF-40F8-992A-6D5E1AA5C528}" type="datetimeFigureOut">
              <a:rPr lang="en-US" smtClean="0"/>
              <a:t>1/27/2026</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894694E2-A3C0-4A40-81F2-A09BFF3C7C4C}"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B77DD6-EFCF-40F8-992A-6D5E1AA5C528}"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694E2-A3C0-4A40-81F2-A09BFF3C7C4C}"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B77DD6-EFCF-40F8-992A-6D5E1AA5C528}"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694E2-A3C0-4A40-81F2-A09BFF3C7C4C}" type="slidenum">
              <a:rPr lang="en-US" smtClean="0"/>
              <a:t>‹#›</a:t>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a:lstStyle>
            <a:lvl1pPr algn="ctr">
              <a:defRPr sz="3200">
                <a:solidFill>
                  <a:srgbClr val="333333"/>
                </a:solidFill>
              </a:defRPr>
            </a:lvl1pPr>
          </a:lstStyle>
          <a:p>
            <a:r>
              <a:rPr lang="en-US"/>
              <a:t>Click to add title</a:t>
            </a:r>
          </a:p>
        </p:txBody>
      </p:sp>
      <p:sp>
        <p:nvSpPr>
          <p:cNvPr id="3" name="日期占位符 2"/>
          <p:cNvSpPr>
            <a:spLocks noGrp="1"/>
          </p:cNvSpPr>
          <p:nvPr>
            <p:ph type="dt" sz="half" idx="10"/>
            <p:custDataLst>
              <p:tags r:id="rId2"/>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4" name="页脚占位符 3"/>
          <p:cNvSpPr>
            <a:spLocks noGrp="1"/>
          </p:cNvSpPr>
          <p:nvPr>
            <p:ph type="ftr" sz="quarter" idx="11"/>
            <p:custDataLst>
              <p:tags r:id="rId3"/>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4"/>
            </p:custDataLst>
          </p:nvPr>
        </p:nvSpPr>
        <p:spPr/>
        <p:txBody>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B77DD6-EFCF-40F8-992A-6D5E1AA5C528}"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694E2-A3C0-4A40-81F2-A09BFF3C7C4C}"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FFB77DD6-EFCF-40F8-992A-6D5E1AA5C528}"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694E2-A3C0-4A40-81F2-A09BFF3C7C4C}"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B77DD6-EFCF-40F8-992A-6D5E1AA5C528}"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694E2-A3C0-4A40-81F2-A09BFF3C7C4C}"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B77DD6-EFCF-40F8-992A-6D5E1AA5C528}" type="datetimeFigureOut">
              <a:rPr lang="en-US" smtClean="0"/>
              <a:t>1/27/2026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694E2-A3C0-4A40-81F2-A09BFF3C7C4C}"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B77DD6-EFCF-40F8-992A-6D5E1AA5C528}"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694E2-A3C0-4A40-81F2-A09BFF3C7C4C}"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B77DD6-EFCF-40F8-992A-6D5E1AA5C528}" type="datetimeFigureOut">
              <a:rPr lang="en-US" smtClean="0"/>
              <a:t>1/27/2026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694E2-A3C0-4A40-81F2-A09BFF3C7C4C}"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B77DD6-EFCF-40F8-992A-6D5E1AA5C528}"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694E2-A3C0-4A40-81F2-A09BFF3C7C4C}"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B77DD6-EFCF-40F8-992A-6D5E1AA5C528}"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694E2-A3C0-4A40-81F2-A09BFF3C7C4C}"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p:cNvPicPr>
          <p:nvPr/>
        </p:nvPicPr>
        <p:blipFill>
          <a:blip r:embed="rId15"/>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FFB77DD6-EFCF-40F8-992A-6D5E1AA5C528}" type="datetimeFigureOut">
              <a:rPr lang="en-US" smtClean="0"/>
              <a:t>1/27/2026</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894694E2-A3C0-4A40-81F2-A09BFF3C7C4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4.jpeg"/><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 Id="rId9" Type="http://schemas.openxmlformats.org/officeDocument/2006/relationships/image" Target="../media/image3.wmf"/></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667080" y="1513945"/>
            <a:ext cx="1428750" cy="1447800"/>
          </a:xfrm>
          <a:prstGeom prst="rect">
            <a:avLst/>
          </a:prstGeom>
          <a:noFill/>
        </p:spPr>
        <p:txBody>
          <a:bodyPr spcFirstLastPara="1">
            <a:prstTxWarp prst="textArchDown">
              <a:avLst/>
            </a:prstTxWarp>
            <a:spAutoFit/>
          </a:bodyPr>
          <a:lstStyle/>
          <a:p>
            <a:pPr algn="ctr">
              <a:defRPr/>
            </a:pPr>
            <a:r>
              <a:rPr lang="en-US" sz="2000" b="1">
                <a:solidFill>
                  <a:schemeClr val="bg1"/>
                </a:solidFill>
                <a:latin typeface="VNI-Times" pitchFamily="2" charset="0"/>
                <a:cs typeface="Arial" panose="020B0604020202020204" pitchFamily="34" charset="0"/>
              </a:rPr>
              <a:t>GD &amp; ÑT</a:t>
            </a:r>
          </a:p>
        </p:txBody>
      </p:sp>
      <p:sp>
        <p:nvSpPr>
          <p:cNvPr id="5123" name="AutoShape 33"/>
          <p:cNvSpPr>
            <a:spLocks noChangeArrowheads="1"/>
          </p:cNvSpPr>
          <p:nvPr/>
        </p:nvSpPr>
        <p:spPr bwMode="auto">
          <a:xfrm>
            <a:off x="6153152" y="990600"/>
            <a:ext cx="747713" cy="795338"/>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4" name="AutoShape 24"/>
          <p:cNvSpPr>
            <a:spLocks noChangeArrowheads="1"/>
          </p:cNvSpPr>
          <p:nvPr/>
        </p:nvSpPr>
        <p:spPr bwMode="auto">
          <a:xfrm rot="19926999">
            <a:off x="3325416" y="4503738"/>
            <a:ext cx="971550"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5" name="AutoShape 24"/>
          <p:cNvSpPr>
            <a:spLocks noChangeArrowheads="1"/>
          </p:cNvSpPr>
          <p:nvPr/>
        </p:nvSpPr>
        <p:spPr bwMode="auto">
          <a:xfrm rot="19926999">
            <a:off x="6381753" y="4267200"/>
            <a:ext cx="508397"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6" name="AutoShape 24"/>
          <p:cNvSpPr>
            <a:spLocks noChangeArrowheads="1"/>
          </p:cNvSpPr>
          <p:nvPr/>
        </p:nvSpPr>
        <p:spPr bwMode="auto">
          <a:xfrm rot="19926999">
            <a:off x="3581403" y="5029200"/>
            <a:ext cx="508397"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7" name="AutoShape 33"/>
          <p:cNvSpPr>
            <a:spLocks noChangeArrowheads="1"/>
          </p:cNvSpPr>
          <p:nvPr/>
        </p:nvSpPr>
        <p:spPr bwMode="auto">
          <a:xfrm>
            <a:off x="7696202" y="1981200"/>
            <a:ext cx="747713" cy="795338"/>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8" name="AutoShape 28"/>
          <p:cNvSpPr>
            <a:spLocks noChangeArrowheads="1"/>
          </p:cNvSpPr>
          <p:nvPr/>
        </p:nvSpPr>
        <p:spPr bwMode="auto">
          <a:xfrm>
            <a:off x="6267450" y="4343405"/>
            <a:ext cx="4572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9" name="AutoShape 28"/>
          <p:cNvSpPr>
            <a:spLocks noChangeArrowheads="1"/>
          </p:cNvSpPr>
          <p:nvPr/>
        </p:nvSpPr>
        <p:spPr bwMode="auto">
          <a:xfrm>
            <a:off x="5581650" y="1676404"/>
            <a:ext cx="4572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0" name="AutoShape 32"/>
          <p:cNvSpPr>
            <a:spLocks noChangeArrowheads="1"/>
          </p:cNvSpPr>
          <p:nvPr/>
        </p:nvSpPr>
        <p:spPr bwMode="auto">
          <a:xfrm rot="17331562">
            <a:off x="7294166" y="2116934"/>
            <a:ext cx="715962" cy="447675"/>
          </a:xfrm>
          <a:prstGeom prst="irregularSeal1">
            <a:avLst/>
          </a:prstGeom>
          <a:gradFill rotWithShape="1">
            <a:gsLst>
              <a:gs pos="0">
                <a:srgbClr val="FFCC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1" name="AutoShape 24"/>
          <p:cNvSpPr>
            <a:spLocks noChangeArrowheads="1"/>
          </p:cNvSpPr>
          <p:nvPr/>
        </p:nvSpPr>
        <p:spPr bwMode="auto">
          <a:xfrm rot="19926999">
            <a:off x="6210303" y="4114800"/>
            <a:ext cx="508397"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2" name="AutoShape 33"/>
          <p:cNvSpPr>
            <a:spLocks noChangeArrowheads="1"/>
          </p:cNvSpPr>
          <p:nvPr/>
        </p:nvSpPr>
        <p:spPr bwMode="auto">
          <a:xfrm>
            <a:off x="3228977" y="1478280"/>
            <a:ext cx="747713" cy="871538"/>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3" name="AutoShape 24"/>
          <p:cNvSpPr>
            <a:spLocks noChangeArrowheads="1"/>
          </p:cNvSpPr>
          <p:nvPr/>
        </p:nvSpPr>
        <p:spPr bwMode="auto">
          <a:xfrm rot="19926999">
            <a:off x="3467103" y="5562600"/>
            <a:ext cx="508397"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4" name="AutoShape 24"/>
          <p:cNvSpPr>
            <a:spLocks noChangeArrowheads="1"/>
          </p:cNvSpPr>
          <p:nvPr/>
        </p:nvSpPr>
        <p:spPr bwMode="auto">
          <a:xfrm rot="19926999">
            <a:off x="8553453" y="5486400"/>
            <a:ext cx="508397"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5" name="AutoShape 24"/>
          <p:cNvSpPr>
            <a:spLocks noChangeArrowheads="1"/>
          </p:cNvSpPr>
          <p:nvPr/>
        </p:nvSpPr>
        <p:spPr bwMode="auto">
          <a:xfrm rot="19926999">
            <a:off x="5867403" y="2133600"/>
            <a:ext cx="508397"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6" name="AutoShape 33"/>
          <p:cNvSpPr>
            <a:spLocks noChangeArrowheads="1"/>
          </p:cNvSpPr>
          <p:nvPr/>
        </p:nvSpPr>
        <p:spPr bwMode="auto">
          <a:xfrm>
            <a:off x="8267702" y="1066800"/>
            <a:ext cx="747713" cy="871538"/>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7" name="AutoShape 28"/>
          <p:cNvSpPr>
            <a:spLocks noChangeArrowheads="1"/>
          </p:cNvSpPr>
          <p:nvPr/>
        </p:nvSpPr>
        <p:spPr bwMode="auto">
          <a:xfrm>
            <a:off x="8553450" y="3124205"/>
            <a:ext cx="4572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8" name="AutoShape 28"/>
          <p:cNvSpPr>
            <a:spLocks noChangeArrowheads="1"/>
          </p:cNvSpPr>
          <p:nvPr/>
        </p:nvSpPr>
        <p:spPr bwMode="auto">
          <a:xfrm>
            <a:off x="3124200" y="3048005"/>
            <a:ext cx="4572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9" name="AutoShape 28"/>
          <p:cNvSpPr>
            <a:spLocks noChangeArrowheads="1"/>
          </p:cNvSpPr>
          <p:nvPr/>
        </p:nvSpPr>
        <p:spPr bwMode="auto">
          <a:xfrm>
            <a:off x="5810250" y="990605"/>
            <a:ext cx="4572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40" name="AutoShape 28"/>
          <p:cNvSpPr>
            <a:spLocks noChangeArrowheads="1"/>
          </p:cNvSpPr>
          <p:nvPr/>
        </p:nvSpPr>
        <p:spPr bwMode="auto">
          <a:xfrm>
            <a:off x="5924550" y="5334005"/>
            <a:ext cx="4572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41" name="AutoShape 12"/>
          <p:cNvSpPr>
            <a:spLocks noChangeArrowheads="1"/>
          </p:cNvSpPr>
          <p:nvPr/>
        </p:nvSpPr>
        <p:spPr bwMode="auto">
          <a:xfrm>
            <a:off x="9124950" y="5943600"/>
            <a:ext cx="400050" cy="457200"/>
          </a:xfrm>
          <a:prstGeom prst="star32">
            <a:avLst>
              <a:gd name="adj" fmla="val 15056"/>
            </a:avLst>
          </a:prstGeom>
          <a:solidFill>
            <a:srgbClr val="FFFF00"/>
          </a:solidFill>
          <a:ln w="9525">
            <a:solidFill>
              <a:srgbClr val="FF330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nMonotype corsivaH" panose="020B7200000000000000" pitchFamily="34" charset="0"/>
            </a:endParaRPr>
          </a:p>
        </p:txBody>
      </p:sp>
      <p:grpSp>
        <p:nvGrpSpPr>
          <p:cNvPr id="2" name="Group 26"/>
          <p:cNvGrpSpPr>
            <a:grpSpLocks noChangeAspect="1"/>
          </p:cNvGrpSpPr>
          <p:nvPr/>
        </p:nvGrpSpPr>
        <p:grpSpPr bwMode="auto">
          <a:xfrm>
            <a:off x="5963" y="53023"/>
            <a:ext cx="2569369" cy="2698750"/>
            <a:chOff x="4330" y="4900"/>
            <a:chExt cx="2400" cy="1872"/>
          </a:xfrm>
        </p:grpSpPr>
        <p:sp>
          <p:nvSpPr>
            <p:cNvPr id="5150" name="AutoShape 27"/>
            <p:cNvSpPr>
              <a:spLocks noChangeAspect="1" noChangeArrowheads="1"/>
            </p:cNvSpPr>
            <p:nvPr/>
          </p:nvSpPr>
          <p:spPr bwMode="auto">
            <a:xfrm>
              <a:off x="4330" y="4900"/>
              <a:ext cx="2400"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151" name="AutoShape 28" descr="2"/>
            <p:cNvSpPr>
              <a:spLocks noChangeArrowheads="1"/>
            </p:cNvSpPr>
            <p:nvPr/>
          </p:nvSpPr>
          <p:spPr bwMode="auto">
            <a:xfrm>
              <a:off x="4330" y="5923"/>
              <a:ext cx="2400" cy="849"/>
            </a:xfrm>
            <a:prstGeom prst="wave">
              <a:avLst>
                <a:gd name="adj1" fmla="val 20644"/>
                <a:gd name="adj2" fmla="val 0"/>
              </a:avLst>
            </a:prstGeom>
            <a:blipFill dpi="0" rotWithShape="0">
              <a:blip r:embed="rId3" cstate="print"/>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p>
          </p:txBody>
        </p:sp>
        <p:pic>
          <p:nvPicPr>
            <p:cNvPr id="5152" name="Picture 29" descr="cosm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6" y="5095"/>
              <a:ext cx="1028" cy="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3" name="Picture 30" descr="BOOK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1" y="5834"/>
              <a:ext cx="1200" cy="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4" name="Picture 31" descr="BOOK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8" y="5622"/>
              <a:ext cx="1557"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5" name="Picture 32" descr="QUILLP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9" y="4900"/>
              <a:ext cx="868" cy="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6" name="Text Box 33"/>
            <p:cNvSpPr txBox="1">
              <a:spLocks noChangeArrowheads="1"/>
            </p:cNvSpPr>
            <p:nvPr/>
          </p:nvSpPr>
          <p:spPr bwMode="auto">
            <a:xfrm>
              <a:off x="5698" y="5672"/>
              <a:ext cx="68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cs typeface="Arial" panose="020B0604020202020204" pitchFamily="34" charset="0"/>
              </a:endParaRPr>
            </a:p>
          </p:txBody>
        </p:sp>
        <p:sp>
          <p:nvSpPr>
            <p:cNvPr id="5157" name="Text Box 34"/>
            <p:cNvSpPr txBox="1">
              <a:spLocks noChangeArrowheads="1"/>
            </p:cNvSpPr>
            <p:nvPr/>
          </p:nvSpPr>
          <p:spPr bwMode="auto">
            <a:xfrm>
              <a:off x="5618" y="5844"/>
              <a:ext cx="912"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cs typeface="Arial" panose="020B0604020202020204" pitchFamily="34" charset="0"/>
              </a:endParaRPr>
            </a:p>
          </p:txBody>
        </p:sp>
        <p:sp>
          <p:nvSpPr>
            <p:cNvPr id="5158" name="Text Box 35"/>
            <p:cNvSpPr txBox="1">
              <a:spLocks noChangeArrowheads="1"/>
            </p:cNvSpPr>
            <p:nvPr/>
          </p:nvSpPr>
          <p:spPr bwMode="auto">
            <a:xfrm>
              <a:off x="5209" y="5784"/>
              <a:ext cx="632"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cs typeface="Arial" panose="020B0604020202020204" pitchFamily="34" charset="0"/>
              </a:endParaRPr>
            </a:p>
          </p:txBody>
        </p:sp>
      </p:grpSp>
      <p:graphicFrame>
        <p:nvGraphicFramePr>
          <p:cNvPr id="5144" name="Object 37"/>
          <p:cNvGraphicFramePr>
            <a:graphicFrameLocks noChangeAspect="1"/>
          </p:cNvGraphicFramePr>
          <p:nvPr/>
        </p:nvGraphicFramePr>
        <p:xfrm>
          <a:off x="0" y="3380589"/>
          <a:ext cx="2052638" cy="3444875"/>
        </p:xfrm>
        <a:graphic>
          <a:graphicData uri="http://schemas.openxmlformats.org/presentationml/2006/ole">
            <mc:AlternateContent xmlns:mc="http://schemas.openxmlformats.org/markup-compatibility/2006">
              <mc:Choice xmlns:v="urn:schemas-microsoft-com:vml" Requires="v">
                <p:oleObj spid="_x0000_s1042" name="Clip" r:id="rId8" imgW="3535680" imgH="4450080" progId="">
                  <p:embed/>
                </p:oleObj>
              </mc:Choice>
              <mc:Fallback>
                <p:oleObj name="Clip" r:id="rId8" imgW="3535680" imgH="445008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380589"/>
                        <a:ext cx="2052638" cy="344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WordArt 2"/>
          <p:cNvSpPr>
            <a:spLocks noChangeArrowheads="1" noChangeShapeType="1" noTextEdit="1"/>
          </p:cNvSpPr>
          <p:nvPr/>
        </p:nvSpPr>
        <p:spPr bwMode="auto">
          <a:xfrm>
            <a:off x="6533515" y="1549400"/>
            <a:ext cx="4540250" cy="1335405"/>
          </a:xfrm>
          <a:prstGeom prst="rect">
            <a:avLst/>
          </a:prstGeom>
        </p:spPr>
        <p:txBody>
          <a:bodyPr wrap="none" fromWordArt="1">
            <a:prstTxWarp prst="textPlain">
              <a:avLst>
                <a:gd name="adj" fmla="val 50000"/>
              </a:avLst>
            </a:prstTxWarp>
          </a:bodyPr>
          <a:lstStyle/>
          <a:p>
            <a:pPr algn="ctr"/>
            <a:r>
              <a:rPr lang="en-US" sz="2700" b="1" kern="10" dirty="0">
                <a:ln w="9525">
                  <a:solidFill>
                    <a:srgbClr val="008000"/>
                  </a:solidFill>
                  <a:rou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p>
          <a:p>
            <a:pPr algn="ctr"/>
            <a:r>
              <a:rPr lang="en-US" sz="2700" b="1" kern="10" dirty="0">
                <a:ln w="9525">
                  <a:solidFill>
                    <a:srgbClr val="008000"/>
                  </a:solidFill>
                  <a:rou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4.</a:t>
            </a:r>
          </a:p>
        </p:txBody>
      </p:sp>
      <p:sp>
        <p:nvSpPr>
          <p:cNvPr id="40" name="WordArt 3"/>
          <p:cNvSpPr>
            <a:spLocks noChangeArrowheads="1" noChangeShapeType="1" noTextEdit="1"/>
          </p:cNvSpPr>
          <p:nvPr/>
        </p:nvSpPr>
        <p:spPr bwMode="auto">
          <a:xfrm>
            <a:off x="1197488" y="3485090"/>
            <a:ext cx="6286544" cy="2028622"/>
          </a:xfrm>
          <a:prstGeom prst="rect">
            <a:avLst/>
          </a:prstGeom>
        </p:spPr>
        <p:txBody>
          <a:bodyPr wrap="none" fromWordArt="1">
            <a:prstTxWarp prst="textPlain">
              <a:avLst>
                <a:gd name="adj" fmla="val 50000"/>
              </a:avLst>
            </a:prstTxWarp>
          </a:bodyPr>
          <a:lstStyle/>
          <a:p>
            <a:pPr algn="ctr"/>
            <a:r>
              <a:rPr lang="en-US" sz="2700" b="1"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 6 : TIẾNG RU</a:t>
            </a:r>
          </a:p>
          <a:p>
            <a:pPr algn="ctr"/>
            <a:r>
              <a:rPr lang="en-US" sz="2700" b="1"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r>
              <a:rPr lang="en-US" sz="2700" b="1" kern="10" dirty="0" err="1">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Tiết</a:t>
            </a:r>
            <a:r>
              <a:rPr lang="en-US" sz="2700" b="1"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1 + 2).</a:t>
            </a:r>
          </a:p>
        </p:txBody>
      </p:sp>
    </p:spTree>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Thinkpad\Desktop\新建文件夹 (2)\·_0002_图层-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7303"/>
          <a:stretch>
            <a:fillRect/>
          </a:stretch>
        </p:blipFill>
        <p:spPr bwMode="auto">
          <a:xfrm>
            <a:off x="0" y="0"/>
            <a:ext cx="12192000" cy="430106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hinkpad\Desktop\新建文件夹 (2)\·_0001_图层-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222" t="50000"/>
          <a:stretch>
            <a:fillRect/>
          </a:stretch>
        </p:blipFill>
        <p:spPr bwMode="auto">
          <a:xfrm>
            <a:off x="5791738" y="3663030"/>
            <a:ext cx="6480043" cy="3155283"/>
          </a:xfrm>
          <a:prstGeom prst="rect">
            <a:avLst/>
          </a:prstGeom>
          <a:noFill/>
          <a:extLst>
            <a:ext uri="{909E8E84-426E-40DD-AFC4-6F175D3DCCD1}">
              <a14:hiddenFill xmlns:a14="http://schemas.microsoft.com/office/drawing/2010/main">
                <a:solidFill>
                  <a:srgbClr val="FFFFFF"/>
                </a:solidFill>
              </a14:hiddenFill>
            </a:ext>
          </a:extLst>
        </p:spPr>
      </p:pic>
      <p:sp>
        <p:nvSpPr>
          <p:cNvPr id="20" name="淘宝网Chenying0907出品 19"/>
          <p:cNvSpPr/>
          <p:nvPr/>
        </p:nvSpPr>
        <p:spPr>
          <a:xfrm>
            <a:off x="-1508125" y="4727575"/>
            <a:ext cx="1216025" cy="1216025"/>
          </a:xfrm>
          <a:prstGeom prst="ellipse">
            <a:avLst/>
          </a:prstGeom>
          <a:blipFill dpi="0" rotWithShape="1">
            <a:blip r:embed="rId5">
              <a:alphaModFix amt="5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印品黑体" panose="00000500000000000000" pitchFamily="2" charset="-122"/>
              <a:ea typeface="SimSun" panose="02010600030101010101" pitchFamily="2" charset="-122"/>
              <a:cs typeface="+mn-cs"/>
            </a:endParaRPr>
          </a:p>
        </p:txBody>
      </p:sp>
      <p:sp>
        <p:nvSpPr>
          <p:cNvPr id="21" name="淘宝网Chenying0907出品 20"/>
          <p:cNvSpPr/>
          <p:nvPr/>
        </p:nvSpPr>
        <p:spPr>
          <a:xfrm>
            <a:off x="-900113" y="4597400"/>
            <a:ext cx="395288" cy="395288"/>
          </a:xfrm>
          <a:prstGeom prst="ellipse">
            <a:avLst/>
          </a:prstGeom>
          <a:blipFill dpi="0" rotWithShape="1">
            <a:blip r:embed="rId6" cstate="print">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印品黑体" panose="00000500000000000000" pitchFamily="2" charset="-122"/>
              <a:ea typeface="SimSun" panose="02010600030101010101" pitchFamily="2" charset="-122"/>
              <a:cs typeface="+mn-cs"/>
            </a:endParaRPr>
          </a:p>
        </p:txBody>
      </p:sp>
      <p:sp>
        <p:nvSpPr>
          <p:cNvPr id="22" name="淘宝网Chenying0907出品 21"/>
          <p:cNvSpPr/>
          <p:nvPr/>
        </p:nvSpPr>
        <p:spPr>
          <a:xfrm>
            <a:off x="-1493838" y="4794250"/>
            <a:ext cx="674688" cy="674688"/>
          </a:xfrm>
          <a:prstGeom prst="ellipse">
            <a:avLst/>
          </a:prstGeom>
          <a:blipFill dpi="0" rotWithShape="1">
            <a:blip r:embed="rId5">
              <a:alphaModFix am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印品黑体" panose="00000500000000000000" pitchFamily="2" charset="-122"/>
              <a:ea typeface="SimSun" panose="02010600030101010101" pitchFamily="2" charset="-122"/>
              <a:cs typeface="+mn-cs"/>
            </a:endParaRPr>
          </a:p>
        </p:txBody>
      </p:sp>
      <p:sp>
        <p:nvSpPr>
          <p:cNvPr id="23" name="淘宝网Chenying0907出品 22"/>
          <p:cNvSpPr/>
          <p:nvPr/>
        </p:nvSpPr>
        <p:spPr>
          <a:xfrm>
            <a:off x="-990600" y="5622925"/>
            <a:ext cx="344487" cy="344488"/>
          </a:xfrm>
          <a:prstGeom prst="ellipse">
            <a:avLst/>
          </a:prstGeom>
          <a:blipFill dpi="0" rotWithShape="1">
            <a:blip r:embed="rId7" cstate="print">
              <a:alphaModFix am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印品黑体" panose="00000500000000000000" pitchFamily="2" charset="-122"/>
              <a:ea typeface="SimSun" panose="02010600030101010101" pitchFamily="2" charset="-122"/>
              <a:cs typeface="+mn-cs"/>
            </a:endParaRPr>
          </a:p>
        </p:txBody>
      </p:sp>
      <p:sp>
        <p:nvSpPr>
          <p:cNvPr id="24" name="淘宝网Chenying0907出品 23"/>
          <p:cNvSpPr/>
          <p:nvPr/>
        </p:nvSpPr>
        <p:spPr>
          <a:xfrm>
            <a:off x="-2652713" y="6818313"/>
            <a:ext cx="342900" cy="344487"/>
          </a:xfrm>
          <a:prstGeom prst="ellipse">
            <a:avLst/>
          </a:prstGeom>
          <a:blipFill dpi="0" rotWithShape="1">
            <a:blip r:embed="rId7" cstate="print">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印品黑体" panose="00000500000000000000" pitchFamily="2" charset="-122"/>
              <a:ea typeface="SimSun" panose="02010600030101010101" pitchFamily="2" charset="-122"/>
              <a:cs typeface="+mn-cs"/>
            </a:endParaRPr>
          </a:p>
        </p:txBody>
      </p:sp>
      <p:sp>
        <p:nvSpPr>
          <p:cNvPr id="25" name="淘宝网Chenying0907出品 24"/>
          <p:cNvSpPr/>
          <p:nvPr/>
        </p:nvSpPr>
        <p:spPr>
          <a:xfrm>
            <a:off x="-1101725" y="6867525"/>
            <a:ext cx="819150" cy="819150"/>
          </a:xfrm>
          <a:prstGeom prst="ellipse">
            <a:avLst/>
          </a:prstGeom>
          <a:blipFill dpi="0" rotWithShape="1">
            <a:blip r:embed="rId5">
              <a:alphaModFix amt="2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印品黑体" panose="00000500000000000000" pitchFamily="2" charset="-122"/>
              <a:ea typeface="SimSun" panose="02010600030101010101" pitchFamily="2" charset="-122"/>
              <a:cs typeface="+mn-cs"/>
            </a:endParaRPr>
          </a:p>
        </p:txBody>
      </p:sp>
      <p:sp>
        <p:nvSpPr>
          <p:cNvPr id="26" name="淘宝网Chenying0907出品 25"/>
          <p:cNvSpPr/>
          <p:nvPr/>
        </p:nvSpPr>
        <p:spPr>
          <a:xfrm>
            <a:off x="4641850" y="7119938"/>
            <a:ext cx="344488" cy="344487"/>
          </a:xfrm>
          <a:prstGeom prst="ellipse">
            <a:avLst/>
          </a:prstGeom>
          <a:blipFill dpi="0" rotWithShape="1">
            <a:blip r:embed="rId7" cstate="print">
              <a:alphaModFix am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印品黑体" panose="00000500000000000000" pitchFamily="2" charset="-122"/>
              <a:ea typeface="SimSun" panose="02010600030101010101" pitchFamily="2" charset="-122"/>
              <a:cs typeface="+mn-cs"/>
            </a:endParaRPr>
          </a:p>
        </p:txBody>
      </p:sp>
      <p:pic>
        <p:nvPicPr>
          <p:cNvPr id="30" name="图片 6"/>
          <p:cNvPicPr>
            <a:picLocks noChangeAspect="1"/>
          </p:cNvPicPr>
          <p:nvPr/>
        </p:nvPicPr>
        <p:blipFill rotWithShape="1">
          <a:blip r:embed="rId8"/>
          <a:srcRect r="40828" b="22411"/>
          <a:stretch>
            <a:fillRect/>
          </a:stretch>
        </p:blipFill>
        <p:spPr>
          <a:xfrm flipH="1">
            <a:off x="-635" y="777875"/>
            <a:ext cx="2957830" cy="6089650"/>
          </a:xfrm>
          <a:prstGeom prst="rect">
            <a:avLst/>
          </a:prstGeom>
        </p:spPr>
      </p:pic>
      <p:pic>
        <p:nvPicPr>
          <p:cNvPr id="32" name="Picture 31" descr="A picture containing shape&#10;&#10;Description automatically generated"/>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2805823" y="750039"/>
            <a:ext cx="4624370" cy="3746246"/>
          </a:xfrm>
          <a:prstGeom prst="rect">
            <a:avLst/>
          </a:prstGeom>
        </p:spPr>
      </p:pic>
      <p:pic>
        <p:nvPicPr>
          <p:cNvPr id="19" name="Picture 18"/>
          <p:cNvPicPr>
            <a:picLocks noChangeAspect="1"/>
          </p:cNvPicPr>
          <p:nvPr/>
        </p:nvPicPr>
        <p:blipFill>
          <a:blip r:embed="rId10">
            <a:clrChange>
              <a:clrFrom>
                <a:srgbClr val="FFFEFE"/>
              </a:clrFrom>
              <a:clrTo>
                <a:srgbClr val="FFFEFE">
                  <a:alpha val="0"/>
                </a:srgbClr>
              </a:clrTo>
            </a:clrChange>
          </a:blip>
          <a:stretch>
            <a:fillRect/>
          </a:stretch>
        </p:blipFill>
        <p:spPr>
          <a:xfrm>
            <a:off x="238085" y="971028"/>
            <a:ext cx="1571636" cy="1071570"/>
          </a:xfrm>
          <a:prstGeom prst="rect">
            <a:avLst/>
          </a:prstGeom>
        </p:spPr>
      </p:pic>
      <p:pic>
        <p:nvPicPr>
          <p:cNvPr id="28" name="图片 12"/>
          <p:cNvPicPr>
            <a:picLocks noChangeAspect="1"/>
          </p:cNvPicPr>
          <p:nvPr/>
        </p:nvPicPr>
        <p:blipFill>
          <a:blip r:embed="rId11"/>
          <a:srcRect/>
          <a:stretch>
            <a:fillRect/>
          </a:stretch>
        </p:blipFill>
        <p:spPr bwMode="auto">
          <a:xfrm>
            <a:off x="2595539" y="1000108"/>
            <a:ext cx="5428208" cy="2234018"/>
          </a:xfrm>
          <a:prstGeom prst="rect">
            <a:avLst/>
          </a:prstGeom>
          <a:noFill/>
          <a:ln w="9525">
            <a:noFill/>
            <a:miter lim="800000"/>
            <a:headEnd/>
            <a:tailEnd/>
          </a:ln>
        </p:spPr>
      </p:pic>
      <p:pic>
        <p:nvPicPr>
          <p:cNvPr id="33" name="Picture 32"/>
          <p:cNvPicPr>
            <a:picLocks noChangeAspect="1"/>
          </p:cNvPicPr>
          <p:nvPr/>
        </p:nvPicPr>
        <p:blipFill>
          <a:blip r:embed="rId12"/>
          <a:stretch>
            <a:fillRect/>
          </a:stretch>
        </p:blipFill>
        <p:spPr>
          <a:xfrm>
            <a:off x="2805823" y="1584867"/>
            <a:ext cx="4476943" cy="1360202"/>
          </a:xfrm>
          <a:prstGeom prst="rect">
            <a:avLst/>
          </a:prstGeom>
        </p:spPr>
      </p:pic>
      <p:pic>
        <p:nvPicPr>
          <p:cNvPr id="35" name="Picture 34"/>
          <p:cNvPicPr>
            <a:picLocks noChangeAspect="1"/>
          </p:cNvPicPr>
          <p:nvPr/>
        </p:nvPicPr>
        <p:blipFill>
          <a:blip r:embed="rId13"/>
          <a:stretch>
            <a:fillRect/>
          </a:stretch>
        </p:blipFill>
        <p:spPr>
          <a:xfrm>
            <a:off x="3145035" y="2271380"/>
            <a:ext cx="3731075" cy="1767427"/>
          </a:xfrm>
          <a:prstGeom prst="rect">
            <a:avLst/>
          </a:prstGeom>
        </p:spPr>
      </p:pic>
      <p:grpSp>
        <p:nvGrpSpPr>
          <p:cNvPr id="2" name="组合 15"/>
          <p:cNvGrpSpPr/>
          <p:nvPr/>
        </p:nvGrpSpPr>
        <p:grpSpPr>
          <a:xfrm>
            <a:off x="-65151" y="5671766"/>
            <a:ext cx="12191999" cy="1113427"/>
            <a:chOff x="1" y="5605056"/>
            <a:chExt cx="13719705" cy="1252944"/>
          </a:xfrm>
        </p:grpSpPr>
        <p:pic>
          <p:nvPicPr>
            <p:cNvPr id="38" name="图片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5605056"/>
              <a:ext cx="6859204" cy="1252943"/>
            </a:xfrm>
            <a:prstGeom prst="rect">
              <a:avLst/>
            </a:prstGeom>
          </p:spPr>
        </p:pic>
        <p:pic>
          <p:nvPicPr>
            <p:cNvPr id="39" name="图片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60502" y="5605057"/>
              <a:ext cx="6859204" cy="1252943"/>
            </a:xfrm>
            <a:prstGeom prst="rect">
              <a:avLst/>
            </a:prstGeom>
          </p:spPr>
        </p:pic>
      </p:grpSp>
      <p:grpSp>
        <p:nvGrpSpPr>
          <p:cNvPr id="3" name="组合 2"/>
          <p:cNvGrpSpPr/>
          <p:nvPr/>
        </p:nvGrpSpPr>
        <p:grpSpPr>
          <a:xfrm>
            <a:off x="-601" y="32575"/>
            <a:ext cx="12192000" cy="2526469"/>
            <a:chOff x="0" y="0"/>
            <a:chExt cx="12192000" cy="2526469"/>
          </a:xfrm>
        </p:grpSpPr>
        <p:pic>
          <p:nvPicPr>
            <p:cNvPr id="41" name="图片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859204" y="0"/>
              <a:ext cx="5332796" cy="1905000"/>
            </a:xfrm>
            <a:prstGeom prst="rect">
              <a:avLst/>
            </a:prstGeom>
          </p:spPr>
        </p:pic>
        <p:pic>
          <p:nvPicPr>
            <p:cNvPr id="42" name="图片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7072516" cy="2526469"/>
            </a:xfrm>
            <a:prstGeom prst="rect">
              <a:avLst/>
            </a:prstGeom>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Scale>
                                      <p:cBhvr>
                                        <p:cTn id="7"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
                                        </p:tgtEl>
                                        <p:attrNameLst>
                                          <p:attrName>ppt_x</p:attrName>
                                          <p:attrName>ppt_y</p:attrName>
                                        </p:attrNameLst>
                                      </p:cBhvr>
                                    </p:animMotion>
                                    <p:animEffect transition="in" filter="fade">
                                      <p:cBhvr>
                                        <p:cTn id="9" dur="1000"/>
                                        <p:tgtEl>
                                          <p:spTgt spid="30"/>
                                        </p:tgtEl>
                                      </p:cBhvr>
                                    </p:animEffect>
                                  </p:childTnLst>
                                </p:cTn>
                              </p:par>
                              <p:par>
                                <p:cTn id="10" presetID="53" presetClass="entr" presetSubtype="16"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par>
                                <p:cTn id="20" presetID="22" presetClass="entr" presetSubtype="1"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91340" y="1149089"/>
            <a:ext cx="1214371" cy="760500"/>
          </a:xfrm>
          <a:prstGeom prst="rect">
            <a:avLst/>
          </a:prstGeom>
        </p:spPr>
      </p:pic>
      <p:grpSp>
        <p:nvGrpSpPr>
          <p:cNvPr id="2" name="Group 9"/>
          <p:cNvGrpSpPr/>
          <p:nvPr/>
        </p:nvGrpSpPr>
        <p:grpSpPr>
          <a:xfrm>
            <a:off x="892145" y="3646651"/>
            <a:ext cx="395985" cy="39598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E1FA"/>
            </a:solidFill>
          </p:spPr>
          <p:txBody>
            <a:bodyPr/>
            <a:lstStyle/>
            <a:p>
              <a:endParaRPr lang="en-US"/>
            </a:p>
          </p:txBody>
        </p:sp>
      </p:grpSp>
      <p:grpSp>
        <p:nvGrpSpPr>
          <p:cNvPr id="3" name="Group 11"/>
          <p:cNvGrpSpPr/>
          <p:nvPr/>
        </p:nvGrpSpPr>
        <p:grpSpPr>
          <a:xfrm>
            <a:off x="11662825" y="159125"/>
            <a:ext cx="395985" cy="39598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E1FA"/>
            </a:solidFill>
          </p:spPr>
          <p:txBody>
            <a:bodyPr/>
            <a:lstStyle/>
            <a:p>
              <a:endParaRPr lang="en-US"/>
            </a:p>
          </p:txBody>
        </p:sp>
      </p:grpSp>
      <p:grpSp>
        <p:nvGrpSpPr>
          <p:cNvPr id="5" name="Group 13"/>
          <p:cNvGrpSpPr/>
          <p:nvPr/>
        </p:nvGrpSpPr>
        <p:grpSpPr>
          <a:xfrm>
            <a:off x="7928791" y="3786334"/>
            <a:ext cx="395985" cy="395985"/>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E1FA"/>
            </a:solidFill>
          </p:spPr>
          <p:txBody>
            <a:bodyPr/>
            <a:lstStyle/>
            <a:p>
              <a:endParaRPr lang="en-US"/>
            </a:p>
          </p:txBody>
        </p:sp>
      </p:grpSp>
      <p:pic>
        <p:nvPicPr>
          <p:cNvPr id="15" name="Picture 15"/>
          <p:cNvPicPr>
            <a:picLocks noChangeAspect="1"/>
          </p:cNvPicPr>
          <p:nvPr/>
        </p:nvPicPr>
        <p:blipFill>
          <a:blip r:embed="rId3" cstate="print">
            <a:extLst>
              <a:ext uri="{28A0092B-C50C-407E-A947-70E740481C1C}">
                <a14:useLocalDpi xmlns:a14="http://schemas.microsoft.com/office/drawing/2010/main" val="0"/>
              </a:ext>
            </a:extLst>
          </a:blip>
          <a:srcRect r="67042" b="63578"/>
          <a:stretch>
            <a:fillRect/>
          </a:stretch>
        </p:blipFill>
        <p:spPr>
          <a:xfrm>
            <a:off x="685800" y="2506343"/>
            <a:ext cx="922562" cy="890828"/>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Lst>
          </a:blip>
          <a:srcRect r="67042" b="63578"/>
          <a:stretch>
            <a:fillRect/>
          </a:stretch>
        </p:blipFill>
        <p:spPr>
          <a:xfrm>
            <a:off x="10987310" y="2835777"/>
            <a:ext cx="405081" cy="391147"/>
          </a:xfrm>
          <a:prstGeom prst="rect">
            <a:avLst/>
          </a:prstGeom>
        </p:spPr>
      </p:pic>
      <p:pic>
        <p:nvPicPr>
          <p:cNvPr id="17" name="Picture 17"/>
          <p:cNvPicPr>
            <a:picLocks noChangeAspect="1"/>
          </p:cNvPicPr>
          <p:nvPr/>
        </p:nvPicPr>
        <p:blipFill>
          <a:blip r:embed="rId5" cstate="print">
            <a:extLst>
              <a:ext uri="{28A0092B-C50C-407E-A947-70E740481C1C}">
                <a14:useLocalDpi xmlns:a14="http://schemas.microsoft.com/office/drawing/2010/main" val="0"/>
              </a:ext>
            </a:extLst>
          </a:blip>
          <a:srcRect r="67042" b="63578"/>
          <a:stretch>
            <a:fillRect/>
          </a:stretch>
        </p:blipFill>
        <p:spPr>
          <a:xfrm>
            <a:off x="10741223" y="2533578"/>
            <a:ext cx="246087" cy="237622"/>
          </a:xfrm>
          <a:prstGeom prst="rect">
            <a:avLst/>
          </a:prstGeom>
        </p:spPr>
      </p:pic>
      <p:pic>
        <p:nvPicPr>
          <p:cNvPr id="18" name="Picture 18"/>
          <p:cNvPicPr>
            <a:picLocks noChangeAspect="1"/>
          </p:cNvPicPr>
          <p:nvPr/>
        </p:nvPicPr>
        <p:blipFill>
          <a:blip r:embed="rId5" cstate="print">
            <a:extLst>
              <a:ext uri="{28A0092B-C50C-407E-A947-70E740481C1C}">
                <a14:useLocalDpi xmlns:a14="http://schemas.microsoft.com/office/drawing/2010/main" val="0"/>
              </a:ext>
            </a:extLst>
          </a:blip>
          <a:srcRect r="67042" b="63578"/>
          <a:stretch>
            <a:fillRect/>
          </a:stretch>
        </p:blipFill>
        <p:spPr>
          <a:xfrm>
            <a:off x="11189850" y="2094978"/>
            <a:ext cx="246087" cy="237622"/>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Lst>
          </a:blip>
          <a:srcRect r="67042" b="63578"/>
          <a:stretch>
            <a:fillRect/>
          </a:stretch>
        </p:blipFill>
        <p:spPr>
          <a:xfrm>
            <a:off x="8318580" y="5158471"/>
            <a:ext cx="624741" cy="603252"/>
          </a:xfrm>
          <a:prstGeom prst="rect">
            <a:avLst/>
          </a:prstGeom>
        </p:spPr>
      </p:pic>
      <p:sp>
        <p:nvSpPr>
          <p:cNvPr id="23" name="TextBox 22"/>
          <p:cNvSpPr txBox="1"/>
          <p:nvPr/>
        </p:nvSpPr>
        <p:spPr>
          <a:xfrm>
            <a:off x="0" y="1270635"/>
            <a:ext cx="4504690" cy="52197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 Chia </a:t>
            </a:r>
            <a:r>
              <a:rPr lang="en-US" sz="2800" b="1" dirty="0" err="1">
                <a:solidFill>
                  <a:srgbClr val="008000"/>
                </a:solidFill>
                <a:latin typeface="Times New Roman" panose="02020603050405020304" pitchFamily="18" charset="0"/>
                <a:cs typeface="Times New Roman" panose="02020603050405020304" pitchFamily="18" charset="0"/>
              </a:rPr>
              <a:t>đoạn: 4 kh</a:t>
            </a:r>
            <a:r>
              <a:rPr lang="en-US" altLang="en-US" sz="2800" b="1" dirty="0">
                <a:solidFill>
                  <a:srgbClr val="008000"/>
                </a:solidFill>
                <a:latin typeface="Times New Roman" panose="02020603050405020304" pitchFamily="18" charset="0"/>
                <a:cs typeface="Times New Roman" panose="02020603050405020304" pitchFamily="18" charset="0"/>
              </a:rPr>
              <a:t>ổ thơ</a:t>
            </a:r>
          </a:p>
        </p:txBody>
      </p:sp>
      <p:sp>
        <p:nvSpPr>
          <p:cNvPr id="24" name="TextBox 23"/>
          <p:cNvSpPr txBox="1"/>
          <p:nvPr/>
        </p:nvSpPr>
        <p:spPr>
          <a:xfrm>
            <a:off x="0" y="1773615"/>
            <a:ext cx="5145206"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Đọc</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mẫu</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0" y="2296835"/>
            <a:ext cx="4962233"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Luyện</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đọc</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0" y="2743371"/>
            <a:ext cx="12192000"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Đọc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đúng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đốm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lửa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tàn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măng</a:t>
            </a:r>
            <a:r>
              <a:rPr lang="en-US" sz="2800" b="1" dirty="0">
                <a:solidFill>
                  <a:srgbClr val="0000FF"/>
                </a:solidFill>
                <a:latin typeface="Times New Roman" panose="02020603050405020304" pitchFamily="18" charset="0"/>
                <a:cs typeface="Times New Roman" panose="02020603050405020304" pitchFamily="18" charset="0"/>
              </a:rPr>
              <a:t> non, </a:t>
            </a:r>
            <a:r>
              <a:rPr lang="en-US" sz="2800" b="1" dirty="0" err="1">
                <a:solidFill>
                  <a:srgbClr val="0000FF"/>
                </a:solidFill>
                <a:latin typeface="Times New Roman" panose="02020603050405020304" pitchFamily="18" charset="0"/>
                <a:cs typeface="Times New Roman" panose="02020603050405020304" pitchFamily="18" charset="0"/>
              </a:rPr>
              <a:t>chắt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chiu</a:t>
            </a:r>
            <a:r>
              <a:rPr lang="en-US" sz="2800" b="1" dirty="0">
                <a:solidFill>
                  <a:srgbClr val="0000FF"/>
                </a:solidFill>
                <a:latin typeface="Times New Roman" panose="02020603050405020304" pitchFamily="18" charset="0"/>
                <a:cs typeface="Times New Roman" panose="02020603050405020304" pitchFamily="18" charset="0"/>
              </a:rPr>
              <a:t>,… </a:t>
            </a:r>
          </a:p>
        </p:txBody>
      </p:sp>
      <p:sp>
        <p:nvSpPr>
          <p:cNvPr id="27" name="TextBox 26"/>
          <p:cNvSpPr txBox="1"/>
          <p:nvPr/>
        </p:nvSpPr>
        <p:spPr>
          <a:xfrm>
            <a:off x="0" y="4610923"/>
            <a:ext cx="8297839"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Giải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nghĩa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từ</a:t>
            </a:r>
            <a:r>
              <a:rPr lang="en-US" sz="2800" b="1" dirty="0">
                <a:solidFill>
                  <a:srgbClr val="C00000"/>
                </a:solidFill>
                <a:latin typeface="Times New Roman" panose="02020603050405020304" pitchFamily="18" charset="0"/>
                <a:cs typeface="Times New Roman" panose="02020603050405020304" pitchFamily="18" charset="0"/>
              </a:rPr>
              <a:t>: </a:t>
            </a:r>
          </a:p>
        </p:txBody>
      </p:sp>
      <p:sp>
        <p:nvSpPr>
          <p:cNvPr id="28" name="TextBox 27"/>
          <p:cNvSpPr txBox="1"/>
          <p:nvPr/>
        </p:nvSpPr>
        <p:spPr>
          <a:xfrm>
            <a:off x="0" y="3267987"/>
            <a:ext cx="2757055" cy="523220"/>
          </a:xfrm>
          <a:prstGeom prst="rect">
            <a:avLst/>
          </a:prstGeom>
          <a:noFill/>
        </p:spPr>
        <p:txBody>
          <a:bodyPr wrap="square" rtlCol="0">
            <a:spAutoFit/>
          </a:bodyPr>
          <a:lstStyle/>
          <a:p>
            <a:pPr lvl="0" defTabSz="914400"/>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Ngắt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nhịp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thơ</a:t>
            </a:r>
            <a:r>
              <a:rPr lang="en-US" sz="2800" b="1" dirty="0">
                <a:solidFill>
                  <a:srgbClr val="C00000"/>
                </a:solidFill>
                <a:latin typeface="Times New Roman" panose="02020603050405020304" pitchFamily="18" charset="0"/>
                <a:cs typeface="Times New Roman" panose="02020603050405020304" pitchFamily="18" charset="0"/>
              </a:rPr>
              <a:t>:</a:t>
            </a:r>
            <a:endParaRPr lang="vi-VN"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2" name="TextBox 31"/>
          <p:cNvSpPr txBox="1"/>
          <p:nvPr/>
        </p:nvSpPr>
        <p:spPr>
          <a:xfrm>
            <a:off x="0" y="5233703"/>
            <a:ext cx="2888343" cy="523220"/>
          </a:xfrm>
          <a:prstGeom prst="rect">
            <a:avLst/>
          </a:prstGeom>
          <a:noFill/>
        </p:spPr>
        <p:txBody>
          <a:bodyPr wrap="square" rtlCol="0">
            <a:spAutoFit/>
          </a:bodyPr>
          <a:lstStyle/>
          <a:p>
            <a:pPr lvl="0"/>
            <a:r>
              <a:rPr lang="en-US" sz="2800" b="1" dirty="0">
                <a:solidFill>
                  <a:srgbClr val="008000"/>
                </a:solidFill>
                <a:latin typeface="Times New Roman" panose="02020603050405020304" pitchFamily="18" charset="0"/>
                <a:cs typeface="Times New Roman" panose="02020603050405020304" pitchFamily="18" charset="0"/>
              </a:rPr>
              <a:t>*</a:t>
            </a:r>
            <a:r>
              <a:rPr lang="en-US" sz="2800" b="1" dirty="0" err="1">
                <a:ln w="19050" cmpd="sng">
                  <a:noFill/>
                  <a:prstDash val="solid"/>
                </a:ln>
                <a:solidFill>
                  <a:srgbClr val="008000"/>
                </a:solidFill>
                <a:latin typeface="Times New Roman" panose="02020603050405020304" pitchFamily="18" charset="0"/>
                <a:ea typeface="Cambria" panose="02040503050406030204" pitchFamily="18" charset="0"/>
                <a:cs typeface="Times New Roman" panose="02020603050405020304" pitchFamily="18" charset="0"/>
              </a:rPr>
              <a:t>Nh</a:t>
            </a:r>
            <a:r>
              <a:rPr lang="vi-VN" sz="2800" b="1" dirty="0">
                <a:ln w="19050" cmpd="sng">
                  <a:noFill/>
                  <a:prstDash val="solid"/>
                </a:ln>
                <a:solidFill>
                  <a:srgbClr val="008000"/>
                </a:solidFill>
                <a:latin typeface="Times New Roman" panose="02020603050405020304" pitchFamily="18" charset="0"/>
                <a:ea typeface="Cambria" panose="02040503050406030204" pitchFamily="18" charset="0"/>
                <a:cs typeface="Times New Roman" panose="02020603050405020304" pitchFamily="18" charset="0"/>
              </a:rPr>
              <a:t>ân gian</a:t>
            </a:r>
            <a:r>
              <a:rPr lang="vi-VN" sz="2800" b="1" dirty="0">
                <a:solidFill>
                  <a:srgbClr val="008000"/>
                </a:solidFill>
                <a:latin typeface="Times New Roman" panose="02020603050405020304" pitchFamily="18" charset="0"/>
                <a:cs typeface="Times New Roman" panose="02020603050405020304" pitchFamily="18" charset="0"/>
              </a:rPr>
              <a:t>: </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2355273" y="5225020"/>
            <a:ext cx="3131127" cy="523220"/>
          </a:xfrm>
          <a:prstGeom prst="rect">
            <a:avLst/>
          </a:prstGeom>
          <a:noFill/>
        </p:spPr>
        <p:txBody>
          <a:bodyPr wrap="square" rtlCol="0">
            <a:spAutoFit/>
          </a:bodyPr>
          <a:lstStyle/>
          <a:p>
            <a:pPr lvl="0"/>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Loài</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42" name="TextBox 41"/>
          <p:cNvSpPr txBox="1"/>
          <p:nvPr/>
        </p:nvSpPr>
        <p:spPr>
          <a:xfrm>
            <a:off x="2646218" y="3352800"/>
            <a:ext cx="7427421" cy="954107"/>
          </a:xfrm>
          <a:prstGeom prst="rect">
            <a:avLst/>
          </a:prstGeom>
          <a:noFill/>
        </p:spPr>
        <p:txBody>
          <a:bodyPr wrap="square" rtlCol="0">
            <a:spAutoFit/>
          </a:bodyPr>
          <a:lstStyle/>
          <a:p>
            <a:r>
              <a:rPr lang="vi-VN"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Một người /- đâu phải trần gian?/</a:t>
            </a:r>
          </a:p>
          <a:p>
            <a:r>
              <a:rPr lang="vi-VN"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Sống chăng,/ một đốm lửa tàn mà thôi!//</a:t>
            </a:r>
          </a:p>
        </p:txBody>
      </p:sp>
      <p:sp>
        <p:nvSpPr>
          <p:cNvPr id="43" name="TextBox 42"/>
          <p:cNvSpPr txBox="1"/>
          <p:nvPr/>
        </p:nvSpPr>
        <p:spPr>
          <a:xfrm>
            <a:off x="0" y="5694218"/>
            <a:ext cx="3228109"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ln w="19050" cmpd="sng">
                  <a:noFill/>
                  <a:prstDash val="solid"/>
                </a:ln>
                <a:solidFill>
                  <a:srgbClr val="008000"/>
                </a:solidFill>
                <a:latin typeface="Times New Roman" panose="02020603050405020304" pitchFamily="18" charset="0"/>
                <a:ea typeface="Cambria" panose="02040503050406030204" pitchFamily="18" charset="0"/>
                <a:cs typeface="Times New Roman" panose="02020603050405020304" pitchFamily="18" charset="0"/>
              </a:rPr>
              <a:t>Bồi</a:t>
            </a:r>
            <a:r>
              <a:rPr lang="en-US" sz="2800" b="1" dirty="0">
                <a:ln w="19050" cmpd="sng">
                  <a:noFill/>
                  <a:prstDash val="solid"/>
                </a:ln>
                <a:solidFill>
                  <a:srgbClr val="008000"/>
                </a:solidFill>
                <a:latin typeface="Times New Roman" panose="02020603050405020304" pitchFamily="18" charset="0"/>
                <a:ea typeface="Cambria" panose="02040503050406030204" pitchFamily="18" charset="0"/>
                <a:cs typeface="Times New Roman" panose="02020603050405020304" pitchFamily="18" charset="0"/>
              </a:rPr>
              <a:t>:</a:t>
            </a:r>
            <a:endParaRPr lang="vi-VN" sz="2800" b="1" dirty="0">
              <a:solidFill>
                <a:srgbClr val="008000"/>
              </a:solidFill>
              <a:latin typeface="Times New Roman" panose="02020603050405020304" pitchFamily="18" charset="0"/>
              <a:cs typeface="Times New Roman" panose="02020603050405020304" pitchFamily="18" charset="0"/>
            </a:endParaRPr>
          </a:p>
        </p:txBody>
      </p:sp>
      <p:sp>
        <p:nvSpPr>
          <p:cNvPr id="44" name="TextBox 43"/>
          <p:cNvSpPr txBox="1"/>
          <p:nvPr/>
        </p:nvSpPr>
        <p:spPr>
          <a:xfrm>
            <a:off x="2909455" y="5694218"/>
            <a:ext cx="6844145" cy="523220"/>
          </a:xfrm>
          <a:prstGeom prst="rect">
            <a:avLst/>
          </a:prstGeom>
          <a:noFill/>
        </p:spPr>
        <p:txBody>
          <a:bodyPr wrap="square" rtlCol="0">
            <a:spAutoFit/>
          </a:bodyPr>
          <a:lstStyle/>
          <a:p>
            <a:pPr lvl="0"/>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Thêm</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vào,đắp</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nên</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33" name="TextBox 32"/>
          <p:cNvSpPr txBox="1"/>
          <p:nvPr/>
        </p:nvSpPr>
        <p:spPr>
          <a:xfrm>
            <a:off x="1524000" y="439089"/>
            <a:ext cx="9144000" cy="523220"/>
          </a:xfrm>
          <a:prstGeom prst="rect">
            <a:avLst/>
          </a:prstGeom>
          <a:noFill/>
        </p:spPr>
        <p:txBody>
          <a:bodyPr wrap="square" rtlCol="0">
            <a:spAutoFit/>
          </a:bodyPr>
          <a:lstStyle/>
          <a:p>
            <a:pPr algn="ctr"/>
            <a:r>
              <a:rPr lang="en-US" sz="2800" b="1" dirty="0" err="1">
                <a:solidFill>
                  <a:srgbClr val="0000FF"/>
                </a:solidFill>
                <a:latin typeface="Times New Roman" panose="02020603050405020304" pitchFamily="18" charset="0"/>
                <a:cs typeface="Times New Roman" panose="02020603050405020304" pitchFamily="18" charset="0"/>
              </a:rPr>
              <a:t>Tiếng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Việt</a:t>
            </a:r>
            <a:endParaRPr lang="vi-VN" sz="2800" b="1" dirty="0">
              <a:solidFill>
                <a:srgbClr val="0000FF"/>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0" y="883920"/>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6. </a:t>
            </a:r>
            <a:r>
              <a:rPr lang="en-US" sz="2800" b="1" dirty="0" err="1">
                <a:solidFill>
                  <a:srgbClr val="FF0000"/>
                </a:solidFill>
                <a:latin typeface="Times New Roman" panose="02020603050405020304" pitchFamily="18" charset="0"/>
                <a:cs typeface="Times New Roman" panose="02020603050405020304" pitchFamily="18" charset="0"/>
              </a:rPr>
              <a:t>Tiếng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Tiết</a:t>
            </a:r>
            <a:r>
              <a:rPr lang="en-US" sz="2800" b="1" dirty="0">
                <a:solidFill>
                  <a:srgbClr val="FF0000"/>
                </a:solidFill>
                <a:latin typeface="Times New Roman" panose="02020603050405020304" pitchFamily="18" charset="0"/>
                <a:cs typeface="Times New Roman" panose="02020603050405020304" pitchFamily="18" charset="0"/>
              </a:rPr>
              <a:t> 1 +2).</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35"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78240" y="1790932"/>
            <a:ext cx="3413759" cy="506706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4"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ppt_x"/>
                                          </p:val>
                                        </p:tav>
                                        <p:tav tm="100000">
                                          <p:val>
                                            <p:strVal val="#ppt_x"/>
                                          </p:val>
                                        </p:tav>
                                      </p:tavLst>
                                    </p:anim>
                                    <p:anim calcmode="lin" valueType="num">
                                      <p:cBhvr additive="base">
                                        <p:cTn id="4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ppt_x"/>
                                          </p:val>
                                        </p:tav>
                                        <p:tav tm="100000">
                                          <p:val>
                                            <p:strVal val="#ppt_x"/>
                                          </p:val>
                                        </p:tav>
                                      </p:tavLst>
                                    </p:anim>
                                    <p:anim calcmode="lin" valueType="num">
                                      <p:cBhvr additive="base">
                                        <p:cTn id="5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fill="hold"/>
                                        <p:tgtEl>
                                          <p:spTgt spid="36"/>
                                        </p:tgtEl>
                                        <p:attrNameLst>
                                          <p:attrName>ppt_x</p:attrName>
                                        </p:attrNameLst>
                                      </p:cBhvr>
                                      <p:tavLst>
                                        <p:tav tm="0">
                                          <p:val>
                                            <p:strVal val="#ppt_x"/>
                                          </p:val>
                                        </p:tav>
                                        <p:tav tm="100000">
                                          <p:val>
                                            <p:strVal val="#ppt_x"/>
                                          </p:val>
                                        </p:tav>
                                      </p:tavLst>
                                    </p:anim>
                                    <p:anim calcmode="lin" valueType="num">
                                      <p:cBhvr additive="base">
                                        <p:cTn id="6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32" grpId="0"/>
      <p:bldP spid="36" grpId="0"/>
      <p:bldP spid="42" grpId="0"/>
      <p:bldP spid="43"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90932"/>
            <a:ext cx="4570409" cy="5067068"/>
          </a:xfrm>
          <a:prstGeom prst="rect">
            <a:avLst/>
          </a:prstGeom>
        </p:spPr>
      </p:pic>
      <p:sp>
        <p:nvSpPr>
          <p:cNvPr id="6" name="TextBox 5"/>
          <p:cNvSpPr txBox="1"/>
          <p:nvPr/>
        </p:nvSpPr>
        <p:spPr>
          <a:xfrm>
            <a:off x="1524000" y="439089"/>
            <a:ext cx="9144000" cy="523220"/>
          </a:xfrm>
          <a:prstGeom prst="rect">
            <a:avLst/>
          </a:prstGeom>
          <a:noFill/>
        </p:spPr>
        <p:txBody>
          <a:bodyPr wrap="square" rtlCol="0">
            <a:spAutoFit/>
          </a:bodyPr>
          <a:lstStyle/>
          <a:p>
            <a:pPr algn="ctr"/>
            <a:r>
              <a:rPr lang="en-US" sz="2800" b="1" dirty="0" err="1">
                <a:solidFill>
                  <a:srgbClr val="0000FF"/>
                </a:solidFill>
                <a:latin typeface="Times New Roman" panose="02020603050405020304" pitchFamily="18" charset="0"/>
                <a:cs typeface="Times New Roman" panose="02020603050405020304" pitchFamily="18" charset="0"/>
              </a:rPr>
              <a:t>Tiếng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Việt</a:t>
            </a:r>
            <a:endParaRPr lang="vi-VN" sz="2800" b="1"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883920"/>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6. </a:t>
            </a:r>
            <a:r>
              <a:rPr lang="en-US" sz="2800" b="1" dirty="0" err="1">
                <a:solidFill>
                  <a:srgbClr val="FF0000"/>
                </a:solidFill>
                <a:latin typeface="Times New Roman" panose="02020603050405020304" pitchFamily="18" charset="0"/>
                <a:cs typeface="Times New Roman" panose="02020603050405020304" pitchFamily="18" charset="0"/>
              </a:rPr>
              <a:t>Tiếng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Tiết</a:t>
            </a:r>
            <a:r>
              <a:rPr lang="en-US" sz="2800" b="1" dirty="0">
                <a:solidFill>
                  <a:srgbClr val="FF0000"/>
                </a:solidFill>
                <a:latin typeface="Times New Roman" panose="02020603050405020304" pitchFamily="18" charset="0"/>
                <a:cs typeface="Times New Roman" panose="02020603050405020304" pitchFamily="18" charset="0"/>
              </a:rPr>
              <a:t> 1 +2).</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1127760"/>
            <a:ext cx="2956560"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Luyện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đọc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hiểu</a:t>
            </a:r>
            <a:endParaRPr lang="vi-VN" sz="2800" b="1"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0" y="1615440"/>
            <a:ext cx="12192000" cy="523220"/>
          </a:xfrm>
          <a:prstGeom prst="rect">
            <a:avLst/>
          </a:prstGeom>
          <a:noFill/>
        </p:spPr>
        <p:txBody>
          <a:bodyPr wrap="square" rtlCol="0">
            <a:spAutoFit/>
          </a:bodyPr>
          <a:lstStyle/>
          <a:p>
            <a:pPr marL="514350" indent="-514350" defTabSz="609600"/>
            <a:r>
              <a:rPr lang="vi-VN" sz="28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1. Bài thơ là lời của ai, nói với ai? Từ ngữ nào cho em biết điều đó?</a:t>
            </a:r>
            <a:endParaRPr lang="en-US" sz="28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 name="TextBox 10"/>
          <p:cNvSpPr txBox="1"/>
          <p:nvPr/>
        </p:nvSpPr>
        <p:spPr>
          <a:xfrm>
            <a:off x="0" y="2042160"/>
            <a:ext cx="12192000" cy="954107"/>
          </a:xfrm>
          <a:prstGeom prst="rect">
            <a:avLst/>
          </a:prstGeom>
          <a:noFill/>
        </p:spPr>
        <p:txBody>
          <a:bodyPr wrap="square" rtlCol="0">
            <a:spAutoFit/>
          </a:bodyPr>
          <a:lstStyle/>
          <a:p>
            <a:pPr marL="571500" indent="-571500" algn="just"/>
            <a:r>
              <a:rPr lang="vi-VN"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Bài thơ là lời của cha mẹ nói với con cái.</a:t>
            </a:r>
          </a:p>
          <a:p>
            <a:pPr marL="571500" indent="-571500" algn="just"/>
            <a:r>
              <a:rPr lang="vi-VN"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Những từ ngữ  thể hiện điều đó: con ơi, con, các con.</a:t>
            </a:r>
          </a:p>
        </p:txBody>
      </p:sp>
      <p:sp>
        <p:nvSpPr>
          <p:cNvPr id="12" name="Oval 11"/>
          <p:cNvSpPr/>
          <p:nvPr/>
        </p:nvSpPr>
        <p:spPr>
          <a:xfrm>
            <a:off x="0" y="4762500"/>
            <a:ext cx="609600" cy="5619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4987" y="2261853"/>
            <a:ext cx="5047013" cy="5047013"/>
          </a:xfrm>
          <a:prstGeom prst="rect">
            <a:avLst/>
          </a:prstGeom>
        </p:spPr>
      </p:pic>
      <p:sp>
        <p:nvSpPr>
          <p:cNvPr id="14" name="TextBox 13"/>
          <p:cNvSpPr txBox="1"/>
          <p:nvPr/>
        </p:nvSpPr>
        <p:spPr>
          <a:xfrm>
            <a:off x="0" y="2987040"/>
            <a:ext cx="12192000" cy="2246769"/>
          </a:xfrm>
          <a:prstGeom prst="rect">
            <a:avLst/>
          </a:prstGeom>
          <a:noFill/>
        </p:spPr>
        <p:txBody>
          <a:bodyPr wrap="square" rtlCol="0">
            <a:spAutoFit/>
          </a:bodyPr>
          <a:lstStyle/>
          <a:p>
            <a:r>
              <a:rPr lang="vi-VN" sz="28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2. Khổ thơ đầu khuyên chúng ta điều gì? Tìm câu trả lời đúng.</a:t>
            </a:r>
          </a:p>
          <a:p>
            <a:r>
              <a:rPr lang="vi-VN"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 Cần phải sống chan hoà với thiên nhiên.</a:t>
            </a:r>
          </a:p>
          <a:p>
            <a:r>
              <a:rPr lang="vi-VN"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B. Cần phải biết bảo vệ môi trường sống của mình.</a:t>
            </a:r>
          </a:p>
          <a:p>
            <a:r>
              <a:rPr lang="vi-VN"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C. Cần phải biết yêu thương các loài vật.</a:t>
            </a:r>
          </a:p>
          <a:p>
            <a:r>
              <a:rPr lang="vi-VN"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D. Cần phải gắn bó với cộng đồng, yêu thương mọi người.</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21"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11">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1">
                                            <p:txEl>
                                              <p:pRg st="1" end="1"/>
                                            </p:txEl>
                                          </p:spTgt>
                                        </p:tgtEl>
                                        <p:attrNameLst>
                                          <p:attrName>style.visibility</p:attrName>
                                        </p:attrNameLst>
                                      </p:cBhvr>
                                      <p:to>
                                        <p:strVal val="visible"/>
                                      </p:to>
                                    </p:set>
                                    <p:anim calcmode="discrete" valueType="clr">
                                      <p:cBhvr override="childStyle">
                                        <p:cTn id="28" dur="80"/>
                                        <p:tgtEl>
                                          <p:spTgt spid="1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xEl>
                                              <p:pRg st="1" end="1"/>
                                            </p:txEl>
                                          </p:spTgt>
                                        </p:tgtEl>
                                        <p:attrNameLst>
                                          <p:attrName>fillcolor</p:attrName>
                                        </p:attrNameLst>
                                      </p:cBhvr>
                                      <p:tavLst>
                                        <p:tav tm="0">
                                          <p:val>
                                            <p:clrVal>
                                              <a:schemeClr val="accent2"/>
                                            </p:clrVal>
                                          </p:val>
                                        </p:tav>
                                        <p:tav tm="50000">
                                          <p:val>
                                            <p:clrVal>
                                              <a:schemeClr val="hlink"/>
                                            </p:clrVal>
                                          </p:val>
                                        </p:tav>
                                      </p:tavLst>
                                    </p:anim>
                                    <p:set>
                                      <p:cBhvr>
                                        <p:cTn id="30" dur="80"/>
                                        <p:tgtEl>
                                          <p:spTgt spid="11">
                                            <p:txEl>
                                              <p:pRg st="1" end="1"/>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35"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14">
                                            <p:txEl>
                                              <p:pRg st="0" end="0"/>
                                            </p:txEl>
                                          </p:spTgt>
                                        </p:tgtEl>
                                        <p:attrNameLst>
                                          <p:attrName>fill.type</p:attrName>
                                        </p:attrNameLst>
                                      </p:cBhvr>
                                      <p:to>
                                        <p:strVal val="solid"/>
                                      </p:to>
                                    </p:set>
                                  </p:childTnLst>
                                </p:cTn>
                              </p:par>
                            </p:childTnLst>
                          </p:cTn>
                        </p:par>
                        <p:par>
                          <p:cTn id="38" fill="hold">
                            <p:stCondLst>
                              <p:cond delay="2480"/>
                            </p:stCondLst>
                            <p:childTnLst>
                              <p:par>
                                <p:cTn id="39" presetID="27" presetClass="entr" presetSubtype="0" fill="hold" nodeType="afterEffect">
                                  <p:stCondLst>
                                    <p:cond delay="0"/>
                                  </p:stCondLst>
                                  <p:iterate type="lt">
                                    <p:tmPct val="50000"/>
                                  </p:iterate>
                                  <p:childTnLst>
                                    <p:set>
                                      <p:cBhvr>
                                        <p:cTn id="40" dur="1" fill="hold">
                                          <p:stCondLst>
                                            <p:cond delay="0"/>
                                          </p:stCondLst>
                                        </p:cTn>
                                        <p:tgtEl>
                                          <p:spTgt spid="14">
                                            <p:txEl>
                                              <p:pRg st="1" end="1"/>
                                            </p:txEl>
                                          </p:spTgt>
                                        </p:tgtEl>
                                        <p:attrNameLst>
                                          <p:attrName>style.visibility</p:attrName>
                                        </p:attrNameLst>
                                      </p:cBhvr>
                                      <p:to>
                                        <p:strVal val="visible"/>
                                      </p:to>
                                    </p:set>
                                    <p:anim calcmode="discrete" valueType="clr">
                                      <p:cBhvr override="childStyle">
                                        <p:cTn id="41" dur="80"/>
                                        <p:tgtEl>
                                          <p:spTgt spid="1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4">
                                            <p:txEl>
                                              <p:pRg st="1" end="1"/>
                                            </p:txEl>
                                          </p:spTgt>
                                        </p:tgtEl>
                                        <p:attrNameLst>
                                          <p:attrName>fillcolor</p:attrName>
                                        </p:attrNameLst>
                                      </p:cBhvr>
                                      <p:tavLst>
                                        <p:tav tm="0">
                                          <p:val>
                                            <p:clrVal>
                                              <a:schemeClr val="accent2"/>
                                            </p:clrVal>
                                          </p:val>
                                        </p:tav>
                                        <p:tav tm="50000">
                                          <p:val>
                                            <p:clrVal>
                                              <a:schemeClr val="hlink"/>
                                            </p:clrVal>
                                          </p:val>
                                        </p:tav>
                                      </p:tavLst>
                                    </p:anim>
                                    <p:set>
                                      <p:cBhvr>
                                        <p:cTn id="43" dur="80"/>
                                        <p:tgtEl>
                                          <p:spTgt spid="14">
                                            <p:txEl>
                                              <p:pRg st="1" end="1"/>
                                            </p:txEl>
                                          </p:spTgt>
                                        </p:tgtEl>
                                        <p:attrNameLst>
                                          <p:attrName>fill.type</p:attrName>
                                        </p:attrNameLst>
                                      </p:cBhvr>
                                      <p:to>
                                        <p:strVal val="solid"/>
                                      </p:to>
                                    </p:set>
                                  </p:childTnLst>
                                </p:cTn>
                              </p:par>
                            </p:childTnLst>
                          </p:cTn>
                        </p:par>
                        <p:par>
                          <p:cTn id="44" fill="hold">
                            <p:stCondLst>
                              <p:cond delay="4199"/>
                            </p:stCondLst>
                            <p:childTnLst>
                              <p:par>
                                <p:cTn id="45" presetID="27" presetClass="entr" presetSubtype="0" fill="hold" nodeType="afterEffect">
                                  <p:stCondLst>
                                    <p:cond delay="0"/>
                                  </p:stCondLst>
                                  <p:iterate type="lt">
                                    <p:tmPct val="50000"/>
                                  </p:iterate>
                                  <p:childTnLst>
                                    <p:set>
                                      <p:cBhvr>
                                        <p:cTn id="46" dur="1" fill="hold">
                                          <p:stCondLst>
                                            <p:cond delay="0"/>
                                          </p:stCondLst>
                                        </p:cTn>
                                        <p:tgtEl>
                                          <p:spTgt spid="14">
                                            <p:txEl>
                                              <p:pRg st="2" end="2"/>
                                            </p:txEl>
                                          </p:spTgt>
                                        </p:tgtEl>
                                        <p:attrNameLst>
                                          <p:attrName>style.visibility</p:attrName>
                                        </p:attrNameLst>
                                      </p:cBhvr>
                                      <p:to>
                                        <p:strVal val="visible"/>
                                      </p:to>
                                    </p:set>
                                    <p:anim calcmode="discrete" valueType="clr">
                                      <p:cBhvr override="childStyle">
                                        <p:cTn id="47" dur="80"/>
                                        <p:tgtEl>
                                          <p:spTgt spid="1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4">
                                            <p:txEl>
                                              <p:pRg st="2" end="2"/>
                                            </p:txEl>
                                          </p:spTgt>
                                        </p:tgtEl>
                                        <p:attrNameLst>
                                          <p:attrName>fillcolor</p:attrName>
                                        </p:attrNameLst>
                                      </p:cBhvr>
                                      <p:tavLst>
                                        <p:tav tm="0">
                                          <p:val>
                                            <p:clrVal>
                                              <a:schemeClr val="accent2"/>
                                            </p:clrVal>
                                          </p:val>
                                        </p:tav>
                                        <p:tav tm="50000">
                                          <p:val>
                                            <p:clrVal>
                                              <a:schemeClr val="hlink"/>
                                            </p:clrVal>
                                          </p:val>
                                        </p:tav>
                                      </p:tavLst>
                                    </p:anim>
                                    <p:set>
                                      <p:cBhvr>
                                        <p:cTn id="49" dur="80"/>
                                        <p:tgtEl>
                                          <p:spTgt spid="14">
                                            <p:txEl>
                                              <p:pRg st="2" end="2"/>
                                            </p:txEl>
                                          </p:spTgt>
                                        </p:tgtEl>
                                        <p:attrNameLst>
                                          <p:attrName>fill.type</p:attrName>
                                        </p:attrNameLst>
                                      </p:cBhvr>
                                      <p:to>
                                        <p:strVal val="solid"/>
                                      </p:to>
                                    </p:set>
                                  </p:childTnLst>
                                </p:cTn>
                              </p:par>
                            </p:childTnLst>
                          </p:cTn>
                        </p:par>
                        <p:par>
                          <p:cTn id="50" fill="hold">
                            <p:stCondLst>
                              <p:cond delay="6199"/>
                            </p:stCondLst>
                            <p:childTnLst>
                              <p:par>
                                <p:cTn id="51" presetID="27" presetClass="entr" presetSubtype="0" fill="hold" nodeType="afterEffect">
                                  <p:stCondLst>
                                    <p:cond delay="0"/>
                                  </p:stCondLst>
                                  <p:iterate type="lt">
                                    <p:tmPct val="50000"/>
                                  </p:iterate>
                                  <p:childTnLst>
                                    <p:set>
                                      <p:cBhvr>
                                        <p:cTn id="52" dur="1" fill="hold">
                                          <p:stCondLst>
                                            <p:cond delay="0"/>
                                          </p:stCondLst>
                                        </p:cTn>
                                        <p:tgtEl>
                                          <p:spTgt spid="14">
                                            <p:txEl>
                                              <p:pRg st="3" end="3"/>
                                            </p:txEl>
                                          </p:spTgt>
                                        </p:tgtEl>
                                        <p:attrNameLst>
                                          <p:attrName>style.visibility</p:attrName>
                                        </p:attrNameLst>
                                      </p:cBhvr>
                                      <p:to>
                                        <p:strVal val="visible"/>
                                      </p:to>
                                    </p:set>
                                    <p:anim calcmode="discrete" valueType="clr">
                                      <p:cBhvr override="childStyle">
                                        <p:cTn id="53" dur="80"/>
                                        <p:tgtEl>
                                          <p:spTgt spid="1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4">
                                            <p:txEl>
                                              <p:pRg st="3" end="3"/>
                                            </p:txEl>
                                          </p:spTgt>
                                        </p:tgtEl>
                                        <p:attrNameLst>
                                          <p:attrName>fillcolor</p:attrName>
                                        </p:attrNameLst>
                                      </p:cBhvr>
                                      <p:tavLst>
                                        <p:tav tm="0">
                                          <p:val>
                                            <p:clrVal>
                                              <a:schemeClr val="accent2"/>
                                            </p:clrVal>
                                          </p:val>
                                        </p:tav>
                                        <p:tav tm="50000">
                                          <p:val>
                                            <p:clrVal>
                                              <a:schemeClr val="hlink"/>
                                            </p:clrVal>
                                          </p:val>
                                        </p:tav>
                                      </p:tavLst>
                                    </p:anim>
                                    <p:set>
                                      <p:cBhvr>
                                        <p:cTn id="55" dur="80"/>
                                        <p:tgtEl>
                                          <p:spTgt spid="14">
                                            <p:txEl>
                                              <p:pRg st="3" end="3"/>
                                            </p:txEl>
                                          </p:spTgt>
                                        </p:tgtEl>
                                        <p:attrNameLst>
                                          <p:attrName>fill.type</p:attrName>
                                        </p:attrNameLst>
                                      </p:cBhvr>
                                      <p:to>
                                        <p:strVal val="solid"/>
                                      </p:to>
                                    </p:set>
                                  </p:childTnLst>
                                </p:cTn>
                              </p:par>
                            </p:childTnLst>
                          </p:cTn>
                        </p:par>
                        <p:par>
                          <p:cTn id="56" fill="hold">
                            <p:stCondLst>
                              <p:cond delay="7879"/>
                            </p:stCondLst>
                            <p:childTnLst>
                              <p:par>
                                <p:cTn id="57" presetID="27" presetClass="entr" presetSubtype="0" fill="hold" nodeType="afterEffect">
                                  <p:stCondLst>
                                    <p:cond delay="0"/>
                                  </p:stCondLst>
                                  <p:iterate type="lt">
                                    <p:tmPct val="50000"/>
                                  </p:iterate>
                                  <p:childTnLst>
                                    <p:set>
                                      <p:cBhvr>
                                        <p:cTn id="58" dur="1" fill="hold">
                                          <p:stCondLst>
                                            <p:cond delay="0"/>
                                          </p:stCondLst>
                                        </p:cTn>
                                        <p:tgtEl>
                                          <p:spTgt spid="14">
                                            <p:txEl>
                                              <p:pRg st="4" end="4"/>
                                            </p:txEl>
                                          </p:spTgt>
                                        </p:tgtEl>
                                        <p:attrNameLst>
                                          <p:attrName>style.visibility</p:attrName>
                                        </p:attrNameLst>
                                      </p:cBhvr>
                                      <p:to>
                                        <p:strVal val="visible"/>
                                      </p:to>
                                    </p:set>
                                    <p:anim calcmode="discrete" valueType="clr">
                                      <p:cBhvr override="childStyle">
                                        <p:cTn id="59" dur="80"/>
                                        <p:tgtEl>
                                          <p:spTgt spid="1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4">
                                            <p:txEl>
                                              <p:pRg st="4" end="4"/>
                                            </p:txEl>
                                          </p:spTgt>
                                        </p:tgtEl>
                                        <p:attrNameLst>
                                          <p:attrName>fillcolor</p:attrName>
                                        </p:attrNameLst>
                                      </p:cBhvr>
                                      <p:tavLst>
                                        <p:tav tm="0">
                                          <p:val>
                                            <p:clrVal>
                                              <a:schemeClr val="accent2"/>
                                            </p:clrVal>
                                          </p:val>
                                        </p:tav>
                                        <p:tav tm="50000">
                                          <p:val>
                                            <p:clrVal>
                                              <a:schemeClr val="hlink"/>
                                            </p:clrVal>
                                          </p:val>
                                        </p:tav>
                                      </p:tavLst>
                                    </p:anim>
                                    <p:set>
                                      <p:cBhvr>
                                        <p:cTn id="61" dur="80"/>
                                        <p:tgtEl>
                                          <p:spTgt spid="14">
                                            <p:txEl>
                                              <p:pRg st="4" end="4"/>
                                            </p:txEl>
                                          </p:spTgt>
                                        </p:tgtEl>
                                        <p:attrNameLst>
                                          <p:attrName>fill.type</p:attrName>
                                        </p:attrNameLst>
                                      </p:cBhvr>
                                      <p:to>
                                        <p:strVal val="solid"/>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607127"/>
            <a:ext cx="12192000" cy="523220"/>
          </a:xfrm>
          <a:prstGeom prst="rect">
            <a:avLst/>
          </a:prstGeom>
          <a:noFill/>
        </p:spPr>
        <p:txBody>
          <a:bodyPr wrap="square" rtlCol="0">
            <a:spAutoFit/>
          </a:bodyPr>
          <a:lstStyle/>
          <a:p>
            <a:pPr algn="just"/>
            <a:r>
              <a:rPr lang="vi-VN" sz="28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3. Hình ảnh nào giúp chúng ta hiểu vai trò, sức mạnh của sự đoàn kết?</a:t>
            </a:r>
          </a:p>
        </p:txBody>
      </p:sp>
      <p:sp>
        <p:nvSpPr>
          <p:cNvPr id="12" name="TextBox 11"/>
          <p:cNvSpPr txBox="1"/>
          <p:nvPr/>
        </p:nvSpPr>
        <p:spPr>
          <a:xfrm>
            <a:off x="0" y="2064328"/>
            <a:ext cx="12192000" cy="1384995"/>
          </a:xfrm>
          <a:prstGeom prst="rect">
            <a:avLst/>
          </a:prstGeom>
          <a:noFill/>
        </p:spPr>
        <p:txBody>
          <a:bodyPr wrap="square" rtlCol="0">
            <a:spAutoFit/>
          </a:bodyPr>
          <a:lstStyle/>
          <a:p>
            <a:pPr lvl="0"/>
            <a:r>
              <a:rPr lang="vi-VN"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Hình ảnh một ngôi sao chẳng sáng đêm, một thân lúa chín chẳng nên mùa vàng, một người đâu phải nhân gian giúp chúng ta hiểu vai trò, sức mạnh của sự đoàn kết.</a:t>
            </a:r>
            <a:endParaRPr lang="vi-VN" sz="2800" b="1"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TextBox 12"/>
          <p:cNvSpPr txBox="1"/>
          <p:nvPr/>
        </p:nvSpPr>
        <p:spPr>
          <a:xfrm>
            <a:off x="0" y="3394363"/>
            <a:ext cx="12192000" cy="1384995"/>
          </a:xfrm>
          <a:prstGeom prst="rect">
            <a:avLst/>
          </a:prstGeom>
          <a:noFill/>
        </p:spPr>
        <p:txBody>
          <a:bodyPr wrap="square" rtlCol="0">
            <a:spAutoFit/>
          </a:bodyPr>
          <a:lstStyle/>
          <a:p>
            <a:pPr lvl="0"/>
            <a:r>
              <a:rPr lang="vi-VN" sz="2800" b="1" dirty="0">
                <a:solidFill>
                  <a:srgbClr val="008000"/>
                </a:solidFill>
                <a:latin typeface="Times New Roman" panose="02020603050405020304" pitchFamily="18" charset="0"/>
                <a:cs typeface="Times New Roman" panose="02020603050405020304" pitchFamily="18" charset="0"/>
              </a:rPr>
              <a:t>* Đoàn kết tạo nên sức mạnh tập thể, giúp chúng ta dễ dàng vượt qua khó khăn dẫn đến thành công. Đoàn kết giúp mỗi con người không cảm thấy lạc lõng trong tập thể, cộng đồng.</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524000" y="439089"/>
            <a:ext cx="9144000" cy="523220"/>
          </a:xfrm>
          <a:prstGeom prst="rect">
            <a:avLst/>
          </a:prstGeom>
          <a:noFill/>
        </p:spPr>
        <p:txBody>
          <a:bodyPr wrap="square" rtlCol="0">
            <a:spAutoFit/>
          </a:bodyPr>
          <a:lstStyle/>
          <a:p>
            <a:pPr algn="ctr"/>
            <a:r>
              <a:rPr lang="en-US" sz="2800" b="1" dirty="0" err="1">
                <a:solidFill>
                  <a:srgbClr val="0000FF"/>
                </a:solidFill>
                <a:latin typeface="Times New Roman" panose="02020603050405020304" pitchFamily="18" charset="0"/>
                <a:cs typeface="Times New Roman" panose="02020603050405020304" pitchFamily="18" charset="0"/>
              </a:rPr>
              <a:t>Tiếng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Việt</a:t>
            </a:r>
            <a:endParaRPr lang="vi-VN" sz="2800" b="1" dirty="0">
              <a:solidFill>
                <a:srgbClr val="0000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0" y="883920"/>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6. </a:t>
            </a:r>
            <a:r>
              <a:rPr lang="en-US" sz="2800" b="1" dirty="0" err="1">
                <a:solidFill>
                  <a:srgbClr val="FF0000"/>
                </a:solidFill>
                <a:latin typeface="Times New Roman" panose="02020603050405020304" pitchFamily="18" charset="0"/>
                <a:cs typeface="Times New Roman" panose="02020603050405020304" pitchFamily="18" charset="0"/>
              </a:rPr>
              <a:t>Tiếng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Tiết</a:t>
            </a:r>
            <a:r>
              <a:rPr lang="en-US" sz="2800" b="1" dirty="0">
                <a:solidFill>
                  <a:srgbClr val="FF0000"/>
                </a:solidFill>
                <a:latin typeface="Times New Roman" panose="02020603050405020304" pitchFamily="18" charset="0"/>
                <a:cs typeface="Times New Roman" panose="02020603050405020304" pitchFamily="18" charset="0"/>
              </a:rPr>
              <a:t> 1 +2).</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0" y="1127760"/>
            <a:ext cx="2956560"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Luyện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đọc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hiểu</a:t>
            </a:r>
            <a:endParaRPr lang="vi-VN" sz="2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607128"/>
            <a:ext cx="12192000" cy="523220"/>
          </a:xfrm>
          <a:prstGeom prst="rect">
            <a:avLst/>
          </a:prstGeom>
          <a:noFill/>
        </p:spPr>
        <p:txBody>
          <a:bodyPr wrap="square" rtlCol="0">
            <a:spAutoFit/>
          </a:bodyPr>
          <a:lstStyle/>
          <a:p>
            <a:r>
              <a:rPr lang="vi-VN" sz="28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4. Em nhận được lời khuyên gì từ khổ thơ thứ ba? </a:t>
            </a:r>
            <a:endParaRPr lang="en-US" sz="28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4" name="TextBox 13"/>
          <p:cNvSpPr txBox="1"/>
          <p:nvPr/>
        </p:nvSpPr>
        <p:spPr>
          <a:xfrm>
            <a:off x="0" y="2092036"/>
            <a:ext cx="12192000" cy="2677656"/>
          </a:xfrm>
          <a:prstGeom prst="rect">
            <a:avLst/>
          </a:prstGeom>
          <a:noFill/>
        </p:spPr>
        <p:txBody>
          <a:bodyPr wrap="square" rtlCol="0">
            <a:spAutoFit/>
          </a:bodyPr>
          <a:lstStyle/>
          <a:p>
            <a:pPr marL="457200" marR="0" indent="-457200" algn="just">
              <a:spcBef>
                <a:spcPts val="0"/>
              </a:spcBef>
              <a:spcAft>
                <a:spcPts val="0"/>
              </a:spcAft>
            </a:pPr>
            <a:r>
              <a:rPr lang="vi-VN"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nl-NL"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Hình ảnh </a:t>
            </a:r>
            <a:r>
              <a:rPr lang="nl-NL"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“núi cao vì có đất bồi” </a:t>
            </a:r>
            <a:r>
              <a:rPr lang="nl-NL"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chỉ rõ vì sao núi cao hơn đất. Vì thế không nên chên đất thấp hơn mình.</a:t>
            </a:r>
          </a:p>
          <a:p>
            <a:pPr marL="457200" marR="0" indent="-457200" algn="just">
              <a:spcBef>
                <a:spcPts val="0"/>
              </a:spcBef>
              <a:spcAft>
                <a:spcPts val="0"/>
              </a:spcAft>
            </a:pPr>
            <a:r>
              <a:rPr lang="vi-VN"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nl-NL"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Hình ảnh </a:t>
            </a:r>
            <a:r>
              <a:rPr lang="nl-NL"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“Muôn dòng sông đổ biển sâu” </a:t>
            </a:r>
            <a:r>
              <a:rPr lang="nl-NL"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cho biết vì sao biển rộng lớn, nước tràn đầy…</a:t>
            </a:r>
          </a:p>
          <a:p>
            <a:pPr marL="457200" marR="0" indent="-457200" algn="just">
              <a:spcBef>
                <a:spcPts val="0"/>
              </a:spcBef>
              <a:spcAft>
                <a:spcPts val="0"/>
              </a:spcAft>
            </a:pPr>
            <a:r>
              <a:rPr lang="vi-VN"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nl-NL"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Nhà thơ đã </a:t>
            </a:r>
            <a:r>
              <a:rPr lang="nl-NL"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mượn biển, núi</a:t>
            </a:r>
            <a:r>
              <a:rPr lang="nl-NL"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để đưa ra lời khuyên về lối sống đẹp, cần phải biết ơn giá trị tốt đẹp mà các em nhận được từ cuộc sống.</a:t>
            </a:r>
            <a:endParaRPr 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TextBox 15"/>
          <p:cNvSpPr txBox="1"/>
          <p:nvPr/>
        </p:nvSpPr>
        <p:spPr>
          <a:xfrm>
            <a:off x="1524000" y="439089"/>
            <a:ext cx="9144000" cy="523220"/>
          </a:xfrm>
          <a:prstGeom prst="rect">
            <a:avLst/>
          </a:prstGeom>
          <a:noFill/>
        </p:spPr>
        <p:txBody>
          <a:bodyPr wrap="square" rtlCol="0">
            <a:spAutoFit/>
          </a:bodyPr>
          <a:lstStyle/>
          <a:p>
            <a:pPr algn="ctr"/>
            <a:r>
              <a:rPr lang="en-US" sz="2800" b="1" dirty="0" err="1">
                <a:solidFill>
                  <a:srgbClr val="0000FF"/>
                </a:solidFill>
                <a:latin typeface="Times New Roman" panose="02020603050405020304" pitchFamily="18" charset="0"/>
                <a:cs typeface="Times New Roman" panose="02020603050405020304" pitchFamily="18" charset="0"/>
              </a:rPr>
              <a:t>Tiếng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Việt</a:t>
            </a:r>
            <a:endParaRPr lang="vi-VN" sz="2800" b="1" dirty="0">
              <a:solidFill>
                <a:srgbClr val="0000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0" y="883920"/>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6. </a:t>
            </a:r>
            <a:r>
              <a:rPr lang="en-US" sz="2800" b="1" dirty="0" err="1">
                <a:solidFill>
                  <a:srgbClr val="FF0000"/>
                </a:solidFill>
                <a:latin typeface="Times New Roman" panose="02020603050405020304" pitchFamily="18" charset="0"/>
                <a:cs typeface="Times New Roman" panose="02020603050405020304" pitchFamily="18" charset="0"/>
              </a:rPr>
              <a:t>Tiếng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Tiết</a:t>
            </a:r>
            <a:r>
              <a:rPr lang="en-US" sz="2800" b="1" dirty="0">
                <a:solidFill>
                  <a:srgbClr val="FF0000"/>
                </a:solidFill>
                <a:latin typeface="Times New Roman" panose="02020603050405020304" pitchFamily="18" charset="0"/>
                <a:cs typeface="Times New Roman" panose="02020603050405020304" pitchFamily="18" charset="0"/>
              </a:rPr>
              <a:t> 1 +2).</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0" y="1127760"/>
            <a:ext cx="2956560"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Luyện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đọc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hiểu</a:t>
            </a:r>
            <a:endParaRPr lang="vi-VN" sz="2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 calcmode="lin" valueType="num">
                                      <p:cBhvr additive="base">
                                        <p:cTn id="1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calcmode="lin" valueType="num">
                                      <p:cBhvr additive="base">
                                        <p:cTn id="2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690255"/>
            <a:ext cx="12192000"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5. </a:t>
            </a:r>
            <a:r>
              <a:rPr lang="vi-VN" sz="28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Khổ thơ cuối nói gì về tình cảm của cha mẹ dành cho con cái? </a:t>
            </a:r>
          </a:p>
        </p:txBody>
      </p:sp>
      <p:sp>
        <p:nvSpPr>
          <p:cNvPr id="7" name="TextBox 6"/>
          <p:cNvSpPr txBox="1"/>
          <p:nvPr/>
        </p:nvSpPr>
        <p:spPr>
          <a:xfrm>
            <a:off x="0" y="2189017"/>
            <a:ext cx="12192000" cy="523220"/>
          </a:xfrm>
          <a:prstGeom prst="rect">
            <a:avLst/>
          </a:prstGeom>
          <a:noFill/>
        </p:spPr>
        <p:txBody>
          <a:bodyPr wrap="square" rtlCol="0">
            <a:spAutoFit/>
          </a:bodyPr>
          <a:lstStyle/>
          <a:p>
            <a:pPr lvl="0"/>
            <a:r>
              <a:rPr lang="vi-VN"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Tình cảm yêu thương vô bờ và niềm hi vọng của cha mẹ dành cho con.</a:t>
            </a:r>
            <a:endPar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TextBox 7"/>
          <p:cNvSpPr txBox="1"/>
          <p:nvPr/>
        </p:nvSpPr>
        <p:spPr>
          <a:xfrm>
            <a:off x="0" y="2673927"/>
            <a:ext cx="12192000" cy="1815882"/>
          </a:xfrm>
          <a:prstGeom prst="rect">
            <a:avLst/>
          </a:prstGeom>
          <a:noFill/>
        </p:spPr>
        <p:txBody>
          <a:bodyPr wrap="square" rtlCol="0">
            <a:spAutoFit/>
          </a:bodyPr>
          <a:lstStyle/>
          <a:p>
            <a:pPr lvl="0"/>
            <a:r>
              <a:rPr lang="vi-VN" sz="2800" dirty="0">
                <a:solidFill>
                  <a:srgbClr val="008000"/>
                </a:solidFill>
                <a:latin typeface="Times New Roman" panose="02020603050405020304" pitchFamily="18" charset="0"/>
                <a:cs typeface="Times New Roman" panose="02020603050405020304" pitchFamily="18" charset="0"/>
              </a:rPr>
              <a:t>* </a:t>
            </a:r>
            <a:r>
              <a:rPr lang="vi-VN" sz="2800" b="1" dirty="0">
                <a:solidFill>
                  <a:srgbClr val="008000"/>
                </a:solidFill>
                <a:latin typeface="Times New Roman" panose="02020603050405020304" pitchFamily="18" charset="0"/>
                <a:cs typeface="Times New Roman" panose="02020603050405020304" pitchFamily="18" charset="0"/>
              </a:rPr>
              <a:t>Hình ảnh so sánh </a:t>
            </a:r>
            <a:r>
              <a:rPr lang="vi-VN" sz="2800" b="1" i="1" dirty="0">
                <a:solidFill>
                  <a:srgbClr val="008000"/>
                </a:solidFill>
                <a:latin typeface="Times New Roman" panose="02020603050405020304" pitchFamily="18" charset="0"/>
                <a:cs typeface="Times New Roman" panose="02020603050405020304" pitchFamily="18" charset="0"/>
              </a:rPr>
              <a:t>chắt chiu như mẹ yêu con tháng ngày</a:t>
            </a:r>
            <a:r>
              <a:rPr lang="vi-VN" sz="2800" b="1" dirty="0">
                <a:solidFill>
                  <a:srgbClr val="008000"/>
                </a:solidFill>
                <a:latin typeface="Times New Roman" panose="02020603050405020304" pitchFamily="18" charset="0"/>
                <a:cs typeface="Times New Roman" panose="02020603050405020304" pitchFamily="18" charset="0"/>
              </a:rPr>
              <a:t> kết hợp với hình ảnh được nhân hóa </a:t>
            </a:r>
            <a:r>
              <a:rPr lang="vi-VN" sz="2800" b="1" i="1" dirty="0">
                <a:solidFill>
                  <a:srgbClr val="008000"/>
                </a:solidFill>
                <a:latin typeface="Times New Roman" panose="02020603050405020304" pitchFamily="18" charset="0"/>
                <a:cs typeface="Times New Roman" panose="02020603050405020304" pitchFamily="18" charset="0"/>
              </a:rPr>
              <a:t>tre già yêu lấy măng non </a:t>
            </a:r>
            <a:r>
              <a:rPr lang="vi-VN" sz="2800" b="1" dirty="0">
                <a:solidFill>
                  <a:srgbClr val="008000"/>
                </a:solidFill>
                <a:latin typeface="Times New Roman" panose="02020603050405020304" pitchFamily="18" charset="0"/>
                <a:cs typeface="Times New Roman" panose="02020603050405020304" pitchFamily="18" charset="0"/>
              </a:rPr>
              <a:t>giúp chúng ta liên tưởng đến tình yêu thương, sự chăm sóc của người mẹ dành cho con cái. Từ yêu thương dẫn tới mong ước, hi vọng sau này con sẽ trưởng thành...</a:t>
            </a:r>
            <a:endParaRPr lang="en-US" sz="2800" dirty="0">
              <a:solidFill>
                <a:srgbClr val="008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0" y="1127760"/>
            <a:ext cx="2956560"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Luyện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đọc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hiểu</a:t>
            </a:r>
            <a:endParaRPr lang="vi-VN" sz="2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Trang chủ - NQ Edu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383018"/>
            <a:ext cx="3883153" cy="3546181"/>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348836" y="2183738"/>
            <a:ext cx="3843163" cy="4674262"/>
          </a:xfrm>
          <a:prstGeom prst="rect">
            <a:avLst/>
          </a:prstGeom>
        </p:spPr>
      </p:pic>
      <p:sp>
        <p:nvSpPr>
          <p:cNvPr id="9" name="TextBox 8"/>
          <p:cNvSpPr txBox="1"/>
          <p:nvPr/>
        </p:nvSpPr>
        <p:spPr>
          <a:xfrm>
            <a:off x="4090420" y="1887935"/>
            <a:ext cx="7633063" cy="523220"/>
          </a:xfrm>
          <a:prstGeom prst="rect">
            <a:avLst/>
          </a:prstGeom>
          <a:noFill/>
        </p:spPr>
        <p:txBody>
          <a:bodyPr wrap="square" rtlCol="0">
            <a:spAutoFit/>
          </a:bodyPr>
          <a:lstStyle/>
          <a:p>
            <a:pPr algn="ct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Nội</a:t>
            </a:r>
            <a:r>
              <a:rPr lang="en-US" sz="2800" b="1" dirty="0">
                <a:solidFill>
                  <a:srgbClr val="008000"/>
                </a:solidFill>
                <a:latin typeface="Times New Roman" panose="02020603050405020304" pitchFamily="18" charset="0"/>
                <a:cs typeface="Times New Roman" panose="02020603050405020304" pitchFamily="18" charset="0"/>
              </a:rPr>
              <a:t> dung </a:t>
            </a:r>
            <a:r>
              <a:rPr lang="en-US" sz="2800" b="1" dirty="0" err="1">
                <a:solidFill>
                  <a:srgbClr val="008000"/>
                </a:solidFill>
                <a:latin typeface="Times New Roman" panose="02020603050405020304" pitchFamily="18" charset="0"/>
                <a:cs typeface="Times New Roman" panose="02020603050405020304" pitchFamily="18" charset="0"/>
              </a:rPr>
              <a:t>bài</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nói</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gì</a:t>
            </a:r>
            <a:r>
              <a:rPr lang="en-US" sz="2800" b="1" dirty="0">
                <a:solidFill>
                  <a:srgbClr val="008000"/>
                </a:solidFill>
                <a:latin typeface="Times New Roman" panose="02020603050405020304" pitchFamily="18" charset="0"/>
                <a:cs typeface="Times New Roman" panose="02020603050405020304" pitchFamily="18" charset="0"/>
              </a:rPr>
              <a:t>?</a:t>
            </a:r>
            <a:endParaRPr lang="vi-VN" sz="2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090420" y="2615503"/>
            <a:ext cx="8060875" cy="1988237"/>
          </a:xfrm>
          <a:prstGeom prst="rect">
            <a:avLst/>
          </a:prstGeom>
          <a:noFill/>
        </p:spPr>
        <p:txBody>
          <a:bodyPr wrap="square" rtlCol="0">
            <a:spAutoFit/>
          </a:bodyPr>
          <a:lstStyle/>
          <a:p>
            <a:pPr>
              <a:lnSpc>
                <a:spcPct val="110000"/>
              </a:lnSpc>
            </a:pPr>
            <a:r>
              <a:rPr lang="nl-NL" sz="2800" b="1" kern="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a:t>
            </a:r>
            <a:r>
              <a:rPr lang="en-US" sz="2800" b="1" kern="0" dirty="0" err="1">
                <a:solidFill>
                  <a:srgbClr val="0000FF"/>
                </a:solidFill>
                <a:latin typeface="Times New Roman" panose="02020603050405020304" pitchFamily="18" charset="0"/>
                <a:cs typeface="Times New Roman" panose="02020603050405020304" pitchFamily="18" charset="0"/>
                <a:sym typeface="Arial" panose="020B0604020202020204"/>
              </a:rPr>
              <a:t>Nội</a:t>
            </a:r>
            <a:r>
              <a:rPr lang="en-US" sz="2800" b="1" kern="0" dirty="0">
                <a:solidFill>
                  <a:srgbClr val="0000FF"/>
                </a:solidFill>
                <a:latin typeface="Times New Roman" panose="02020603050405020304" pitchFamily="18" charset="0"/>
                <a:cs typeface="Times New Roman" panose="02020603050405020304" pitchFamily="18" charset="0"/>
                <a:sym typeface="Arial" panose="020B0604020202020204"/>
              </a:rPr>
              <a:t> dung: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Bài</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thơ</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là</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lời</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tâm</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tình</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khuyên</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nhủ</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cũng</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như</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ước</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mong</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của</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cha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mẹ</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dành</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cho</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con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cái</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Đó</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là</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hành</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trang</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đầy</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quý</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báu</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để</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con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vững</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bước</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vào</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đời</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endParaRPr lang="en-US" sz="2800" b="1" dirty="0">
              <a:solidFill>
                <a:srgbClr val="0000FF"/>
              </a:solidFill>
              <a:latin typeface="Times New Roman" panose="02020603050405020304" pitchFamily="18" charset="0"/>
              <a:cs typeface="Times New Roman" panose="02020603050405020304" pitchFamily="18" charset="0"/>
            </a:endParaRPr>
          </a:p>
        </p:txBody>
      </p:sp>
      <p:pic>
        <p:nvPicPr>
          <p:cNvPr id="16"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55" y="2891949"/>
            <a:ext cx="3777399" cy="39429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29975"/>
            <a:ext cx="10387173" cy="523220"/>
          </a:xfrm>
          <a:prstGeom prst="rect">
            <a:avLst/>
          </a:prstGeom>
          <a:noFill/>
        </p:spPr>
        <p:txBody>
          <a:bodyPr wrap="square" rtlCol="0">
            <a:spAutoFit/>
          </a:bodyPr>
          <a:lstStyle/>
          <a:p>
            <a:r>
              <a:rPr lang="vi-VN"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1. Tìm tính từ có trong khổ thơ thứ ba. </a:t>
            </a:r>
            <a:endPar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TextBox 8"/>
          <p:cNvSpPr txBox="1"/>
          <p:nvPr/>
        </p:nvSpPr>
        <p:spPr>
          <a:xfrm>
            <a:off x="605271" y="2333167"/>
            <a:ext cx="8343899" cy="1815882"/>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Cambria" panose="02040503050406030204" pitchFamily="18" charset="0"/>
                <a:cs typeface="Times New Roman" panose="02020603050405020304" pitchFamily="18" charset="0"/>
              </a:rPr>
              <a:t>Núi cao bởi có đất bồi</a:t>
            </a:r>
          </a:p>
          <a:p>
            <a:pPr marL="0" marR="0" lvl="0" indent="0" algn="ctr" defTabSz="914400" rtl="0" eaLnBrk="1" fontAlgn="auto" latinLnBrk="0" hangingPunct="1">
              <a:spcBef>
                <a:spcPts val="0"/>
              </a:spcBef>
              <a:spcAft>
                <a:spcPts val="0"/>
              </a:spcAft>
              <a:buClrTx/>
              <a:buSzTx/>
              <a:buFontTx/>
              <a:buNone/>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Cambria" panose="02040503050406030204" pitchFamily="18" charset="0"/>
                <a:cs typeface="Times New Roman" panose="02020603050405020304" pitchFamily="18" charset="0"/>
              </a:rPr>
              <a:t>Núi chê đất thấp, núi ngồi ở đâu?</a:t>
            </a:r>
          </a:p>
          <a:p>
            <a:pPr marL="0" marR="0" lvl="0" indent="0" algn="ctr" defTabSz="914400" rtl="0" eaLnBrk="1" fontAlgn="auto" latinLnBrk="0" hangingPunct="1">
              <a:spcBef>
                <a:spcPts val="0"/>
              </a:spcBef>
              <a:spcAft>
                <a:spcPts val="0"/>
              </a:spcAft>
              <a:buClrTx/>
              <a:buSzTx/>
              <a:buFontTx/>
              <a:buNone/>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Cambria" panose="02040503050406030204" pitchFamily="18" charset="0"/>
                <a:cs typeface="Times New Roman" panose="02020603050405020304" pitchFamily="18" charset="0"/>
              </a:rPr>
              <a:t>Muôn dòng sông đổ biển sâu</a:t>
            </a:r>
          </a:p>
          <a:p>
            <a:pPr marL="0" marR="0" lvl="0" indent="0" algn="ctr" defTabSz="914400" rtl="0" eaLnBrk="1" fontAlgn="auto" latinLnBrk="0" hangingPunct="1">
              <a:spcBef>
                <a:spcPts val="0"/>
              </a:spcBef>
              <a:spcAft>
                <a:spcPts val="0"/>
              </a:spcAft>
              <a:buClrTx/>
              <a:buSzTx/>
              <a:buFontTx/>
              <a:buNone/>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Cambria" panose="02040503050406030204" pitchFamily="18" charset="0"/>
                <a:cs typeface="Times New Roman" panose="02020603050405020304" pitchFamily="18" charset="0"/>
              </a:rPr>
              <a:t>Biển chê sông nhỏ, biển đâu nước còn?</a:t>
            </a:r>
          </a:p>
        </p:txBody>
      </p:sp>
      <p:sp>
        <p:nvSpPr>
          <p:cNvPr id="10" name="TextBox 9"/>
          <p:cNvSpPr txBox="1"/>
          <p:nvPr/>
        </p:nvSpPr>
        <p:spPr>
          <a:xfrm>
            <a:off x="0" y="4129021"/>
            <a:ext cx="2224585" cy="523220"/>
          </a:xfrm>
          <a:prstGeom prst="rect">
            <a:avLst/>
          </a:prstGeom>
          <a:noFill/>
        </p:spPr>
        <p:txBody>
          <a:bodyPr wrap="square" rtlCol="0">
            <a:spAutoFit/>
          </a:bodyPr>
          <a:lstStyle/>
          <a:p>
            <a:r>
              <a:rPr lang="vi-VN" sz="2800" b="1" dirty="0">
                <a:solidFill>
                  <a:srgbClr val="C00000"/>
                </a:solidFill>
                <a:latin typeface="Times New Roman" panose="02020603050405020304" pitchFamily="18" charset="0"/>
                <a:cs typeface="Times New Roman" panose="02020603050405020304" pitchFamily="18" charset="0"/>
              </a:rPr>
              <a:t>* Tính từ là: </a:t>
            </a:r>
          </a:p>
        </p:txBody>
      </p:sp>
      <p:sp>
        <p:nvSpPr>
          <p:cNvPr id="11" name="TextBox 10"/>
          <p:cNvSpPr txBox="1"/>
          <p:nvPr/>
        </p:nvSpPr>
        <p:spPr>
          <a:xfrm>
            <a:off x="0" y="4577594"/>
            <a:ext cx="12192000" cy="954107"/>
          </a:xfrm>
          <a:prstGeom prst="rect">
            <a:avLst/>
          </a:prstGeom>
          <a:noFill/>
        </p:spPr>
        <p:txBody>
          <a:bodyPr wrap="square" rtlCol="0">
            <a:spAutoFit/>
          </a:bodyPr>
          <a:lstStyle/>
          <a:p>
            <a:pPr lvl="0"/>
            <a:r>
              <a:rPr lang="vi-VN"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 Đặt 2 – 3 câu với những tính từ vừa tìm được. Xác định chủ ngữ, vị ngữ của từng câu.</a:t>
            </a:r>
            <a:endPar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2" name="TextBox 11"/>
          <p:cNvSpPr txBox="1"/>
          <p:nvPr/>
        </p:nvSpPr>
        <p:spPr>
          <a:xfrm>
            <a:off x="2333767" y="4129021"/>
            <a:ext cx="5377218"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Cao, </a:t>
            </a:r>
            <a:r>
              <a:rPr lang="en-US" sz="2800" b="1" dirty="0" err="1">
                <a:solidFill>
                  <a:srgbClr val="008000"/>
                </a:solidFill>
                <a:latin typeface="Times New Roman" panose="02020603050405020304" pitchFamily="18" charset="0"/>
                <a:cs typeface="Times New Roman" panose="02020603050405020304" pitchFamily="18" charset="0"/>
              </a:rPr>
              <a:t>thấp</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sâu</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nhỏ</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449145" y="5213254"/>
            <a:ext cx="6393308" cy="954107"/>
          </a:xfrm>
          <a:prstGeom prst="rect">
            <a:avLst/>
          </a:prstGeom>
          <a:noFill/>
        </p:spPr>
        <p:txBody>
          <a:bodyPr wrap="square" rtlCol="0">
            <a:spAutoFit/>
          </a:bodyPr>
          <a:lstStyle/>
          <a:p>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u="sng" dirty="0" err="1">
                <a:latin typeface="Times New Roman" panose="02020603050405020304" pitchFamily="18" charset="0"/>
                <a:ea typeface="Cambria" panose="02040503050406030204" pitchFamily="18" charset="0"/>
                <a:cs typeface="Times New Roman" panose="02020603050405020304" pitchFamily="18" charset="0"/>
              </a:rPr>
              <a:t>Bạn</a:t>
            </a:r>
            <a:r>
              <a:rPr lang="en-US" sz="2800" b="1" u="sng" dirty="0">
                <a:latin typeface="Times New Roman" panose="02020603050405020304" pitchFamily="18" charset="0"/>
                <a:ea typeface="Cambria" panose="02040503050406030204" pitchFamily="18" charset="0"/>
                <a:cs typeface="Times New Roman" panose="02020603050405020304" pitchFamily="18" charset="0"/>
              </a:rPr>
              <a:t> </a:t>
            </a:r>
            <a:r>
              <a:rPr lang="en-US" sz="2800" b="1" u="sng" dirty="0" err="1">
                <a:latin typeface="Times New Roman" panose="02020603050405020304" pitchFamily="18" charset="0"/>
                <a:ea typeface="Cambria" panose="02040503050406030204" pitchFamily="18" charset="0"/>
                <a:cs typeface="Times New Roman" panose="02020603050405020304" pitchFamily="18" charset="0"/>
              </a:rPr>
              <a:t>Quân</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u="sng" dirty="0" err="1">
                <a:latin typeface="Times New Roman" panose="02020603050405020304" pitchFamily="18" charset="0"/>
                <a:ea typeface="Cambria" panose="02040503050406030204" pitchFamily="18" charset="0"/>
                <a:cs typeface="Times New Roman" panose="02020603050405020304" pitchFamily="18" charset="0"/>
              </a:rPr>
              <a:t>rất</a:t>
            </a:r>
            <a:r>
              <a:rPr lang="en-US" sz="2800" b="1" u="sng" dirty="0">
                <a:latin typeface="Times New Roman" panose="02020603050405020304" pitchFamily="18" charset="0"/>
                <a:ea typeface="Cambria" panose="020405030504060302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cao</a:t>
            </a:r>
            <a:r>
              <a:rPr lang="en-US" sz="2800" b="1" dirty="0">
                <a:latin typeface="Times New Roman" panose="02020603050405020304" pitchFamily="18" charset="0"/>
                <a:ea typeface="Cambria" panose="02040503050406030204" pitchFamily="18" charset="0"/>
                <a:cs typeface="Times New Roman" panose="02020603050405020304" pitchFamily="18" charset="0"/>
              </a:rPr>
              <a:t>.</a:t>
            </a:r>
          </a:p>
          <a:p>
            <a:r>
              <a:rPr lang="en-US" sz="2800" b="1" dirty="0">
                <a:latin typeface="Times New Roman" panose="02020603050405020304" pitchFamily="18" charset="0"/>
                <a:ea typeface="Cambria" panose="02040503050406030204" pitchFamily="18" charset="0"/>
                <a:cs typeface="Times New Roman" panose="02020603050405020304" pitchFamily="18" charset="0"/>
              </a:rPr>
              <a:t>      CN         VN</a:t>
            </a:r>
          </a:p>
        </p:txBody>
      </p:sp>
      <p:sp>
        <p:nvSpPr>
          <p:cNvPr id="14" name="TextBox 13"/>
          <p:cNvSpPr txBox="1"/>
          <p:nvPr/>
        </p:nvSpPr>
        <p:spPr>
          <a:xfrm>
            <a:off x="3309824" y="6087750"/>
            <a:ext cx="6393308" cy="954107"/>
          </a:xfrm>
          <a:prstGeom prst="rect">
            <a:avLst/>
          </a:prstGeom>
          <a:noFill/>
        </p:spPr>
        <p:txBody>
          <a:bodyPr wrap="square" rtlCol="0">
            <a:spAutoFit/>
          </a:bodyPr>
          <a:lstStyle/>
          <a:p>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u="sng" dirty="0" err="1">
                <a:latin typeface="Times New Roman" panose="02020603050405020304" pitchFamily="18" charset="0"/>
                <a:ea typeface="Cambria" panose="02040503050406030204" pitchFamily="18" charset="0"/>
                <a:cs typeface="Times New Roman" panose="02020603050405020304" pitchFamily="18" charset="0"/>
              </a:rPr>
              <a:t>Dòng</a:t>
            </a:r>
            <a:r>
              <a:rPr lang="en-US" sz="2800" b="1" u="sng" dirty="0">
                <a:latin typeface="Times New Roman" panose="02020603050405020304" pitchFamily="18" charset="0"/>
                <a:ea typeface="Cambria" panose="02040503050406030204" pitchFamily="18" charset="0"/>
                <a:cs typeface="Times New Roman" panose="02020603050405020304" pitchFamily="18" charset="0"/>
              </a:rPr>
              <a:t> </a:t>
            </a:r>
            <a:r>
              <a:rPr lang="en-US" sz="2800" b="1" u="sng" dirty="0" err="1">
                <a:latin typeface="Times New Roman" panose="02020603050405020304" pitchFamily="18" charset="0"/>
                <a:ea typeface="Cambria" panose="02040503050406030204" pitchFamily="18" charset="0"/>
                <a:cs typeface="Times New Roman" panose="02020603050405020304" pitchFamily="18" charset="0"/>
              </a:rPr>
              <a:t>sông</a:t>
            </a:r>
            <a:r>
              <a:rPr lang="en-US" sz="2800" b="1" u="sng" dirty="0">
                <a:latin typeface="Times New Roman" panose="02020603050405020304" pitchFamily="18" charset="0"/>
                <a:ea typeface="Cambria" panose="02040503050406030204" pitchFamily="18" charset="0"/>
                <a:cs typeface="Times New Roman" panose="02020603050405020304" pitchFamily="18" charset="0"/>
              </a:rPr>
              <a:t> </a:t>
            </a:r>
            <a:r>
              <a:rPr lang="en-US" sz="2800" b="1" u="sng" dirty="0" err="1">
                <a:latin typeface="Times New Roman" panose="02020603050405020304" pitchFamily="18" charset="0"/>
                <a:ea typeface="Cambria" panose="02040503050406030204" pitchFamily="18" charset="0"/>
                <a:cs typeface="Times New Roman" panose="02020603050405020304" pitchFamily="18" charset="0"/>
              </a:rPr>
              <a:t>này</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u="sng" dirty="0" err="1">
                <a:latin typeface="Times New Roman" panose="02020603050405020304" pitchFamily="18" charset="0"/>
                <a:ea typeface="Cambria" panose="02040503050406030204" pitchFamily="18" charset="0"/>
                <a:cs typeface="Times New Roman" panose="02020603050405020304" pitchFamily="18" charset="0"/>
              </a:rPr>
              <a:t>rất</a:t>
            </a:r>
            <a:r>
              <a:rPr lang="en-US" sz="2800" b="1" u="sng" dirty="0">
                <a:latin typeface="Times New Roman" panose="02020603050405020304" pitchFamily="18" charset="0"/>
                <a:ea typeface="Cambria" panose="020405030504060302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sâu</a:t>
            </a:r>
            <a:r>
              <a:rPr lang="en-US" sz="2800" b="1" u="sng" dirty="0">
                <a:latin typeface="Times New Roman" panose="02020603050405020304" pitchFamily="18" charset="0"/>
                <a:ea typeface="Cambria" panose="02040503050406030204" pitchFamily="18" charset="0"/>
                <a:cs typeface="Times New Roman" panose="02020603050405020304" pitchFamily="18" charset="0"/>
              </a:rPr>
              <a:t>.</a:t>
            </a:r>
            <a:endParaRPr lang="en-US" sz="2800" b="1" dirty="0">
              <a:latin typeface="Times New Roman" panose="02020603050405020304" pitchFamily="18" charset="0"/>
              <a:ea typeface="Cambria" panose="02040503050406030204" pitchFamily="18" charset="0"/>
              <a:cs typeface="Times New Roman" panose="02020603050405020304" pitchFamily="18" charset="0"/>
            </a:endParaRPr>
          </a:p>
          <a:p>
            <a:r>
              <a:rPr lang="en-US" sz="2800" b="1" dirty="0">
                <a:latin typeface="Times New Roman" panose="02020603050405020304" pitchFamily="18" charset="0"/>
                <a:ea typeface="Cambria" panose="02040503050406030204" pitchFamily="18" charset="0"/>
                <a:cs typeface="Times New Roman" panose="02020603050405020304" pitchFamily="18" charset="0"/>
              </a:rPr>
              <a:t>          CN               VN</a:t>
            </a:r>
          </a:p>
        </p:txBody>
      </p:sp>
      <p:sp>
        <p:nvSpPr>
          <p:cNvPr id="2" name="TextBox 1"/>
          <p:cNvSpPr txBox="1"/>
          <p:nvPr/>
        </p:nvSpPr>
        <p:spPr>
          <a:xfrm>
            <a:off x="0" y="1287859"/>
            <a:ext cx="4093698"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Luyện</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đọc</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theo</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văn</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bản</a:t>
            </a:r>
            <a:endParaRPr lang="en-US" sz="2800" b="1" dirty="0">
              <a:solidFill>
                <a:srgbClr val="008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heme/theme1.xml><?xml version="1.0" encoding="utf-8"?>
<a:theme xmlns:a="http://schemas.openxmlformats.org/drawingml/2006/main" name="Green Color">
  <a:themeElements>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Green Color">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reen Col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Col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Col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Col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Col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Col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Col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Col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Col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Col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Col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Col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852</Words>
  <Application>Microsoft Office PowerPoint</Application>
  <PresentationFormat>Widescreen</PresentationFormat>
  <Paragraphs>77</Paragraphs>
  <Slides>9</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8" baseType="lpstr">
      <vt:lpstr>等线</vt:lpstr>
      <vt:lpstr>.VnMonotype corsivaH</vt:lpstr>
      <vt:lpstr>Arial</vt:lpstr>
      <vt:lpstr>Calibri</vt:lpstr>
      <vt:lpstr>Times New Roman</vt:lpstr>
      <vt:lpstr>VNI-Times</vt:lpstr>
      <vt:lpstr>印品黑体</vt:lpstr>
      <vt:lpstr>Green Color</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TRANG</cp:lastModifiedBy>
  <cp:revision>23</cp:revision>
  <dcterms:created xsi:type="dcterms:W3CDTF">2025-02-18T00:57:00Z</dcterms:created>
  <dcterms:modified xsi:type="dcterms:W3CDTF">2026-01-27T14:05:19Z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16ACCF59DDFE42659239031DE9E40211_12</vt:lpwstr>
  </property>
  <property fmtid="{D5CDD505-2E9C-101B-9397-08002B2CF9AE}" pid="3" name="KSOProductBuildVer">
    <vt:lpwstr>1033-12.2.0.23196</vt:lpwstr>
  </property>
</Properties>
</file>