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98" r:id="rId3"/>
    <p:sldMasterId id="2147483816" r:id="rId4"/>
    <p:sldMasterId id="2147483842" r:id="rId5"/>
  </p:sldMasterIdLst>
  <p:notesMasterIdLst>
    <p:notesMasterId r:id="rId17"/>
  </p:notesMasterIdLst>
  <p:sldIdLst>
    <p:sldId id="4424" r:id="rId6"/>
    <p:sldId id="4425" r:id="rId7"/>
    <p:sldId id="4426" r:id="rId8"/>
    <p:sldId id="4427" r:id="rId9"/>
    <p:sldId id="4428" r:id="rId10"/>
    <p:sldId id="4429" r:id="rId11"/>
    <p:sldId id="339" r:id="rId12"/>
    <p:sldId id="4433" r:id="rId13"/>
    <p:sldId id="4436" r:id="rId14"/>
    <p:sldId id="340" r:id="rId15"/>
    <p:sldId id="444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08684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8776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109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661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750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7837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1293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698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84032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4936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9237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0594179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391115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00771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36398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296649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207111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4473882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09525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334456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rPr>
              <a:t>http://www.1ppt.com/jieri/</a:t>
            </a:r>
          </a:p>
        </p:txBody>
      </p:sp>
    </p:spTree>
    <p:extLst>
      <p:ext uri="{BB962C8B-B14F-4D97-AF65-F5344CB8AC3E}">
        <p14:creationId xmlns:p14="http://schemas.microsoft.com/office/powerpoint/2010/main" val="4943607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2644667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411771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991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02769339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9451598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7216233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019361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6562139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srgbClr val="00B050"/>
                </a:solidFill>
                <a:effectLst/>
                <a:uLnTx/>
                <a:uFillTx/>
                <a:latin typeface="Calibri" panose="020F0502020204030204"/>
                <a:cs typeface="+mn-cs"/>
              </a:rPr>
              <a:t>单击此处添加文字标题</a:t>
            </a:r>
          </a:p>
        </p:txBody>
      </p:sp>
    </p:spTree>
    <p:extLst>
      <p:ext uri="{BB962C8B-B14F-4D97-AF65-F5344CB8AC3E}">
        <p14:creationId xmlns:p14="http://schemas.microsoft.com/office/powerpoint/2010/main" val="20092597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0648789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984109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62900905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501905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28385273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56255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52539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18731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089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173673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944510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47255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5868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12685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59553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303180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2/14/2026</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8.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5.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2C94547-9FE0-1245-0168-CB1813C076B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60921" y="123923"/>
            <a:ext cx="1299524" cy="129952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1E54AD58-8778-DDAB-917C-638D6F32E6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extLst>
      <p:ext uri="{BB962C8B-B14F-4D97-AF65-F5344CB8AC3E}">
        <p14:creationId xmlns:p14="http://schemas.microsoft.com/office/powerpoint/2010/main" val="173144574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2026/2/14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5094414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157334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55.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18.jpe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24"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764" y="2086795"/>
            <a:ext cx="4366727" cy="5280387"/>
          </a:xfrm>
          <a:prstGeom prst="rect">
            <a:avLst/>
          </a:prstGeom>
        </p:spPr>
      </p:pic>
      <p:pic>
        <p:nvPicPr>
          <p:cNvPr id="28" name="Picture 27">
            <a:extLst>
              <a:ext uri="{FF2B5EF4-FFF2-40B4-BE49-F238E27FC236}">
                <a16:creationId xmlns:a16="http://schemas.microsoft.com/office/drawing/2014/main" id="{F7E961A1-BD36-F32A-C934-AB6E17D3E982}"/>
              </a:ext>
            </a:extLst>
          </p:cNvPr>
          <p:cNvPicPr>
            <a:picLocks noChangeAspect="1"/>
          </p:cNvPicPr>
          <p:nvPr/>
        </p:nvPicPr>
        <p:blipFill>
          <a:blip r:embed="rId7"/>
          <a:stretch>
            <a:fillRect/>
          </a:stretch>
        </p:blipFill>
        <p:spPr>
          <a:xfrm>
            <a:off x="2976282" y="2301875"/>
            <a:ext cx="7664824" cy="2992891"/>
          </a:xfrm>
          <a:prstGeom prst="rect">
            <a:avLst/>
          </a:prstGeom>
        </p:spPr>
      </p:pic>
      <p:sp>
        <p:nvSpPr>
          <p:cNvPr id="2" name="TextBox 1"/>
          <p:cNvSpPr txBox="1"/>
          <p:nvPr/>
        </p:nvSpPr>
        <p:spPr>
          <a:xfrm>
            <a:off x="2394856" y="1255059"/>
            <a:ext cx="3701144" cy="923330"/>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endParaRPr lang="en-US" sz="3600" b="1"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3" name="TextBox 2"/>
          <p:cNvSpPr txBox="1"/>
          <p:nvPr/>
        </p:nvSpPr>
        <p:spPr>
          <a:xfrm>
            <a:off x="2563973" y="274866"/>
            <a:ext cx="9219154"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9. </a:t>
            </a:r>
            <a:r>
              <a:rPr lang="en-US" sz="3600" dirty="0" err="1">
                <a:solidFill>
                  <a:srgbClr val="FF0000"/>
                </a:solidFill>
                <a:latin typeface="HP001 5 hàng 1 ô ly" panose="020B0603050302020204" pitchFamily="34" charset="0"/>
              </a:rPr>
              <a:t>Sự</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tích</a:t>
            </a:r>
            <a:r>
              <a:rPr lang="en-US" sz="3600" dirty="0">
                <a:solidFill>
                  <a:srgbClr val="FF0000"/>
                </a:solidFill>
                <a:latin typeface="HP001 5 hàng 1 ô ly" panose="020B0603050302020204" pitchFamily="34" charset="0"/>
              </a:rPr>
              <a:t> Con </a:t>
            </a:r>
            <a:r>
              <a:rPr lang="en-US" sz="3600" dirty="0" err="1">
                <a:solidFill>
                  <a:srgbClr val="FF0000"/>
                </a:solidFill>
                <a:latin typeface="HP001 5 hàng 1 ô ly" panose="020B0603050302020204" pitchFamily="34" charset="0"/>
              </a:rPr>
              <a:t>rồng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Cháu</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2)</a:t>
            </a:r>
          </a:p>
        </p:txBody>
      </p:sp>
    </p:spTree>
    <p:extLst>
      <p:ext uri="{BB962C8B-B14F-4D97-AF65-F5344CB8AC3E}">
        <p14:creationId xmlns:p14="http://schemas.microsoft.com/office/powerpoint/2010/main" val="315422510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992915"/>
            <a:ext cx="12192000" cy="1865086"/>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893561" y="190025"/>
            <a:ext cx="1093631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200" b="1" i="0" u="sng"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en-US" sz="3200" b="1" i="0" u="sng"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4</a:t>
            </a:r>
            <a:r>
              <a:rPr kumimoji="0" lang="en-US" altLang="en-US" sz="3200" b="1" i="0" u="sng"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r>
              <a:rPr lang="en-US"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621617" y="1496128"/>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30096" y="1615115"/>
            <a:ext cx="10925175" cy="1815882"/>
          </a:xfrm>
          <a:prstGeom prst="rect">
            <a:avLst/>
          </a:prstGeom>
          <a:noFill/>
        </p:spPr>
        <p:txBody>
          <a:bodyPr wrap="square" rtlCol="0">
            <a:spAutoFit/>
          </a:bodyPr>
          <a:lstStyle/>
          <a:p>
            <a:pPr lvl="0" algn="just"/>
            <a:r>
              <a:rPr lang="en-US" sz="28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Ví</a:t>
            </a: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dụ</a:t>
            </a: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Đinh Tiên Hoàng</a:t>
            </a:r>
            <a:r>
              <a:rPr lang="en-US"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963316" y="3571964"/>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Chủ</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Đinh</a:t>
            </a:r>
            <a:r>
              <a:rPr lang="en-US" sz="3200" dirty="0">
                <a:solidFill>
                  <a:srgbClr val="002060"/>
                </a:solidFill>
                <a:latin typeface="Times New Roman" panose="02020603050405020304" pitchFamily="18" charset="0"/>
                <a:cs typeface="Times New Roman" panose="02020603050405020304" pitchFamily="18" charset="0"/>
              </a:rPr>
              <a:t> Tiên Hoàng, </a:t>
            </a:r>
            <a:r>
              <a:rPr lang="en-US" sz="3200" dirty="0" err="1">
                <a:solidFill>
                  <a:srgbClr val="002060"/>
                </a:solidFill>
                <a:latin typeface="Times New Roman" panose="02020603050405020304" pitchFamily="18" charset="0"/>
                <a:cs typeface="Times New Roman" panose="02020603050405020304" pitchFamily="18" charset="0"/>
              </a:rPr>
              <a:t>Ông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495129" y="4530318"/>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Vị ngữ: </a:t>
            </a:r>
            <a:r>
              <a:rPr lang="vi-VN" sz="2800" dirty="0">
                <a:solidFill>
                  <a:srgbClr val="002060"/>
                </a:solidFill>
                <a:latin typeface="Times New Roman" panose="02020603050405020304" pitchFamily="18" charset="0"/>
                <a:cs typeface="Times New Roman" panose="02020603050405020304" pitchFamily="18" charset="0"/>
              </a:rPr>
              <a:t>là vị hoàng đế sáng lập triều đại nhà Đinh, nước Đại Cồ Việt trong lịch sử Việt Nam</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2426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4" name="MH_SubTitle_1"/>
          <p:cNvSpPr/>
          <p:nvPr>
            <p:custDataLst>
              <p:tags r:id="rId1"/>
            </p:custDataLst>
          </p:nvPr>
        </p:nvSpPr>
        <p:spPr>
          <a:xfrm>
            <a:off x="1693393" y="1478031"/>
            <a:ext cx="5679864" cy="3347929"/>
          </a:xfrm>
          <a:prstGeom prst="roundRect">
            <a:avLst>
              <a:gd name="adj" fmla="val 11293"/>
            </a:avLst>
          </a:prstGeom>
          <a:ln/>
        </p:spPr>
        <p:style>
          <a:lnRef idx="2">
            <a:schemeClr val="accent2"/>
          </a:lnRef>
          <a:fillRef idx="1">
            <a:schemeClr val="lt1"/>
          </a:fillRef>
          <a:effectRef idx="0">
            <a:schemeClr val="accent2"/>
          </a:effectRef>
          <a:fontRef idx="minor">
            <a:schemeClr val="dk1"/>
          </a:fontRef>
        </p:style>
        <p:txBody>
          <a:bodyPr lIns="0" tIns="0" rIns="0" bIns="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733" b="0" i="0" u="none" strike="noStrike" kern="1200" cap="none" spc="0" normalizeH="0" baseline="0" noProof="0" dirty="0">
              <a:ln>
                <a:noFill/>
              </a:ln>
              <a:solidFill>
                <a:srgbClr val="FFFFFF"/>
              </a:solidFill>
              <a:effectLst/>
              <a:uLnTx/>
              <a:uFillTx/>
              <a:latin typeface="Calibri" panose="020F0502020204030204"/>
              <a:ea typeface="微软雅黑" panose="020B0503020204020204" pitchFamily="34" charset="-122"/>
              <a:cs typeface="+mn-cs"/>
            </a:endParaRPr>
          </a:p>
        </p:txBody>
      </p:sp>
      <p:pic>
        <p:nvPicPr>
          <p:cNvPr id="9" name="Picture 8">
            <a:extLst>
              <a:ext uri="{FF2B5EF4-FFF2-40B4-BE49-F238E27FC236}">
                <a16:creationId xmlns:a16="http://schemas.microsoft.com/office/drawing/2014/main" id="{4ADADBFD-BDA4-C17B-57BA-BEF43082BC70}"/>
              </a:ext>
            </a:extLst>
          </p:cNvPr>
          <p:cNvPicPr>
            <a:picLocks noChangeAspect="1"/>
          </p:cNvPicPr>
          <p:nvPr/>
        </p:nvPicPr>
        <p:blipFill>
          <a:blip r:embed="rId8"/>
          <a:stretch>
            <a:fillRect/>
          </a:stretch>
        </p:blipFill>
        <p:spPr>
          <a:xfrm>
            <a:off x="1209552" y="865600"/>
            <a:ext cx="6647546" cy="4828450"/>
          </a:xfrm>
          <a:prstGeom prst="rect">
            <a:avLst/>
          </a:prstGeom>
        </p:spPr>
      </p:pic>
    </p:spTree>
    <p:extLst>
      <p:ext uri="{BB962C8B-B14F-4D97-AF65-F5344CB8AC3E}">
        <p14:creationId xmlns:p14="http://schemas.microsoft.com/office/powerpoint/2010/main" val="42324979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grpSp>
        <p:nvGrpSpPr>
          <p:cNvPr id="7"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8"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0"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1"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15" name="Rectangle 56"/>
          <p:cNvSpPr>
            <a:spLocks noChangeArrowheads="1"/>
          </p:cNvSpPr>
          <p:nvPr/>
        </p:nvSpPr>
        <p:spPr bwMode="auto">
          <a:xfrm>
            <a:off x="968060" y="615441"/>
            <a:ext cx="1023228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1:</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 hợp các từ ngữ dưới đây để tạo thành câu. </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90D648AF-DD13-4F48-821A-46D93446107A}"/>
              </a:ext>
            </a:extLst>
          </p:cNvPr>
          <p:cNvSpPr/>
          <p:nvPr/>
        </p:nvSpPr>
        <p:spPr>
          <a:xfrm>
            <a:off x="512580" y="1491548"/>
            <a:ext cx="11164300" cy="4523639"/>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
            <a:extLst>
              <a:ext uri="{FF2B5EF4-FFF2-40B4-BE49-F238E27FC236}">
                <a16:creationId xmlns:a16="http://schemas.microsoft.com/office/drawing/2014/main" id="{D4E919FC-E519-A0AA-96C2-2912E305D87B}"/>
              </a:ext>
            </a:extLst>
          </p:cNvPr>
          <p:cNvSpPr/>
          <p:nvPr/>
        </p:nvSpPr>
        <p:spPr>
          <a:xfrm>
            <a:off x="4968737" y="1769564"/>
            <a:ext cx="2209800" cy="708628"/>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8">
            <a:extLst>
              <a:ext uri="{FF2B5EF4-FFF2-40B4-BE49-F238E27FC236}">
                <a16:creationId xmlns:a16="http://schemas.microsoft.com/office/drawing/2014/main" id="{EFA0996E-C8AB-496A-D2BD-7DA006A32BA6}"/>
              </a:ext>
            </a:extLst>
          </p:cNvPr>
          <p:cNvSpPr/>
          <p:nvPr/>
        </p:nvSpPr>
        <p:spPr>
          <a:xfrm>
            <a:off x="1434963" y="2603471"/>
            <a:ext cx="35337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9">
            <a:extLst>
              <a:ext uri="{FF2B5EF4-FFF2-40B4-BE49-F238E27FC236}">
                <a16:creationId xmlns:a16="http://schemas.microsoft.com/office/drawing/2014/main" id="{81753635-125B-3538-1FD5-82058D3EA9C3}"/>
              </a:ext>
            </a:extLst>
          </p:cNvPr>
          <p:cNvSpPr/>
          <p:nvPr/>
        </p:nvSpPr>
        <p:spPr>
          <a:xfrm>
            <a:off x="7349669" y="2616782"/>
            <a:ext cx="35337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thờ</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0">
            <a:extLst>
              <a:ext uri="{FF2B5EF4-FFF2-40B4-BE49-F238E27FC236}">
                <a16:creationId xmlns:a16="http://schemas.microsoft.com/office/drawing/2014/main" id="{A0A5D31A-B338-5400-E9CD-1EEE4880BA77}"/>
              </a:ext>
            </a:extLst>
          </p:cNvPr>
          <p:cNvSpPr/>
          <p:nvPr/>
        </p:nvSpPr>
        <p:spPr>
          <a:xfrm>
            <a:off x="709802" y="3618801"/>
            <a:ext cx="4848224" cy="1009649"/>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Lĩnh</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Rounded Corners 11">
            <a:extLst>
              <a:ext uri="{FF2B5EF4-FFF2-40B4-BE49-F238E27FC236}">
                <a16:creationId xmlns:a16="http://schemas.microsoft.com/office/drawing/2014/main" id="{2B1F3F0D-2276-2A7A-11D4-4B5C964D2E0E}"/>
              </a:ext>
            </a:extLst>
          </p:cNvPr>
          <p:cNvSpPr/>
          <p:nvPr/>
        </p:nvSpPr>
        <p:spPr>
          <a:xfrm>
            <a:off x="5755248" y="3643163"/>
            <a:ext cx="5797388" cy="1009649"/>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trưởng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Long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Cơ</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12">
            <a:extLst>
              <a:ext uri="{FF2B5EF4-FFF2-40B4-BE49-F238E27FC236}">
                <a16:creationId xmlns:a16="http://schemas.microsoft.com/office/drawing/2014/main" id="{37F5BBE0-2890-6C8D-BB11-25CA4C32E59D}"/>
              </a:ext>
            </a:extLst>
          </p:cNvPr>
          <p:cNvSpPr/>
          <p:nvPr/>
        </p:nvSpPr>
        <p:spPr>
          <a:xfrm>
            <a:off x="2050593" y="4978204"/>
            <a:ext cx="8553449" cy="866775"/>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gian</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372067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1"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25" name="组合 2">
            <a:extLst>
              <a:ext uri="{FF2B5EF4-FFF2-40B4-BE49-F238E27FC236}">
                <a16:creationId xmlns:a16="http://schemas.microsoft.com/office/drawing/2014/main" id="{7CA4EC02-AC5F-4477-ADC6-5F70E2A2871B}"/>
              </a:ext>
            </a:extLst>
          </p:cNvPr>
          <p:cNvGrpSpPr/>
          <p:nvPr/>
        </p:nvGrpSpPr>
        <p:grpSpPr>
          <a:xfrm>
            <a:off x="0" y="5434585"/>
            <a:ext cx="12192000" cy="1465261"/>
            <a:chOff x="0" y="7151"/>
            <a:chExt cx="19200" cy="3625"/>
          </a:xfrm>
        </p:grpSpPr>
        <p:pic>
          <p:nvPicPr>
            <p:cNvPr id="26"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27"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28"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3377" y="1520999"/>
            <a:ext cx="944642" cy="944642"/>
          </a:xfrm>
          <a:prstGeom prst="rect">
            <a:avLst/>
          </a:prstGeom>
        </p:spPr>
      </p:pic>
      <p:sp>
        <p:nvSpPr>
          <p:cNvPr id="29" name="Rectangle 56"/>
          <p:cNvSpPr>
            <a:spLocks noChangeArrowheads="1"/>
          </p:cNvSpPr>
          <p:nvPr/>
        </p:nvSpPr>
        <p:spPr bwMode="auto">
          <a:xfrm>
            <a:off x="978586" y="686526"/>
            <a:ext cx="1023228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1:</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 hợp các từ ngữ dưới đây để tạo thành câu. </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Rounded Corners 6">
            <a:extLst>
              <a:ext uri="{FF2B5EF4-FFF2-40B4-BE49-F238E27FC236}">
                <a16:creationId xmlns:a16="http://schemas.microsoft.com/office/drawing/2014/main" id="{90D648AF-DD13-4F48-821A-46D93446107A}"/>
              </a:ext>
            </a:extLst>
          </p:cNvPr>
          <p:cNvSpPr/>
          <p:nvPr/>
        </p:nvSpPr>
        <p:spPr>
          <a:xfrm>
            <a:off x="147479" y="1501534"/>
            <a:ext cx="11894502" cy="3954815"/>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
            <a:extLst>
              <a:ext uri="{FF2B5EF4-FFF2-40B4-BE49-F238E27FC236}">
                <a16:creationId xmlns:a16="http://schemas.microsoft.com/office/drawing/2014/main" id="{F076FFCA-FEC3-5A54-9CBE-7D5707AFF883}"/>
              </a:ext>
            </a:extLst>
          </p:cNvPr>
          <p:cNvSpPr/>
          <p:nvPr/>
        </p:nvSpPr>
        <p:spPr>
          <a:xfrm>
            <a:off x="613029" y="1988630"/>
            <a:ext cx="2100103" cy="756487"/>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Rounded Corners 7">
            <a:extLst>
              <a:ext uri="{FF2B5EF4-FFF2-40B4-BE49-F238E27FC236}">
                <a16:creationId xmlns:a16="http://schemas.microsoft.com/office/drawing/2014/main" id="{95F241C4-52E5-A608-EB99-44884B161B6E}"/>
              </a:ext>
            </a:extLst>
          </p:cNvPr>
          <p:cNvSpPr/>
          <p:nvPr/>
        </p:nvSpPr>
        <p:spPr>
          <a:xfrm>
            <a:off x="2713132" y="2016480"/>
            <a:ext cx="7562983" cy="76200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trưởng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Long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Cơ</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3" name="Rectangle: Rounded Corners 13">
            <a:extLst>
              <a:ext uri="{FF2B5EF4-FFF2-40B4-BE49-F238E27FC236}">
                <a16:creationId xmlns:a16="http://schemas.microsoft.com/office/drawing/2014/main" id="{6BF2D58D-186A-E009-83E6-2D0151407167}"/>
              </a:ext>
            </a:extLst>
          </p:cNvPr>
          <p:cNvSpPr/>
          <p:nvPr/>
        </p:nvSpPr>
        <p:spPr>
          <a:xfrm>
            <a:off x="539418" y="3344101"/>
            <a:ext cx="31146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Rounded Corners 14">
            <a:extLst>
              <a:ext uri="{FF2B5EF4-FFF2-40B4-BE49-F238E27FC236}">
                <a16:creationId xmlns:a16="http://schemas.microsoft.com/office/drawing/2014/main" id="{A59B323F-986F-3980-4F89-0E0E50D02841}"/>
              </a:ext>
            </a:extLst>
          </p:cNvPr>
          <p:cNvSpPr/>
          <p:nvPr/>
        </p:nvSpPr>
        <p:spPr>
          <a:xfrm>
            <a:off x="3654092" y="3347484"/>
            <a:ext cx="8387889" cy="733425"/>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5" name="Rectangle: Rounded Corners 15">
            <a:extLst>
              <a:ext uri="{FF2B5EF4-FFF2-40B4-BE49-F238E27FC236}">
                <a16:creationId xmlns:a16="http://schemas.microsoft.com/office/drawing/2014/main" id="{9CF966E0-92BE-1E03-3B48-9215FDE11264}"/>
              </a:ext>
            </a:extLst>
          </p:cNvPr>
          <p:cNvSpPr/>
          <p:nvPr/>
        </p:nvSpPr>
        <p:spPr>
          <a:xfrm>
            <a:off x="613030" y="4479188"/>
            <a:ext cx="336232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thờ</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Rounded Corners 16">
            <a:extLst>
              <a:ext uri="{FF2B5EF4-FFF2-40B4-BE49-F238E27FC236}">
                <a16:creationId xmlns:a16="http://schemas.microsoft.com/office/drawing/2014/main" id="{5D900D64-BE97-5EA1-010E-C738C8027973}"/>
              </a:ext>
            </a:extLst>
          </p:cNvPr>
          <p:cNvSpPr/>
          <p:nvPr/>
        </p:nvSpPr>
        <p:spPr>
          <a:xfrm>
            <a:off x="3975354" y="4480318"/>
            <a:ext cx="61245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7412111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1"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7"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8"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9"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0"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15" name="Rectangle 56"/>
          <p:cNvSpPr>
            <a:spLocks noChangeArrowheads="1"/>
          </p:cNvSpPr>
          <p:nvPr/>
        </p:nvSpPr>
        <p:spPr bwMode="auto">
          <a:xfrm>
            <a:off x="1001268" y="274865"/>
            <a:ext cx="10244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2:</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90D648AF-DD13-4F48-821A-46D93446107A}"/>
              </a:ext>
            </a:extLst>
          </p:cNvPr>
          <p:cNvSpPr/>
          <p:nvPr/>
        </p:nvSpPr>
        <p:spPr>
          <a:xfrm>
            <a:off x="634055" y="2063614"/>
            <a:ext cx="11164300" cy="2795084"/>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9BD0F4B-2CEB-3353-4F7E-18C19E815B84}"/>
              </a:ext>
            </a:extLst>
          </p:cNvPr>
          <p:cNvSpPr txBox="1"/>
          <p:nvPr/>
        </p:nvSpPr>
        <p:spPr>
          <a:xfrm>
            <a:off x="1142292" y="2254717"/>
            <a:ext cx="10429875" cy="2554545"/>
          </a:xfrm>
          <a:prstGeom prst="rect">
            <a:avLst/>
          </a:prstGeom>
          <a:noFill/>
        </p:spPr>
        <p:txBody>
          <a:bodyPr wrap="square" rtlCol="0">
            <a:spAutoFit/>
          </a:bodyPr>
          <a:lstStyle/>
          <a:p>
            <a:pPr algn="just"/>
            <a:r>
              <a:rPr lang="en-US"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Lý Thường Kiệt là danh tướng Việt Nam thế kỉ XI. Tên tuổi của ông gắn với chiến thắng chống quân xâm lược nhà Tống. Tương truyền, ông cũng là tác giả bài thơ </a:t>
            </a:r>
            <a:r>
              <a:rPr lang="vi-V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Sông núi nước Nam</a:t>
            </a:r>
            <a:r>
              <a:rPr lang="vi-VN"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Bài thơ được xem như bản Tuyên ngôn Độc lập đầu tiên của nước ta. </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208107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1"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7" name="组合 2">
            <a:extLst>
              <a:ext uri="{FF2B5EF4-FFF2-40B4-BE49-F238E27FC236}">
                <a16:creationId xmlns:a16="http://schemas.microsoft.com/office/drawing/2014/main" id="{7CA4EC02-AC5F-4477-ADC6-5F70E2A2871B}"/>
              </a:ext>
            </a:extLst>
          </p:cNvPr>
          <p:cNvGrpSpPr/>
          <p:nvPr/>
        </p:nvGrpSpPr>
        <p:grpSpPr>
          <a:xfrm>
            <a:off x="0" y="6295341"/>
            <a:ext cx="12192000" cy="562659"/>
            <a:chOff x="0" y="7151"/>
            <a:chExt cx="19200" cy="3625"/>
          </a:xfrm>
        </p:grpSpPr>
        <p:pic>
          <p:nvPicPr>
            <p:cNvPr id="8"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9"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sp>
        <p:nvSpPr>
          <p:cNvPr id="10" name="TextBox 9">
            <a:extLst>
              <a:ext uri="{FF2B5EF4-FFF2-40B4-BE49-F238E27FC236}">
                <a16:creationId xmlns:a16="http://schemas.microsoft.com/office/drawing/2014/main" id="{65CEC790-B2AD-03DA-1D14-D7AD5155B9E8}"/>
              </a:ext>
            </a:extLst>
          </p:cNvPr>
          <p:cNvSpPr txBox="1"/>
          <p:nvPr/>
        </p:nvSpPr>
        <p:spPr>
          <a:xfrm>
            <a:off x="191435" y="2289439"/>
            <a:ext cx="9113930"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Lý Thường Kiệt </a:t>
            </a:r>
            <a:r>
              <a:rPr lang="vi-VN" sz="3200" dirty="0">
                <a:solidFill>
                  <a:prstClr val="black"/>
                </a:solidFill>
                <a:latin typeface="Cambria" panose="02040503050406030204" pitchFamily="18" charset="0"/>
                <a:ea typeface="Cambria" panose="02040503050406030204" pitchFamily="18" charset="0"/>
              </a:rPr>
              <a:t>là danh tướng Việt Nam thế kỉ XI</a:t>
            </a:r>
            <a:r>
              <a:rPr lang="en-US" sz="3200" dirty="0">
                <a:solidFill>
                  <a:prstClr val="black"/>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E3E5FBAD-54CD-4FEC-981D-9A170B12D87E}"/>
              </a:ext>
            </a:extLst>
          </p:cNvPr>
          <p:cNvSpPr txBox="1"/>
          <p:nvPr/>
        </p:nvSpPr>
        <p:spPr>
          <a:xfrm>
            <a:off x="191435" y="3543539"/>
            <a:ext cx="12118110"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Tên tuổi của ông </a:t>
            </a:r>
            <a:r>
              <a:rPr lang="vi-VN" sz="3200" dirty="0">
                <a:solidFill>
                  <a:prstClr val="black"/>
                </a:solidFill>
                <a:latin typeface="Cambria" panose="02040503050406030204" pitchFamily="18" charset="0"/>
                <a:ea typeface="Cambria" panose="02040503050406030204" pitchFamily="18" charset="0"/>
              </a:rPr>
              <a:t>gắn với chiến thắng chống quân xâm lược nhà Tống</a:t>
            </a:r>
            <a:r>
              <a:rPr lang="en-US" sz="3200" dirty="0">
                <a:solidFill>
                  <a:prstClr val="black"/>
                </a:solidFill>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96B028AA-447C-9E7F-139D-77703AA5D7B5}"/>
              </a:ext>
            </a:extLst>
          </p:cNvPr>
          <p:cNvSpPr txBox="1"/>
          <p:nvPr/>
        </p:nvSpPr>
        <p:spPr>
          <a:xfrm>
            <a:off x="191435" y="4372553"/>
            <a:ext cx="11672066" cy="584775"/>
          </a:xfrm>
          <a:prstGeom prst="rect">
            <a:avLst/>
          </a:prstGeom>
          <a:noFill/>
        </p:spPr>
        <p:txBody>
          <a:bodyPr wrap="square" rtlCol="0">
            <a:spAutoFit/>
          </a:bodyPr>
          <a:lstStyle/>
          <a:p>
            <a:pPr algn="just"/>
            <a:r>
              <a:rPr lang="nl-NL" sz="3200" dirty="0">
                <a:solidFill>
                  <a:prstClr val="black"/>
                </a:solidFill>
                <a:latin typeface="Cambria" panose="02040503050406030204" pitchFamily="18" charset="0"/>
                <a:ea typeface="Cambria" panose="02040503050406030204" pitchFamily="18" charset="0"/>
              </a:rPr>
              <a:t>Tương truyền, ông </a:t>
            </a:r>
            <a:r>
              <a:rPr lang="vi-VN" sz="3200" dirty="0">
                <a:solidFill>
                  <a:prstClr val="black"/>
                </a:solidFill>
                <a:latin typeface="Cambria" panose="02040503050406030204" pitchFamily="18" charset="0"/>
                <a:ea typeface="Cambria" panose="02040503050406030204" pitchFamily="18" charset="0"/>
              </a:rPr>
              <a:t>cũng là tác giả bài thơ </a:t>
            </a:r>
            <a:r>
              <a:rPr lang="vi-VN" sz="3200" i="1" dirty="0">
                <a:solidFill>
                  <a:prstClr val="black"/>
                </a:solidFill>
                <a:latin typeface="Cambria" panose="02040503050406030204" pitchFamily="18" charset="0"/>
                <a:ea typeface="Cambria" panose="02040503050406030204" pitchFamily="18" charset="0"/>
              </a:rPr>
              <a:t>Sông núi nước Nam</a:t>
            </a:r>
            <a:r>
              <a:rPr lang="en-US" sz="3200" dirty="0">
                <a:solidFill>
                  <a:prstClr val="black"/>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EA36E8E-820B-C855-2299-85CCA76E0E39}"/>
              </a:ext>
            </a:extLst>
          </p:cNvPr>
          <p:cNvSpPr txBox="1"/>
          <p:nvPr/>
        </p:nvSpPr>
        <p:spPr>
          <a:xfrm>
            <a:off x="191435" y="5180201"/>
            <a:ext cx="11672066"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Bài thơ </a:t>
            </a:r>
            <a:r>
              <a:rPr lang="vi-VN" sz="3200" dirty="0">
                <a:solidFill>
                  <a:prstClr val="black"/>
                </a:solidFill>
                <a:latin typeface="Cambria" panose="02040503050406030204" pitchFamily="18" charset="0"/>
                <a:ea typeface="Cambria" panose="02040503050406030204" pitchFamily="18" charset="0"/>
              </a:rPr>
              <a:t>được xem là bản Tuyên ngôn Độc lập đầu tiên của nước ta</a:t>
            </a:r>
            <a:r>
              <a:rPr lang="en-US" sz="3200" dirty="0">
                <a:solidFill>
                  <a:prstClr val="black"/>
                </a:solidFill>
                <a:latin typeface="Cambria" panose="02040503050406030204" pitchFamily="18" charset="0"/>
                <a:ea typeface="Cambria" panose="02040503050406030204" pitchFamily="18" charset="0"/>
              </a:rPr>
              <a:t>.</a:t>
            </a:r>
          </a:p>
        </p:txBody>
      </p:sp>
      <p:sp>
        <p:nvSpPr>
          <p:cNvPr id="18" name="Rectangle 56"/>
          <p:cNvSpPr>
            <a:spLocks noChangeArrowheads="1"/>
          </p:cNvSpPr>
          <p:nvPr/>
        </p:nvSpPr>
        <p:spPr bwMode="auto">
          <a:xfrm>
            <a:off x="-3242" y="824754"/>
            <a:ext cx="118667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563C1"/>
              </a:buClr>
              <a:buSzPct val="70000"/>
              <a:defRPr/>
            </a:pP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1339887" y="3102713"/>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CN</a:t>
            </a:r>
          </a:p>
        </p:txBody>
      </p:sp>
      <p:sp>
        <p:nvSpPr>
          <p:cNvPr id="22" name="TextBox 21"/>
          <p:cNvSpPr txBox="1"/>
          <p:nvPr/>
        </p:nvSpPr>
        <p:spPr>
          <a:xfrm>
            <a:off x="4003269" y="3159810"/>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VN</a:t>
            </a:r>
          </a:p>
        </p:txBody>
      </p:sp>
      <p:cxnSp>
        <p:nvCxnSpPr>
          <p:cNvPr id="23" name="Straight Connector 22"/>
          <p:cNvCxnSpPr/>
          <p:nvPr/>
        </p:nvCxnSpPr>
        <p:spPr>
          <a:xfrm>
            <a:off x="356616" y="3183715"/>
            <a:ext cx="2569464" cy="0"/>
          </a:xfrm>
          <a:prstGeom prst="line">
            <a:avLst/>
          </a:prstGeom>
          <a:noFill/>
          <a:ln w="19050" cap="flat" cmpd="sng" algn="ctr">
            <a:solidFill>
              <a:srgbClr val="4472C4"/>
            </a:solidFill>
            <a:prstDash val="solid"/>
            <a:miter lim="800000"/>
          </a:ln>
          <a:effectLst/>
        </p:spPr>
      </p:cxnSp>
      <p:cxnSp>
        <p:nvCxnSpPr>
          <p:cNvPr id="24" name="Straight Connector 23"/>
          <p:cNvCxnSpPr/>
          <p:nvPr/>
        </p:nvCxnSpPr>
        <p:spPr>
          <a:xfrm>
            <a:off x="3067665" y="3183715"/>
            <a:ext cx="5594554" cy="28108"/>
          </a:xfrm>
          <a:prstGeom prst="line">
            <a:avLst/>
          </a:prstGeom>
          <a:noFill/>
          <a:ln w="57150" cap="flat" cmpd="dbl" algn="ctr">
            <a:solidFill>
              <a:srgbClr val="4472C4"/>
            </a:solidFill>
            <a:prstDash val="solid"/>
            <a:miter lim="800000"/>
          </a:ln>
          <a:effectLst/>
        </p:spPr>
      </p:cxnSp>
      <p:sp>
        <p:nvSpPr>
          <p:cNvPr id="25" name="TextBox 24"/>
          <p:cNvSpPr txBox="1"/>
          <p:nvPr/>
        </p:nvSpPr>
        <p:spPr>
          <a:xfrm>
            <a:off x="1374078" y="3985291"/>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CN</a:t>
            </a:r>
          </a:p>
        </p:txBody>
      </p:sp>
      <p:sp>
        <p:nvSpPr>
          <p:cNvPr id="26" name="TextBox 25"/>
          <p:cNvSpPr txBox="1"/>
          <p:nvPr/>
        </p:nvSpPr>
        <p:spPr>
          <a:xfrm>
            <a:off x="3454629" y="4004574"/>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VN</a:t>
            </a:r>
          </a:p>
        </p:txBody>
      </p:sp>
      <p:cxnSp>
        <p:nvCxnSpPr>
          <p:cNvPr id="27" name="Straight Connector 26"/>
          <p:cNvCxnSpPr/>
          <p:nvPr/>
        </p:nvCxnSpPr>
        <p:spPr>
          <a:xfrm>
            <a:off x="390807" y="4066293"/>
            <a:ext cx="2569464" cy="0"/>
          </a:xfrm>
          <a:prstGeom prst="line">
            <a:avLst/>
          </a:prstGeom>
          <a:noFill/>
          <a:ln w="19050" cap="flat" cmpd="sng" algn="ctr">
            <a:solidFill>
              <a:srgbClr val="4472C4"/>
            </a:solidFill>
            <a:prstDash val="solid"/>
            <a:miter lim="800000"/>
          </a:ln>
          <a:effectLst/>
        </p:spPr>
      </p:cxnSp>
      <p:cxnSp>
        <p:nvCxnSpPr>
          <p:cNvPr id="28" name="Straight Connector 27"/>
          <p:cNvCxnSpPr/>
          <p:nvPr/>
        </p:nvCxnSpPr>
        <p:spPr>
          <a:xfrm flipV="1">
            <a:off x="3327998" y="4033945"/>
            <a:ext cx="8778658" cy="32348"/>
          </a:xfrm>
          <a:prstGeom prst="line">
            <a:avLst/>
          </a:prstGeom>
          <a:noFill/>
          <a:ln w="57150" cap="flat" cmpd="dbl" algn="ctr">
            <a:solidFill>
              <a:srgbClr val="4472C4"/>
            </a:solidFill>
            <a:prstDash val="solid"/>
            <a:miter lim="800000"/>
          </a:ln>
          <a:effectLst/>
        </p:spPr>
      </p:cxnSp>
      <p:sp>
        <p:nvSpPr>
          <p:cNvPr id="29" name="TextBox 28"/>
          <p:cNvSpPr txBox="1"/>
          <p:nvPr/>
        </p:nvSpPr>
        <p:spPr>
          <a:xfrm>
            <a:off x="2768747" y="4871864"/>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CN</a:t>
            </a:r>
          </a:p>
        </p:txBody>
      </p:sp>
      <p:sp>
        <p:nvSpPr>
          <p:cNvPr id="30" name="TextBox 29"/>
          <p:cNvSpPr txBox="1"/>
          <p:nvPr/>
        </p:nvSpPr>
        <p:spPr>
          <a:xfrm>
            <a:off x="4535988" y="4824174"/>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VN</a:t>
            </a:r>
          </a:p>
        </p:txBody>
      </p:sp>
      <p:cxnSp>
        <p:nvCxnSpPr>
          <p:cNvPr id="31" name="Straight Connector 30"/>
          <p:cNvCxnSpPr/>
          <p:nvPr/>
        </p:nvCxnSpPr>
        <p:spPr>
          <a:xfrm>
            <a:off x="2871157" y="4878055"/>
            <a:ext cx="566928" cy="14054"/>
          </a:xfrm>
          <a:prstGeom prst="line">
            <a:avLst/>
          </a:prstGeom>
          <a:noFill/>
          <a:ln w="19050" cap="flat" cmpd="sng" algn="ctr">
            <a:solidFill>
              <a:srgbClr val="4472C4"/>
            </a:solidFill>
            <a:prstDash val="solid"/>
            <a:miter lim="800000"/>
          </a:ln>
          <a:effectLst/>
        </p:spPr>
      </p:cxnSp>
      <p:cxnSp>
        <p:nvCxnSpPr>
          <p:cNvPr id="32" name="Straight Connector 31"/>
          <p:cNvCxnSpPr/>
          <p:nvPr/>
        </p:nvCxnSpPr>
        <p:spPr>
          <a:xfrm>
            <a:off x="3620011" y="4888363"/>
            <a:ext cx="7278144" cy="26656"/>
          </a:xfrm>
          <a:prstGeom prst="line">
            <a:avLst/>
          </a:prstGeom>
          <a:noFill/>
          <a:ln w="57150" cap="flat" cmpd="dbl" algn="ctr">
            <a:solidFill>
              <a:srgbClr val="4472C4"/>
            </a:solidFill>
            <a:prstDash val="solid"/>
            <a:miter lim="800000"/>
          </a:ln>
          <a:effectLst/>
        </p:spPr>
      </p:cxnSp>
      <p:sp>
        <p:nvSpPr>
          <p:cNvPr id="33" name="TextBox 32"/>
          <p:cNvSpPr txBox="1"/>
          <p:nvPr/>
        </p:nvSpPr>
        <p:spPr>
          <a:xfrm>
            <a:off x="456700" y="5643665"/>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CN</a:t>
            </a:r>
          </a:p>
        </p:txBody>
      </p:sp>
      <p:sp>
        <p:nvSpPr>
          <p:cNvPr id="34" name="TextBox 33"/>
          <p:cNvSpPr txBox="1"/>
          <p:nvPr/>
        </p:nvSpPr>
        <p:spPr>
          <a:xfrm>
            <a:off x="2605981" y="5704321"/>
            <a:ext cx="109728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VN</a:t>
            </a:r>
          </a:p>
        </p:txBody>
      </p:sp>
      <p:cxnSp>
        <p:nvCxnSpPr>
          <p:cNvPr id="35" name="Straight Connector 34"/>
          <p:cNvCxnSpPr/>
          <p:nvPr/>
        </p:nvCxnSpPr>
        <p:spPr>
          <a:xfrm>
            <a:off x="356616" y="5710566"/>
            <a:ext cx="1017462" cy="0"/>
          </a:xfrm>
          <a:prstGeom prst="line">
            <a:avLst/>
          </a:prstGeom>
          <a:noFill/>
          <a:ln w="19050" cap="flat" cmpd="sng" algn="ctr">
            <a:solidFill>
              <a:srgbClr val="4472C4"/>
            </a:solidFill>
            <a:prstDash val="solid"/>
            <a:miter lim="800000"/>
          </a:ln>
          <a:effectLst/>
        </p:spPr>
      </p:cxnSp>
      <p:cxnSp>
        <p:nvCxnSpPr>
          <p:cNvPr id="36" name="Straight Connector 35"/>
          <p:cNvCxnSpPr/>
          <p:nvPr/>
        </p:nvCxnSpPr>
        <p:spPr>
          <a:xfrm flipV="1">
            <a:off x="1664208" y="5665517"/>
            <a:ext cx="9966960" cy="45049"/>
          </a:xfrm>
          <a:prstGeom prst="line">
            <a:avLst/>
          </a:prstGeom>
          <a:noFill/>
          <a:ln w="57150" cap="flat" cmpd="dbl" algn="ctr">
            <a:solidFill>
              <a:srgbClr val="4472C4"/>
            </a:solidFill>
            <a:prstDash val="solid"/>
            <a:miter lim="800000"/>
          </a:ln>
          <a:effectLst/>
        </p:spPr>
      </p:cxnSp>
    </p:spTree>
    <p:extLst>
      <p:ext uri="{BB962C8B-B14F-4D97-AF65-F5344CB8AC3E}">
        <p14:creationId xmlns:p14="http://schemas.microsoft.com/office/powerpoint/2010/main" val="379397266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ircle(in)">
                                      <p:cBhvr>
                                        <p:cTn id="36" dur="2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ircle(in)">
                                      <p:cBhvr>
                                        <p:cTn id="41" dur="2000"/>
                                        <p:tgtEl>
                                          <p:spTgt spid="2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ircle(in)">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ircle(in)">
                                      <p:cBhvr>
                                        <p:cTn id="60" dur="20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circle(in)">
                                      <p:cBhvr>
                                        <p:cTn id="65" dur="2000"/>
                                        <p:tgtEl>
                                          <p:spTgt spid="35"/>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circle(in)">
                                      <p:cBhvr>
                                        <p:cTn id="68" dur="20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ircle(in)">
                                      <p:cBhvr>
                                        <p:cTn id="7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0"/>
      <p:bldP spid="29" grpId="0"/>
      <p:bldP spid="30"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3"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14"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11"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pic>
        <p:nvPicPr>
          <p:cNvPr id="7"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8" name="Rectangle 56"/>
          <p:cNvSpPr>
            <a:spLocks noChangeArrowheads="1"/>
          </p:cNvSpPr>
          <p:nvPr/>
        </p:nvSpPr>
        <p:spPr bwMode="auto">
          <a:xfrm>
            <a:off x="1229733" y="274865"/>
            <a:ext cx="1148076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563C1"/>
              </a:buClr>
              <a:buSzPct val="70000"/>
              <a:defRPr/>
            </a:pPr>
            <a:r>
              <a:rPr lang="en-US"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2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3:</a:t>
            </a:r>
            <a:r>
              <a:rPr lang="en-US" alt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Dựa vào tranh, đặt câu có những loại vị ngữ sau:</a:t>
            </a: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Vị ngữ nêu hoạt động, trạng thái.</a:t>
            </a: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 Vị ngữ nêu đặc điểm.</a:t>
            </a: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 Vị ngữ giới thiệu, nhận xét.</a:t>
            </a:r>
            <a:endParaRPr lang="en-US"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3B7FB22-D801-48CC-A1AD-2B84D03183B6}"/>
              </a:ext>
            </a:extLst>
          </p:cNvPr>
          <p:cNvPicPr>
            <a:picLocks noChangeAspect="1"/>
          </p:cNvPicPr>
          <p:nvPr/>
        </p:nvPicPr>
        <p:blipFill>
          <a:blip r:embed="rId7"/>
          <a:stretch>
            <a:fillRect/>
          </a:stretch>
        </p:blipFill>
        <p:spPr>
          <a:xfrm>
            <a:off x="1553030" y="2397421"/>
            <a:ext cx="9927770" cy="4158024"/>
          </a:xfrm>
          <a:prstGeom prst="rect">
            <a:avLst/>
          </a:prstGeom>
        </p:spPr>
      </p:pic>
    </p:spTree>
    <p:extLst>
      <p:ext uri="{BB962C8B-B14F-4D97-AF65-F5344CB8AC3E}">
        <p14:creationId xmlns:p14="http://schemas.microsoft.com/office/powerpoint/2010/main" val="122102691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19" y="331757"/>
            <a:ext cx="11568221" cy="4708981"/>
          </a:xfrm>
          <a:prstGeom prst="rect">
            <a:avLst/>
          </a:prstGeom>
        </p:spPr>
        <p:txBody>
          <a:bodyPr wrap="square">
            <a:spAutoFit/>
          </a:bodyPr>
          <a:lstStyle/>
          <a:p>
            <a:pPr lvl="0" algn="just"/>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hoạt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động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thái</a:t>
            </a:r>
            <a:r>
              <a:rPr lang="en-US" sz="3000" b="1" dirty="0">
                <a:solidFill>
                  <a:srgbClr val="FF0000"/>
                </a:solidFill>
                <a:latin typeface="Times New Roman" panose="02020603050405020304" pitchFamily="18" charset="0"/>
                <a:cs typeface="Times New Roman" panose="02020603050405020304" pitchFamily="18" charset="0"/>
              </a:rPr>
              <a:t>.</a:t>
            </a:r>
          </a:p>
          <a:p>
            <a:pPr lvl="0" algn="just"/>
            <a:r>
              <a:rPr lang="en-US" sz="3000" b="1" dirty="0" err="1">
                <a:latin typeface="Times New Roman" panose="02020603050405020304" pitchFamily="18" charset="0"/>
                <a:cs typeface="Times New Roman" panose="02020603050405020304" pitchFamily="18" charset="0"/>
              </a:rPr>
              <a:t>Hoạt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nhìn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rõ</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nhận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thông</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hoạt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a:t>
            </a:r>
          </a:p>
          <a:p>
            <a:pPr lvl="0" algn="just"/>
            <a:r>
              <a:rPr lang="en-US" sz="3000" b="1" dirty="0" err="1">
                <a:latin typeface="Times New Roman" panose="02020603050405020304" pitchFamily="18" charset="0"/>
                <a:cs typeface="Times New Roman" panose="02020603050405020304" pitchFamily="18" charset="0"/>
              </a:rPr>
              <a:t>Trạng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thái</a:t>
            </a:r>
            <a:r>
              <a:rPr lang="en-US" sz="3000" b="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những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hành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nhận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trực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tiếp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hiện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thông</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hoạt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a:t>
            </a:r>
          </a:p>
          <a:p>
            <a:pPr lvl="0" algn="just">
              <a:defRPr/>
            </a:pP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đặc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điểm</a:t>
            </a:r>
            <a:r>
              <a:rPr lang="en-US" sz="3000" b="1" dirty="0">
                <a:solidFill>
                  <a:srgbClr val="FF0000"/>
                </a:solidFill>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à</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xác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p>
          <a:p>
            <a:pPr lvl="0" algn="just">
              <a:defRPr/>
            </a:pP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giới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thiệu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r>
              <a:rPr lang="en-US" sz="3000" b="1" dirty="0">
                <a:solidFill>
                  <a:srgbClr val="FF0000"/>
                </a:solidFill>
                <a:latin typeface="Times New Roman" panose="02020603050405020304" pitchFamily="18" charset="0"/>
                <a:cs typeface="Times New Roman" panose="02020603050405020304" pitchFamily="18" charset="0"/>
              </a:rPr>
              <a:t>:</a:t>
            </a:r>
          </a:p>
          <a:p>
            <a:pPr lvl="0" algn="just"/>
            <a:r>
              <a:rPr lang="en-US" sz="3000" b="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000" i="1" dirty="0">
                <a:latin typeface="Times New Roman" panose="02020603050405020304" pitchFamily="18" charset="0"/>
                <a:ea typeface="Calibri" panose="020F0502020204030204" pitchFamily="34" charset="0"/>
                <a:cs typeface="Times New Roman" panose="02020603050405020304" pitchFamily="18" charset="0"/>
              </a:rPr>
              <a:t> cho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rõ</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p>
          <a:p>
            <a:pPr lvl="0" algn="just"/>
            <a:r>
              <a:rPr lang="en-US" sz="30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xét</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Đưa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ý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giá</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7"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10"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11"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57" y="-516887"/>
            <a:ext cx="813793" cy="2553607"/>
          </a:xfrm>
          <a:prstGeom prst="rect">
            <a:avLst/>
          </a:prstGeom>
        </p:spPr>
      </p:pic>
      <p:pic>
        <p:nvPicPr>
          <p:cNvPr id="6" name="图片 5"/>
          <p:cNvPicPr>
            <a:picLocks noChangeAspect="1"/>
          </p:cNvPicPr>
          <p:nvPr userDrawn="1"/>
        </p:nvPicPr>
        <p:blipFill>
          <a:blip r:embed="rId4"/>
          <a:stretch>
            <a:fillRect/>
          </a:stretch>
        </p:blipFill>
        <p:spPr>
          <a:xfrm>
            <a:off x="9243448" y="957263"/>
            <a:ext cx="596607" cy="311150"/>
          </a:xfrm>
          <a:prstGeom prst="rect">
            <a:avLst/>
          </a:prstGeom>
        </p:spPr>
      </p:pic>
      <p:sp>
        <p:nvSpPr>
          <p:cNvPr id="16" name="矩形 15"/>
          <p:cNvSpPr/>
          <p:nvPr/>
        </p:nvSpPr>
        <p:spPr>
          <a:xfrm>
            <a:off x="3335605" y="187370"/>
            <a:ext cx="5238750" cy="76835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ln w="15875">
                  <a:solidFill>
                    <a:prstClr val="white"/>
                  </a:solidFill>
                </a:ln>
                <a:solidFill>
                  <a:srgbClr val="FF0000"/>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ĐÂY LÀ AI?</a:t>
            </a:r>
            <a:endParaRPr kumimoji="0" lang="zh-CN" altLang="en-US" sz="4400" b="1" i="0" u="none" strike="noStrike" kern="1200" cap="none" spc="0" normalizeH="0" baseline="0" noProof="0" dirty="0">
              <a:ln w="15875">
                <a:solidFill>
                  <a:prstClr val="white"/>
                </a:solidFill>
              </a:ln>
              <a:solidFill>
                <a:srgbClr val="FF0000"/>
              </a:solidFill>
              <a:effectLst>
                <a:outerShdw blurRad="38100" dist="38100" dir="2700000" algn="tl">
                  <a:srgbClr val="000000">
                    <a:alpha val="43137"/>
                  </a:srgbClr>
                </a:outerShdw>
              </a:effectLst>
              <a:uLnTx/>
              <a:uFillTx/>
              <a:latin typeface="方正大标宋简体" panose="02010601030101010101" charset="-122"/>
              <a:ea typeface="方正大标宋简体" panose="02010601030101010101" charset="-122"/>
            </a:endParaRPr>
          </a:p>
        </p:txBody>
      </p:sp>
      <p:grpSp>
        <p:nvGrpSpPr>
          <p:cNvPr id="9" name="组合 8"/>
          <p:cNvGrpSpPr/>
          <p:nvPr/>
        </p:nvGrpSpPr>
        <p:grpSpPr>
          <a:xfrm>
            <a:off x="7672383" y="2032252"/>
            <a:ext cx="4373437" cy="1018858"/>
            <a:chOff x="6220893" y="1742935"/>
            <a:chExt cx="4852269" cy="4093808"/>
          </a:xfrm>
        </p:grpSpPr>
        <p:sp>
          <p:nvSpPr>
            <p:cNvPr id="10" name="矩形 9"/>
            <p:cNvSpPr/>
            <p:nvPr/>
          </p:nvSpPr>
          <p:spPr>
            <a:xfrm>
              <a:off x="6220893" y="1742935"/>
              <a:ext cx="4852269" cy="409380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11" name="矩形 7"/>
            <p:cNvSpPr>
              <a:spLocks noChangeArrowheads="1"/>
            </p:cNvSpPr>
            <p:nvPr/>
          </p:nvSpPr>
          <p:spPr bwMode="auto">
            <a:xfrm>
              <a:off x="6507288" y="1886253"/>
              <a:ext cx="4279062" cy="10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b="1" dirty="0">
                  <a:solidFill>
                    <a:srgbClr val="2E2E2E"/>
                  </a:solidFill>
                  <a:latin typeface="Open Sans"/>
                </a:rPr>
                <a:t>Ảnh Bác Hồ thời trẻ</a:t>
              </a:r>
              <a:endParaRPr lang="vi-VN" dirty="0">
                <a:solidFill>
                  <a:srgbClr val="2E2E2E"/>
                </a:solidFill>
                <a:latin typeface="Open Sans"/>
              </a:endParaRPr>
            </a:p>
            <a:p>
              <a:pPr algn="just"/>
              <a:r>
                <a:rPr lang="vi-VN" dirty="0">
                  <a:solidFill>
                    <a:srgbClr val="2E2E2E"/>
                  </a:solidFill>
                  <a:latin typeface="Open Sans"/>
                </a:rPr>
                <a:t>Thời trẻ, Bác Hồ đã là một người tài giỏi với tinh thần ham học hỏi cao</a:t>
              </a:r>
              <a:r>
                <a:rPr lang="en-US" dirty="0">
                  <a:solidFill>
                    <a:srgbClr val="2E2E2E"/>
                  </a:solidFill>
                  <a:latin typeface="Open Sans"/>
                </a:rPr>
                <a:t>.</a:t>
              </a:r>
              <a:endParaRPr lang="vi-VN" b="0" i="0" dirty="0">
                <a:solidFill>
                  <a:srgbClr val="2E2E2E"/>
                </a:solidFill>
                <a:effectLst/>
                <a:latin typeface="Open Sans"/>
              </a:endParaRPr>
            </a:p>
          </p:txBody>
        </p:sp>
      </p:grpSp>
      <p:pic>
        <p:nvPicPr>
          <p:cNvPr id="12" name="Picture 4" descr="Tổng hợp TOP 50 ảnh Bác Hồ đẹp nhất mọi thời đại"/>
          <p:cNvPicPr>
            <a:picLocks noChangeAspect="1" noChangeArrowheads="1"/>
          </p:cNvPicPr>
          <p:nvPr/>
        </p:nvPicPr>
        <p:blipFill rotWithShape="1">
          <a:blip r:embed="rId5">
            <a:extLst>
              <a:ext uri="{28A0092B-C50C-407E-A947-70E740481C1C}">
                <a14:useLocalDpi xmlns:a14="http://schemas.microsoft.com/office/drawing/2010/main" val="0"/>
              </a:ext>
            </a:extLst>
          </a:blip>
          <a:srcRect l="11478" r="11402"/>
          <a:stretch/>
        </p:blipFill>
        <p:spPr bwMode="auto">
          <a:xfrm>
            <a:off x="485804" y="1166815"/>
            <a:ext cx="7050025" cy="490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0596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9 Câu Đố Về Các Anh Hùng Lịch Sử Dành Riêng Cho Những Học Sinh Xuất Sắc Môn Lịch Sử #lichs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7784" y="301752"/>
            <a:ext cx="11100816" cy="6227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757268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655</Words>
  <Application>Microsoft Office PowerPoint</Application>
  <PresentationFormat>Widescreen</PresentationFormat>
  <Paragraphs>59</Paragraphs>
  <Slides>11</Slides>
  <Notes>10</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vt:i4>
      </vt:variant>
    </vt:vector>
  </HeadingPairs>
  <TitlesOfParts>
    <vt:vector size="26" baseType="lpstr">
      <vt:lpstr>等线</vt:lpstr>
      <vt:lpstr>微软雅黑</vt:lpstr>
      <vt:lpstr>Arial</vt:lpstr>
      <vt:lpstr>Calibri</vt:lpstr>
      <vt:lpstr>Calibri Light</vt:lpstr>
      <vt:lpstr>Cambria</vt:lpstr>
      <vt:lpstr>HP001 5 hàng 1 ô ly</vt:lpstr>
      <vt:lpstr>Open Sans</vt:lpstr>
      <vt:lpstr>Times New Roman</vt:lpstr>
      <vt:lpstr>方正大标宋简体</vt:lpstr>
      <vt:lpstr>Custom Design</vt:lpstr>
      <vt:lpstr>1_Custom Design</vt:lpstr>
      <vt:lpstr>自定义设计方案</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cp:lastModifiedBy>
  <cp:revision>89</cp:revision>
  <dcterms:created xsi:type="dcterms:W3CDTF">2023-12-08T05:18:46Z</dcterms:created>
  <dcterms:modified xsi:type="dcterms:W3CDTF">2026-02-14T14:32:47Z</dcterms:modified>
</cp:coreProperties>
</file>