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1"/>
  </p:notesMasterIdLst>
  <p:sldIdLst>
    <p:sldId id="4443" r:id="rId3"/>
    <p:sldId id="258" r:id="rId4"/>
    <p:sldId id="277" r:id="rId5"/>
    <p:sldId id="285" r:id="rId6"/>
    <p:sldId id="287" r:id="rId7"/>
    <p:sldId id="288" r:id="rId8"/>
    <p:sldId id="289" r:id="rId9"/>
    <p:sldId id="27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5" d="100"/>
          <a:sy n="85" d="100"/>
        </p:scale>
        <p:origin x="581" y="8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F75BC-499F-443D-B87A-5DF4454D0A5F}" type="datetimeFigureOut">
              <a:rPr lang="en-US" smtClean="0"/>
              <a:t>2/14/2026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79842-0672-475C-BDD6-F4320532FDB1}" type="slidenum">
              <a:rPr lang="en-US" smtClean="0"/>
              <a:t>‹#›</a:t>
            </a:fld>
            <a:endParaRPr lang="en-US"/>
          </a:p>
        </p:txBody>
      </p:sp>
    </p:spTree>
    <p:extLst>
      <p:ext uri="{BB962C8B-B14F-4D97-AF65-F5344CB8AC3E}">
        <p14:creationId xmlns:p14="http://schemas.microsoft.com/office/powerpoint/2010/main" val="114783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0760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2</a:t>
            </a:fld>
            <a:endParaRPr lang="en-US"/>
          </a:p>
        </p:txBody>
      </p:sp>
    </p:spTree>
    <p:extLst>
      <p:ext uri="{BB962C8B-B14F-4D97-AF65-F5344CB8AC3E}">
        <p14:creationId xmlns:p14="http://schemas.microsoft.com/office/powerpoint/2010/main" val="327477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2E06-ED23-4D09-8E01-60724A2EA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9BB68E-5988-4CD3-9E04-35B4478F66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D94B77-AE24-407E-9500-519BEE4B80FD}"/>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5" name="Footer Placeholder 4">
            <a:extLst>
              <a:ext uri="{FF2B5EF4-FFF2-40B4-BE49-F238E27FC236}">
                <a16:creationId xmlns:a16="http://schemas.microsoft.com/office/drawing/2014/main" id="{731DF1E6-900C-49E0-859C-C494F995A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8348C-E85E-435C-9EC0-8AAEF6D3CE64}"/>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12967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D7FC-E146-43CE-9D02-D3E403E802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F3B13-9952-49A9-B4A1-5CE930E60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9148F-57F2-4281-A07D-1537E93C2857}"/>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5" name="Footer Placeholder 4">
            <a:extLst>
              <a:ext uri="{FF2B5EF4-FFF2-40B4-BE49-F238E27FC236}">
                <a16:creationId xmlns:a16="http://schemas.microsoft.com/office/drawing/2014/main" id="{87435ED8-D119-43C9-B0CC-26C889492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A4D7E-378E-4CCC-B374-57D10F9006D0}"/>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100097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0D00A-AA26-4F63-BD2F-4AA4C3A83C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62129-4E28-4679-94CF-CC46C0177A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29335-6660-4E7C-A2AE-8C51E89B7528}"/>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5" name="Footer Placeholder 4">
            <a:extLst>
              <a:ext uri="{FF2B5EF4-FFF2-40B4-BE49-F238E27FC236}">
                <a16:creationId xmlns:a16="http://schemas.microsoft.com/office/drawing/2014/main" id="{910E10BC-0AC6-4AD3-8FD4-8259A1C1A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D5AC7-3567-451A-8260-9FC8DA8F440D}"/>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286153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999258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820813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140298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2050091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4385513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7432906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00B050"/>
                </a:solidFill>
                <a:effectLst/>
                <a:uLnTx/>
                <a:uFillTx/>
                <a:latin typeface="Calibri" panose="020F0502020204030204"/>
                <a:cs typeface="+mn-cs"/>
              </a:rPr>
              <a:t>单击此处添加文字标题</a:t>
            </a:r>
          </a:p>
        </p:txBody>
      </p:sp>
    </p:spTree>
    <p:extLst>
      <p:ext uri="{BB962C8B-B14F-4D97-AF65-F5344CB8AC3E}">
        <p14:creationId xmlns:p14="http://schemas.microsoft.com/office/powerpoint/2010/main" val="133039242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5376578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908E-8F97-420A-8126-F3AE0061A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9CE4B-236B-499B-95DD-E95FCB7A1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424E1-401C-4D5C-9DE2-E3E20BF893B0}"/>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5" name="Footer Placeholder 4">
            <a:extLst>
              <a:ext uri="{FF2B5EF4-FFF2-40B4-BE49-F238E27FC236}">
                <a16:creationId xmlns:a16="http://schemas.microsoft.com/office/drawing/2014/main" id="{49273CD1-5A6D-4A88-B7F2-27F2C4BCA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B91A4-C0D0-4A56-9256-7410DC514ACA}"/>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147925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0002188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47722689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204849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72971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96519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10A8D-3375-4486-B9C3-3BE4566AC3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21DD47-ADF1-49B8-B2BD-BAB840463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EB6C3A-D19A-40EF-8B66-F1D80CBDDB2F}"/>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5" name="Footer Placeholder 4">
            <a:extLst>
              <a:ext uri="{FF2B5EF4-FFF2-40B4-BE49-F238E27FC236}">
                <a16:creationId xmlns:a16="http://schemas.microsoft.com/office/drawing/2014/main" id="{5F98EA49-BF28-419A-8C1D-378C8A51F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B6D4A-A52D-49B8-8D56-C3BF1F9C0C48}"/>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124601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6B66-3BC6-48C9-BFBD-7BFEBDCE3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4E423-142D-4E5F-BB5E-A890B7DDFD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58CA6-1AD5-44D3-A7EA-94A0206A1C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D0F6CE-CC7B-472F-B23D-D7489A913B84}"/>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6" name="Footer Placeholder 5">
            <a:extLst>
              <a:ext uri="{FF2B5EF4-FFF2-40B4-BE49-F238E27FC236}">
                <a16:creationId xmlns:a16="http://schemas.microsoft.com/office/drawing/2014/main" id="{8CF170DF-7F92-46EF-8172-0F513D7BA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DB0EB-29C2-4725-AE24-A4FCC2F40D05}"/>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19185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B375-0B01-418E-B192-6F35F022C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24F3A0-82D1-4BEC-808B-3E6FC91FD4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39299D-66CA-4600-B761-F0F17D00EB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FD394-C94C-4F08-B8E8-7E978CD30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21ABD-6378-4717-9F49-782E17B22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E84E5-6DF1-4102-A533-53F50DA6C450}"/>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8" name="Footer Placeholder 7">
            <a:extLst>
              <a:ext uri="{FF2B5EF4-FFF2-40B4-BE49-F238E27FC236}">
                <a16:creationId xmlns:a16="http://schemas.microsoft.com/office/drawing/2014/main" id="{D8B5E554-3792-4C6A-985B-9BB3092965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25D914-87D7-4967-A36B-7B329922D2B4}"/>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386351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F59-7A15-43A5-AF72-7D5D422170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98984-EDF9-46D7-AF50-D8D18B4A9090}"/>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4" name="Footer Placeholder 3">
            <a:extLst>
              <a:ext uri="{FF2B5EF4-FFF2-40B4-BE49-F238E27FC236}">
                <a16:creationId xmlns:a16="http://schemas.microsoft.com/office/drawing/2014/main" id="{2666F1F6-4F58-45A4-BCC8-E20A064E8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B7327E-8449-4280-9B3D-6DAD6632DDCD}"/>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230462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5D55F-20E2-4EF0-A58A-05DC6F00D334}"/>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3" name="Footer Placeholder 2">
            <a:extLst>
              <a:ext uri="{FF2B5EF4-FFF2-40B4-BE49-F238E27FC236}">
                <a16:creationId xmlns:a16="http://schemas.microsoft.com/office/drawing/2014/main" id="{03AD6406-060D-4B3F-8E9C-888A04DA1E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D52EF0-7AB3-4DEA-A29A-BF449E873C9F}"/>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333180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4AED-7388-46C4-B128-2893C1839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9314E5-BC9B-41DE-AC64-0D866F4BD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E16B5C-DC32-45B9-A5F0-457BBB0B6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52FE9-4977-4452-8A8F-E6719D8E1CFF}"/>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6" name="Footer Placeholder 5">
            <a:extLst>
              <a:ext uri="{FF2B5EF4-FFF2-40B4-BE49-F238E27FC236}">
                <a16:creationId xmlns:a16="http://schemas.microsoft.com/office/drawing/2014/main" id="{949950BE-5820-4FFA-9017-596184D17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FC0A72-53E5-4FD7-B635-61017F158ABD}"/>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3459354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91D0-9772-43E2-9EEB-8AC51792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C33AD2-E3BD-4E52-9CCB-82E50F84A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89375-0202-473C-A526-F1D2AD9D3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E02CD5-E467-4B5B-8454-2AEC37EDFED1}"/>
              </a:ext>
            </a:extLst>
          </p:cNvPr>
          <p:cNvSpPr>
            <a:spLocks noGrp="1"/>
          </p:cNvSpPr>
          <p:nvPr>
            <p:ph type="dt" sz="half" idx="10"/>
          </p:nvPr>
        </p:nvSpPr>
        <p:spPr/>
        <p:txBody>
          <a:bodyPr/>
          <a:lstStyle/>
          <a:p>
            <a:fld id="{2CA2B748-EA8F-4A1D-8519-90C18698C467}" type="datetimeFigureOut">
              <a:rPr lang="en-US" smtClean="0"/>
              <a:t>2/14/2026</a:t>
            </a:fld>
            <a:endParaRPr lang="en-US"/>
          </a:p>
        </p:txBody>
      </p:sp>
      <p:sp>
        <p:nvSpPr>
          <p:cNvPr id="6" name="Footer Placeholder 5">
            <a:extLst>
              <a:ext uri="{FF2B5EF4-FFF2-40B4-BE49-F238E27FC236}">
                <a16:creationId xmlns:a16="http://schemas.microsoft.com/office/drawing/2014/main" id="{86F1D4FB-9A03-4B73-BF42-5DE6F3B738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1DFD1-9337-4184-B645-8FE73241B106}"/>
              </a:ext>
            </a:extLst>
          </p:cNvPr>
          <p:cNvSpPr>
            <a:spLocks noGrp="1"/>
          </p:cNvSpPr>
          <p:nvPr>
            <p:ph type="sldNum" sz="quarter" idx="12"/>
          </p:nvPr>
        </p:nvSpPr>
        <p:spPr/>
        <p:txBody>
          <a:bodyPr/>
          <a:lstStyle/>
          <a:p>
            <a:fld id="{6175F58B-156E-4F52-B273-7588F8D157A7}" type="slidenum">
              <a:rPr lang="en-US" smtClean="0"/>
              <a:t>‹#›</a:t>
            </a:fld>
            <a:endParaRPr lang="en-US"/>
          </a:p>
        </p:txBody>
      </p:sp>
    </p:spTree>
    <p:extLst>
      <p:ext uri="{BB962C8B-B14F-4D97-AF65-F5344CB8AC3E}">
        <p14:creationId xmlns:p14="http://schemas.microsoft.com/office/powerpoint/2010/main" val="126635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4BC67-3E6E-47F1-AEA2-672F643F5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180365-68E7-4A2F-A705-62D25DD58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B054-62C1-4775-951F-64DC9AC76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2B748-EA8F-4A1D-8519-90C18698C467}" type="datetimeFigureOut">
              <a:rPr lang="en-US" smtClean="0"/>
              <a:t>2/14/2026</a:t>
            </a:fld>
            <a:endParaRPr lang="en-US"/>
          </a:p>
        </p:txBody>
      </p:sp>
      <p:sp>
        <p:nvSpPr>
          <p:cNvPr id="5" name="Footer Placeholder 4">
            <a:extLst>
              <a:ext uri="{FF2B5EF4-FFF2-40B4-BE49-F238E27FC236}">
                <a16:creationId xmlns:a16="http://schemas.microsoft.com/office/drawing/2014/main" id="{E365E1F4-5C7D-40E3-89BC-3DB1F8390F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4DFD1F-8BFA-4A46-9159-8578541EA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5F58B-156E-4F52-B273-7588F8D157A7}" type="slidenum">
              <a:rPr lang="en-US" smtClean="0"/>
              <a:t>‹#›</a:t>
            </a:fld>
            <a:endParaRPr lang="en-US"/>
          </a:p>
        </p:txBody>
      </p:sp>
    </p:spTree>
    <p:extLst>
      <p:ext uri="{BB962C8B-B14F-4D97-AF65-F5344CB8AC3E}">
        <p14:creationId xmlns:p14="http://schemas.microsoft.com/office/powerpoint/2010/main" val="3560962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590379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635" y="5827059"/>
            <a:ext cx="3268862" cy="1113237"/>
          </a:xfrm>
          <a:prstGeom prst="rect">
            <a:avLst/>
          </a:prstGeom>
        </p:spPr>
      </p:pic>
      <p:pic>
        <p:nvPicPr>
          <p:cNvPr id="11" name="图片 12">
            <a:extLst>
              <a:ext uri="{FF2B5EF4-FFF2-40B4-BE49-F238E27FC236}">
                <a16:creationId xmlns:a16="http://schemas.microsoft.com/office/drawing/2014/main" id="{806E9674-AC3E-4D96-A0B3-03A9070E7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870215" y="4934744"/>
            <a:ext cx="3667337" cy="2684795"/>
          </a:xfrm>
          <a:prstGeom prst="rect">
            <a:avLst/>
          </a:prstGeom>
        </p:spPr>
      </p:pic>
      <p:sp>
        <p:nvSpPr>
          <p:cNvPr id="14" name="TextBox 13">
            <a:extLst>
              <a:ext uri="{FF2B5EF4-FFF2-40B4-BE49-F238E27FC236}">
                <a16:creationId xmlns:a16="http://schemas.microsoft.com/office/drawing/2014/main" id="{73C5CB3D-ED9C-413C-9872-895E7FADB5C3}"/>
              </a:ext>
            </a:extLst>
          </p:cNvPr>
          <p:cNvSpPr txBox="1"/>
          <p:nvPr/>
        </p:nvSpPr>
        <p:spPr>
          <a:xfrm>
            <a:off x="328191" y="1758262"/>
            <a:ext cx="1094940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CHUYÊN ĐỀ TRƯỜNG: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Ứng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đổi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nâng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lượng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7AEC2940-A830-4795-9F07-5002DD3D4736}"/>
              </a:ext>
            </a:extLst>
          </p:cNvPr>
          <p:cNvSpPr txBox="1"/>
          <p:nvPr/>
        </p:nvSpPr>
        <p:spPr>
          <a:xfrm>
            <a:off x="2384611" y="4991521"/>
            <a:ext cx="64904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viên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Nguyễn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Thị</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Lớp</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4B</a:t>
            </a:r>
          </a:p>
        </p:txBody>
      </p:sp>
      <p:sp>
        <p:nvSpPr>
          <p:cNvPr id="17" name="TextBox 16">
            <a:extLst>
              <a:ext uri="{FF2B5EF4-FFF2-40B4-BE49-F238E27FC236}">
                <a16:creationId xmlns:a16="http://schemas.microsoft.com/office/drawing/2014/main" id="{FAFBD254-ECB1-4DEC-B2CD-3B6A0F2A8A17}"/>
              </a:ext>
            </a:extLst>
          </p:cNvPr>
          <p:cNvSpPr txBox="1"/>
          <p:nvPr/>
        </p:nvSpPr>
        <p:spPr>
          <a:xfrm>
            <a:off x="633356" y="1664324"/>
            <a:ext cx="909917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Luyện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ngữ</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45F5EC5-6BE8-404E-B295-EA7884C6B618}"/>
              </a:ext>
            </a:extLst>
          </p:cNvPr>
          <p:cNvSpPr txBox="1"/>
          <p:nvPr/>
        </p:nvSpPr>
        <p:spPr>
          <a:xfrm>
            <a:off x="1341975" y="-248432"/>
            <a:ext cx="90991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Bát</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Trang</a:t>
            </a:r>
          </a:p>
        </p:txBody>
      </p:sp>
    </p:spTree>
    <p:extLst>
      <p:ext uri="{BB962C8B-B14F-4D97-AF65-F5344CB8AC3E}">
        <p14:creationId xmlns:p14="http://schemas.microsoft.com/office/powerpoint/2010/main" val="427093875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373627" y="337714"/>
            <a:ext cx="11434916" cy="2308324"/>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2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altLang="en-US" sz="3200" b="1" i="0" u="none" strike="noStrike" kern="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TẬP</a:t>
            </a:r>
            <a:endParaRPr kumimoji="0" lang="en-US" altLang="en-US" sz="32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Tìm chủ ngữ, vị ngữ của mỗi câu ở cột A.</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en-US" sz="28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Thành phần thêm vào mỗi câu ở cột B bổ sung thông tin gì cho câu? </a:t>
            </a:r>
          </a:p>
          <a:p>
            <a:pPr marR="0" lvl="0" algn="just" defTabSz="914400" rtl="0" eaLnBrk="1" fontAlgn="auto" latinLnBrk="0" hangingPunct="1">
              <a:lnSpc>
                <a:spcPct val="100000"/>
              </a:lnSpc>
              <a:spcBef>
                <a:spcPts val="0"/>
              </a:spcBef>
              <a:spcAft>
                <a:spcPts val="0"/>
              </a:spcAft>
              <a:buClrTx/>
              <a:buSzTx/>
              <a:tabLst/>
              <a:defRPr/>
            </a:pPr>
            <a:r>
              <a:rPr lang="en-US" altLang="en-US" sz="28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 thời gian, nơi chốn, mục đích)</a:t>
            </a:r>
            <a:endPar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464667" y="3062201"/>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Bác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khắp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châu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biển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Hồ</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Tuyên</a:t>
                      </a:r>
                      <a:r>
                        <a:rPr lang="en-US" sz="2800" i="1"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ngôn</a:t>
                      </a:r>
                      <a:r>
                        <a:rPr lang="en-US" sz="2800" i="1"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độc</a:t>
                      </a:r>
                      <a:r>
                        <a:rPr lang="en-US" sz="2800" i="1"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lập</a:t>
                      </a:r>
                      <a:r>
                        <a:rPr lang="en-US" sz="2800" i="1"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Vườn</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cây</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Hồ</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xanh</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tốt</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quanh</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kern="12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49322" y="3062200"/>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Để</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tìm</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đường</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cứu</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đã</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đi</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khắp</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châu</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bốn</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biển</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Ngày</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2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tháng</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9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1945,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Hồ</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Tuyên</a:t>
                      </a:r>
                      <a:r>
                        <a:rPr lang="en-US" sz="2800" i="1"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ngôn</a:t>
                      </a:r>
                      <a:r>
                        <a:rPr lang="en-US" sz="2800" i="1"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độc</a:t>
                      </a:r>
                      <a:r>
                        <a:rPr lang="en-US" sz="2800" i="1"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lập</a:t>
                      </a:r>
                      <a:r>
                        <a:rPr lang="en-US" sz="2800" i="1"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Trong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Phủ</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Chủ</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tịch</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vườn</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cây</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Hồ</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xanh</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tốt</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quanh</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kern="1200" dirty="0">
                          <a:solidFill>
                            <a:schemeClr val="dk1"/>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5" name="Straight Connector 4"/>
          <p:cNvCxnSpPr/>
          <p:nvPr/>
        </p:nvCxnSpPr>
        <p:spPr>
          <a:xfrm flipV="1">
            <a:off x="1050878" y="1201004"/>
            <a:ext cx="3057098"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37230" y="1678722"/>
            <a:ext cx="46265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798860" y="2090383"/>
            <a:ext cx="3057098"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4856061" y="623120"/>
            <a:ext cx="2088739" cy="68856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Ghi nhớ</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FB9886B-AFBE-2A8F-B4A4-5FFEF1BE73AF}"/>
              </a:ext>
            </a:extLst>
          </p:cNvPr>
          <p:cNvSpPr/>
          <p:nvPr/>
        </p:nvSpPr>
        <p:spPr>
          <a:xfrm>
            <a:off x="506977" y="1739849"/>
            <a:ext cx="10786908" cy="3139722"/>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Tx/>
              <a:buChar char="-"/>
            </a:pPr>
            <a:r>
              <a:rPr lang="en-US" sz="2800" dirty="0" err="1">
                <a:solidFill>
                  <a:prstClr val="black"/>
                </a:solidFill>
                <a:latin typeface="Cambria" panose="02040503050406030204" pitchFamily="18" charset="0"/>
                <a:ea typeface="Cambria" panose="02040503050406030204" pitchFamily="18" charset="0"/>
              </a:rPr>
              <a:t>Trạng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ngữ</a:t>
            </a:r>
            <a:r>
              <a:rPr lang="en-US" sz="2800" dirty="0">
                <a:solidFill>
                  <a:prstClr val="black"/>
                </a:solidFill>
                <a:latin typeface="Cambria" panose="02040503050406030204" pitchFamily="18" charset="0"/>
                <a:ea typeface="Cambria" panose="02040503050406030204" pitchFamily="18" charset="0"/>
              </a:rPr>
              <a:t> là thành phần phụ của câu, 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a:t>
            </a:r>
            <a:r>
              <a:rPr lang="en-US" sz="2800" dirty="0" err="1">
                <a:solidFill>
                  <a:prstClr val="black"/>
                </a:solidFill>
                <a:latin typeface="Cambria" panose="02040503050406030204" pitchFamily="18" charset="0"/>
                <a:ea typeface="Cambria" panose="02040503050406030204" pitchFamily="18" charset="0"/>
              </a:rPr>
              <a:t>êu</a:t>
            </a:r>
            <a:r>
              <a:rPr lang="vi-VN" sz="2800" dirty="0">
                <a:solidFill>
                  <a:prstClr val="black"/>
                </a:solidFill>
                <a:latin typeface="Cambria" panose="02040503050406030204" pitchFamily="18" charset="0"/>
                <a:ea typeface="Cambria" panose="02040503050406030204" pitchFamily="18" charset="0"/>
              </a:rPr>
              <a:t> trong câu.</a:t>
            </a:r>
            <a:endParaRPr lang="en-US" sz="2800" dirty="0">
              <a:solidFill>
                <a:prstClr val="black"/>
              </a:solidFill>
              <a:latin typeface="Cambria" panose="02040503050406030204" pitchFamily="18" charset="0"/>
              <a:ea typeface="Cambria" panose="02040503050406030204" pitchFamily="18" charset="0"/>
            </a:endParaRPr>
          </a:p>
          <a:p>
            <a:pPr marL="457200" lvl="0" indent="-457200" algn="just">
              <a:buFontTx/>
              <a:buChar char="-"/>
            </a:pPr>
            <a:r>
              <a:rPr lang="en-US" sz="2800" dirty="0" err="1">
                <a:solidFill>
                  <a:prstClr val="black"/>
                </a:solidFill>
                <a:latin typeface="Cambria" panose="02040503050406030204" pitchFamily="18" charset="0"/>
                <a:ea typeface="Cambria" panose="02040503050406030204" pitchFamily="18" charset="0"/>
              </a:rPr>
              <a:t>Trạng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ngữ</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thường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đứng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đầu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ngăn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với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hai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thành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phần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bằng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dấu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phẩy</a:t>
            </a:r>
            <a:r>
              <a:rPr lang="en-US" sz="28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4/SGK :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trạng ngữ của các câu trong đoạn văn sau và cho biết mỗi trạng ngữ bổ sung thông tin gì cho câu.</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9703" y="2152649"/>
            <a:ext cx="9573548"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cxnSp>
        <p:nvCxnSpPr>
          <p:cNvPr id="13" name="Straight Connector 12"/>
          <p:cNvCxnSpPr/>
          <p:nvPr/>
        </p:nvCxnSpPr>
        <p:spPr>
          <a:xfrm flipV="1">
            <a:off x="6491661" y="1222865"/>
            <a:ext cx="3057098"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48671" y="831485"/>
            <a:ext cx="2260856" cy="111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078616056"/>
              </p:ext>
            </p:extLst>
          </p:nvPr>
        </p:nvGraphicFramePr>
        <p:xfrm>
          <a:off x="491613" y="462118"/>
          <a:ext cx="11257936" cy="6092248"/>
        </p:xfrm>
        <a:graphic>
          <a:graphicData uri="http://schemas.openxmlformats.org/drawingml/2006/table">
            <a:tbl>
              <a:tblPr/>
              <a:tblGrid>
                <a:gridCol w="11257936">
                  <a:extLst>
                    <a:ext uri="{9D8B030D-6E8A-4147-A177-3AD203B41FA5}">
                      <a16:colId xmlns:a16="http://schemas.microsoft.com/office/drawing/2014/main" val="3557246026"/>
                    </a:ext>
                  </a:extLst>
                </a:gridCol>
              </a:tblGrid>
              <a:tr h="647180">
                <a:tc>
                  <a:txBody>
                    <a:bodyPr/>
                    <a:lstStyle/>
                    <a:p>
                      <a:pPr algn="ctr"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1852678">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1708347">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884043">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577493" y="1241085"/>
            <a:ext cx="10933471" cy="1569660"/>
          </a:xfrm>
          <a:prstGeom prst="rect">
            <a:avLst/>
          </a:prstGeom>
          <a:noFill/>
        </p:spPr>
        <p:txBody>
          <a:bodyPr wrap="square" rtlCol="0">
            <a:spAutoFit/>
          </a:bodyPr>
          <a:lstStyle/>
          <a:p>
            <a:pPr algn="ctr"/>
            <a:r>
              <a:rPr lang="en-US" sz="3200" dirty="0">
                <a:latin typeface="Times New Roman" panose="02020603050405020304" pitchFamily="18" charset="0"/>
                <a:ea typeface="Cambria" panose="02040503050406030204" pitchFamily="18" charset="0"/>
                <a:cs typeface="Times New Roman" panose="02020603050405020304" pitchFamily="18" charset="0"/>
              </a:rPr>
              <a:t>Năm 938, trên sông Bạch Đằng, Ngô Quyền đã chỉ huy </a:t>
            </a:r>
            <a:r>
              <a:rPr lang="en-US" sz="32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p>
          <a:p>
            <a:pPr algn="ct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r>
              <a:rPr lang="en-US" sz="3200" dirty="0">
                <a:latin typeface="Times New Roman" panose="02020603050405020304" pitchFamily="18" charset="0"/>
                <a:ea typeface="Cambria" panose="02040503050406030204" pitchFamily="18" charset="0"/>
                <a:cs typeface="Times New Roman" panose="02020603050405020304" pitchFamily="18" charset="0"/>
              </a:rPr>
              <a:t>ta đánh bại quân Nam Hán.</a:t>
            </a:r>
          </a:p>
        </p:txBody>
      </p:sp>
      <p:sp>
        <p:nvSpPr>
          <p:cNvPr id="7" name="TextBox 6">
            <a:extLst>
              <a:ext uri="{FF2B5EF4-FFF2-40B4-BE49-F238E27FC236}">
                <a16:creationId xmlns:a16="http://schemas.microsoft.com/office/drawing/2014/main" id="{C5F1888C-34DE-A03A-E846-37C3CF5D77F6}"/>
              </a:ext>
            </a:extLst>
          </p:cNvPr>
          <p:cNvSpPr txBox="1"/>
          <p:nvPr/>
        </p:nvSpPr>
        <p:spPr>
          <a:xfrm>
            <a:off x="577493" y="3053638"/>
            <a:ext cx="11257936" cy="1569660"/>
          </a:xfrm>
          <a:prstGeom prst="rect">
            <a:avLst/>
          </a:prstGeom>
          <a:noFill/>
        </p:spPr>
        <p:txBody>
          <a:bodyPr wrap="square" rtlCol="0">
            <a:spAutoFit/>
          </a:bodyPr>
          <a:lstStyle/>
          <a:p>
            <a:pPr algn="just"/>
            <a:r>
              <a:rPr lang="en-US" sz="3200" dirty="0">
                <a:latin typeface="Times New Roman" panose="02020603050405020304" pitchFamily="18" charset="0"/>
                <a:ea typeface="Cambria" panose="02040503050406030204" pitchFamily="18" charset="0"/>
                <a:cs typeface="Times New Roman" panose="02020603050405020304" pitchFamily="18" charset="0"/>
              </a:rPr>
              <a:t>Sau chiến thắng oanh liệt đó, ông lên ngôi vua và chọn Cổ Loa làm </a:t>
            </a:r>
          </a:p>
          <a:p>
            <a:pPr algn="just"/>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r>
              <a:rPr lang="en-US" sz="3200" dirty="0">
                <a:latin typeface="Times New Roman" panose="02020603050405020304" pitchFamily="18" charset="0"/>
                <a:ea typeface="Cambria" panose="02040503050406030204" pitchFamily="18" charset="0"/>
                <a:cs typeface="Times New Roman" panose="02020603050405020304" pitchFamily="18" charset="0"/>
              </a:rPr>
              <a:t>kinh đô.</a:t>
            </a:r>
          </a:p>
        </p:txBody>
      </p:sp>
      <p:sp>
        <p:nvSpPr>
          <p:cNvPr id="9" name="TextBox 8">
            <a:extLst>
              <a:ext uri="{FF2B5EF4-FFF2-40B4-BE49-F238E27FC236}">
                <a16:creationId xmlns:a16="http://schemas.microsoft.com/office/drawing/2014/main" id="{F9558264-8584-7E53-F0BF-02DF5A12ECA8}"/>
              </a:ext>
            </a:extLst>
          </p:cNvPr>
          <p:cNvSpPr txBox="1"/>
          <p:nvPr/>
        </p:nvSpPr>
        <p:spPr>
          <a:xfrm>
            <a:off x="-147485" y="4741813"/>
            <a:ext cx="11897033" cy="1569660"/>
          </a:xfrm>
          <a:prstGeom prst="rect">
            <a:avLst/>
          </a:prstGeom>
          <a:noFill/>
        </p:spPr>
        <p:txBody>
          <a:bodyPr wrap="square" rtlCol="0">
            <a:spAutoFit/>
          </a:bodyPr>
          <a:lstStyle/>
          <a:p>
            <a:pPr algn="ctr"/>
            <a:r>
              <a:rPr lang="en-US" sz="3200" dirty="0">
                <a:latin typeface="Times New Roman" panose="02020603050405020304" pitchFamily="18" charset="0"/>
                <a:ea typeface="Cambria" panose="02040503050406030204" pitchFamily="18" charset="0"/>
                <a:cs typeface="Times New Roman" panose="02020603050405020304" pitchFamily="18" charset="0"/>
              </a:rPr>
              <a:t>Ngày nay, đền thờ và lăng Ngô Quyền ở thị xã Sơn Tây đã trở </a:t>
            </a:r>
          </a:p>
          <a:p>
            <a:pPr algn="ct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latin typeface="Times New Roman" panose="02020603050405020304" pitchFamily="18" charset="0"/>
                <a:ea typeface="Cambria" panose="02040503050406030204" pitchFamily="18" charset="0"/>
                <a:cs typeface="Times New Roman" panose="02020603050405020304" pitchFamily="18" charset="0"/>
              </a:rPr>
              <a:t> một địa chỉ du lịch tâm linh nổi tiếng.</a:t>
            </a: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423</Words>
  <Application>Microsoft Office PowerPoint</Application>
  <PresentationFormat>Widescreen</PresentationFormat>
  <Paragraphs>42</Paragraphs>
  <Slides>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等线</vt:lpstr>
      <vt:lpstr>Arial</vt:lpstr>
      <vt:lpstr>Calibri</vt:lpstr>
      <vt:lpstr>Calibri Light</vt:lpstr>
      <vt:lpstr>Cambria</vt:lpstr>
      <vt:lpstr>Times New Roman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TRANG</cp:lastModifiedBy>
  <cp:revision>20</cp:revision>
  <dcterms:created xsi:type="dcterms:W3CDTF">2026-02-09T13:22:53Z</dcterms:created>
  <dcterms:modified xsi:type="dcterms:W3CDTF">2026-02-14T14:37:46Z</dcterms:modified>
</cp:coreProperties>
</file>