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8671" r:id="rId2"/>
    <p:sldId id="8678" r:id="rId3"/>
    <p:sldId id="3304" r:id="rId4"/>
    <p:sldId id="3308" r:id="rId5"/>
    <p:sldId id="3300" r:id="rId6"/>
    <p:sldId id="3408" r:id="rId7"/>
    <p:sldId id="3258" r:id="rId8"/>
    <p:sldId id="3306" r:id="rId9"/>
    <p:sldId id="8679" r:id="rId10"/>
    <p:sldId id="3314" r:id="rId11"/>
    <p:sldId id="8682" r:id="rId12"/>
    <p:sldId id="8683" r:id="rId13"/>
    <p:sldId id="8684" r:id="rId14"/>
    <p:sldId id="8685" r:id="rId15"/>
    <p:sldId id="8677" r:id="rId16"/>
    <p:sldId id="86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85" d="100"/>
          <a:sy n="85" d="100"/>
        </p:scale>
        <p:origin x="47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E4AA5-58E7-401D-861E-83599C62AB93}" type="datetimeFigureOut">
              <a:rPr lang="en-US" smtClean="0"/>
              <a:t>3/12/2026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12C24C-4008-4657-8D30-D66B1A4B0E7E}" type="slidenum">
              <a:rPr lang="en-US" smtClean="0"/>
              <a:t>‹#›</a:t>
            </a:fld>
            <a:endParaRPr lang="en-US"/>
          </a:p>
        </p:txBody>
      </p:sp>
    </p:spTree>
    <p:extLst>
      <p:ext uri="{BB962C8B-B14F-4D97-AF65-F5344CB8AC3E}">
        <p14:creationId xmlns:p14="http://schemas.microsoft.com/office/powerpoint/2010/main" val="408435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A2CAD8-F91A-409A-B778-AA74111763F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A2CAD8-F91A-409A-B778-AA74111763F6}" type="slidenum">
              <a:rPr lang="zh-CN" altLang="en-US" smtClean="0"/>
              <a:t>15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A2CAD8-F91A-409A-B778-AA74111763F6}"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2961674-FFE2-44D0-9D75-08C535A914E3}" type="slidenum">
              <a:rPr lang="zh-CN" altLang="en-US" smtClean="0"/>
              <a:t>7</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A2CAD8-F91A-409A-B778-AA74111763F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A2CAD8-F91A-409A-B778-AA74111763F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FFE64-64B1-4C00-9430-808BB9E51F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CD1E7B-C2E7-4CF0-9578-227F236C6B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36E85A-654F-4076-92C7-7C6C00903DB4}"/>
              </a:ext>
            </a:extLst>
          </p:cNvPr>
          <p:cNvSpPr>
            <a:spLocks noGrp="1"/>
          </p:cNvSpPr>
          <p:nvPr>
            <p:ph type="dt" sz="half" idx="10"/>
          </p:nvPr>
        </p:nvSpPr>
        <p:spPr/>
        <p:txBody>
          <a:bodyPr/>
          <a:lstStyle/>
          <a:p>
            <a:fld id="{B50B2EA7-19A0-430D-B1EF-B5DFB4DEB1A9}" type="datetimeFigureOut">
              <a:rPr lang="en-US" smtClean="0"/>
              <a:t>3/12/2026</a:t>
            </a:fld>
            <a:endParaRPr lang="en-US"/>
          </a:p>
        </p:txBody>
      </p:sp>
      <p:sp>
        <p:nvSpPr>
          <p:cNvPr id="5" name="Footer Placeholder 4">
            <a:extLst>
              <a:ext uri="{FF2B5EF4-FFF2-40B4-BE49-F238E27FC236}">
                <a16:creationId xmlns:a16="http://schemas.microsoft.com/office/drawing/2014/main" id="{D197CE6D-CEBD-43F1-93CD-4D999610F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93E3D-838D-491A-A595-6DDF6E047BF3}"/>
              </a:ext>
            </a:extLst>
          </p:cNvPr>
          <p:cNvSpPr>
            <a:spLocks noGrp="1"/>
          </p:cNvSpPr>
          <p:nvPr>
            <p:ph type="sldNum" sz="quarter" idx="12"/>
          </p:nvPr>
        </p:nvSpPr>
        <p:spPr/>
        <p:txBody>
          <a:bodyPr/>
          <a:lstStyle/>
          <a:p>
            <a:fld id="{B00A2D8E-081F-45FA-8537-2FB95E499D09}" type="slidenum">
              <a:rPr lang="en-US" smtClean="0"/>
              <a:t>‹#›</a:t>
            </a:fld>
            <a:endParaRPr lang="en-US"/>
          </a:p>
        </p:txBody>
      </p:sp>
    </p:spTree>
    <p:extLst>
      <p:ext uri="{BB962C8B-B14F-4D97-AF65-F5344CB8AC3E}">
        <p14:creationId xmlns:p14="http://schemas.microsoft.com/office/powerpoint/2010/main" val="3199629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CA958-6F26-42EF-B9F3-B759980506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2E3CA8-4493-47EA-903C-011CE96409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21F454-7B98-4E40-ABA8-0D194563F1D4}"/>
              </a:ext>
            </a:extLst>
          </p:cNvPr>
          <p:cNvSpPr>
            <a:spLocks noGrp="1"/>
          </p:cNvSpPr>
          <p:nvPr>
            <p:ph type="dt" sz="half" idx="10"/>
          </p:nvPr>
        </p:nvSpPr>
        <p:spPr/>
        <p:txBody>
          <a:bodyPr/>
          <a:lstStyle/>
          <a:p>
            <a:fld id="{B50B2EA7-19A0-430D-B1EF-B5DFB4DEB1A9}" type="datetimeFigureOut">
              <a:rPr lang="en-US" smtClean="0"/>
              <a:t>3/12/2026</a:t>
            </a:fld>
            <a:endParaRPr lang="en-US"/>
          </a:p>
        </p:txBody>
      </p:sp>
      <p:sp>
        <p:nvSpPr>
          <p:cNvPr id="5" name="Footer Placeholder 4">
            <a:extLst>
              <a:ext uri="{FF2B5EF4-FFF2-40B4-BE49-F238E27FC236}">
                <a16:creationId xmlns:a16="http://schemas.microsoft.com/office/drawing/2014/main" id="{E45B5149-877F-47C7-9325-19D6D5A987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93F94C-C3F0-4959-95AB-1850EA972EDF}"/>
              </a:ext>
            </a:extLst>
          </p:cNvPr>
          <p:cNvSpPr>
            <a:spLocks noGrp="1"/>
          </p:cNvSpPr>
          <p:nvPr>
            <p:ph type="sldNum" sz="quarter" idx="12"/>
          </p:nvPr>
        </p:nvSpPr>
        <p:spPr/>
        <p:txBody>
          <a:bodyPr/>
          <a:lstStyle/>
          <a:p>
            <a:fld id="{B00A2D8E-081F-45FA-8537-2FB95E499D09}" type="slidenum">
              <a:rPr lang="en-US" smtClean="0"/>
              <a:t>‹#›</a:t>
            </a:fld>
            <a:endParaRPr lang="en-US"/>
          </a:p>
        </p:txBody>
      </p:sp>
    </p:spTree>
    <p:extLst>
      <p:ext uri="{BB962C8B-B14F-4D97-AF65-F5344CB8AC3E}">
        <p14:creationId xmlns:p14="http://schemas.microsoft.com/office/powerpoint/2010/main" val="1604890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C9EBC2-8B65-474D-AD61-90805E19D0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29EFA5-6562-4B50-B349-179AC20EAD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E07252-2AC4-41F6-ACC3-A5E8073A2DC1}"/>
              </a:ext>
            </a:extLst>
          </p:cNvPr>
          <p:cNvSpPr>
            <a:spLocks noGrp="1"/>
          </p:cNvSpPr>
          <p:nvPr>
            <p:ph type="dt" sz="half" idx="10"/>
          </p:nvPr>
        </p:nvSpPr>
        <p:spPr/>
        <p:txBody>
          <a:bodyPr/>
          <a:lstStyle/>
          <a:p>
            <a:fld id="{B50B2EA7-19A0-430D-B1EF-B5DFB4DEB1A9}" type="datetimeFigureOut">
              <a:rPr lang="en-US" smtClean="0"/>
              <a:t>3/12/2026</a:t>
            </a:fld>
            <a:endParaRPr lang="en-US"/>
          </a:p>
        </p:txBody>
      </p:sp>
      <p:sp>
        <p:nvSpPr>
          <p:cNvPr id="5" name="Footer Placeholder 4">
            <a:extLst>
              <a:ext uri="{FF2B5EF4-FFF2-40B4-BE49-F238E27FC236}">
                <a16:creationId xmlns:a16="http://schemas.microsoft.com/office/drawing/2014/main" id="{64340EB8-89A7-44E1-B7C4-C1517230B0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062D93-8359-480E-845F-8C1B0ADE5E29}"/>
              </a:ext>
            </a:extLst>
          </p:cNvPr>
          <p:cNvSpPr>
            <a:spLocks noGrp="1"/>
          </p:cNvSpPr>
          <p:nvPr>
            <p:ph type="sldNum" sz="quarter" idx="12"/>
          </p:nvPr>
        </p:nvSpPr>
        <p:spPr/>
        <p:txBody>
          <a:bodyPr/>
          <a:lstStyle/>
          <a:p>
            <a:fld id="{B00A2D8E-081F-45FA-8537-2FB95E499D09}" type="slidenum">
              <a:rPr lang="en-US" smtClean="0"/>
              <a:t>‹#›</a:t>
            </a:fld>
            <a:endParaRPr lang="en-US"/>
          </a:p>
        </p:txBody>
      </p:sp>
    </p:spTree>
    <p:extLst>
      <p:ext uri="{BB962C8B-B14F-4D97-AF65-F5344CB8AC3E}">
        <p14:creationId xmlns:p14="http://schemas.microsoft.com/office/powerpoint/2010/main" val="2148488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5"/>
            <a:ext cx="12192000" cy="6857355"/>
          </a:xfrm>
          <a:prstGeom prst="rect">
            <a:avLst/>
          </a:prstGeom>
        </p:spPr>
      </p:pic>
      <p:sp>
        <p:nvSpPr>
          <p:cNvPr id="3" name="矩形 2"/>
          <p:cNvSpPr/>
          <p:nvPr userDrawn="1"/>
        </p:nvSpPr>
        <p:spPr>
          <a:xfrm>
            <a:off x="182876" y="182880"/>
            <a:ext cx="11826244" cy="6492240"/>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4" name="矩形 3"/>
          <p:cNvSpPr/>
          <p:nvPr userDrawn="1"/>
        </p:nvSpPr>
        <p:spPr>
          <a:xfrm>
            <a:off x="354571" y="350520"/>
            <a:ext cx="11502150" cy="6093300"/>
          </a:xfrm>
          <a:prstGeom prst="rect">
            <a:avLst/>
          </a:prstGeom>
          <a:noFill/>
          <a:ln w="571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652143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64036-E8C9-4974-A36D-9AF33DB39C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000831-C61B-4027-9048-9C2DDE0240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26749F-0BCF-44C0-880F-144B3A100E37}"/>
              </a:ext>
            </a:extLst>
          </p:cNvPr>
          <p:cNvSpPr>
            <a:spLocks noGrp="1"/>
          </p:cNvSpPr>
          <p:nvPr>
            <p:ph type="dt" sz="half" idx="10"/>
          </p:nvPr>
        </p:nvSpPr>
        <p:spPr/>
        <p:txBody>
          <a:bodyPr/>
          <a:lstStyle/>
          <a:p>
            <a:fld id="{B50B2EA7-19A0-430D-B1EF-B5DFB4DEB1A9}" type="datetimeFigureOut">
              <a:rPr lang="en-US" smtClean="0"/>
              <a:t>3/12/2026</a:t>
            </a:fld>
            <a:endParaRPr lang="en-US"/>
          </a:p>
        </p:txBody>
      </p:sp>
      <p:sp>
        <p:nvSpPr>
          <p:cNvPr id="5" name="Footer Placeholder 4">
            <a:extLst>
              <a:ext uri="{FF2B5EF4-FFF2-40B4-BE49-F238E27FC236}">
                <a16:creationId xmlns:a16="http://schemas.microsoft.com/office/drawing/2014/main" id="{77831AD6-2821-4D8F-84ED-AB64F21524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C58D9-C1C8-463A-A465-A907DD7A298E}"/>
              </a:ext>
            </a:extLst>
          </p:cNvPr>
          <p:cNvSpPr>
            <a:spLocks noGrp="1"/>
          </p:cNvSpPr>
          <p:nvPr>
            <p:ph type="sldNum" sz="quarter" idx="12"/>
          </p:nvPr>
        </p:nvSpPr>
        <p:spPr/>
        <p:txBody>
          <a:bodyPr/>
          <a:lstStyle/>
          <a:p>
            <a:fld id="{B00A2D8E-081F-45FA-8537-2FB95E499D09}" type="slidenum">
              <a:rPr lang="en-US" smtClean="0"/>
              <a:t>‹#›</a:t>
            </a:fld>
            <a:endParaRPr lang="en-US"/>
          </a:p>
        </p:txBody>
      </p:sp>
    </p:spTree>
    <p:extLst>
      <p:ext uri="{BB962C8B-B14F-4D97-AF65-F5344CB8AC3E}">
        <p14:creationId xmlns:p14="http://schemas.microsoft.com/office/powerpoint/2010/main" val="2555979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52347-94FE-4511-AB81-1050135870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D38AC4-D5AD-457E-882A-93D4A899D8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4FB5EB-DBB9-4671-9993-E12B0349D5B2}"/>
              </a:ext>
            </a:extLst>
          </p:cNvPr>
          <p:cNvSpPr>
            <a:spLocks noGrp="1"/>
          </p:cNvSpPr>
          <p:nvPr>
            <p:ph type="dt" sz="half" idx="10"/>
          </p:nvPr>
        </p:nvSpPr>
        <p:spPr/>
        <p:txBody>
          <a:bodyPr/>
          <a:lstStyle/>
          <a:p>
            <a:fld id="{B50B2EA7-19A0-430D-B1EF-B5DFB4DEB1A9}" type="datetimeFigureOut">
              <a:rPr lang="en-US" smtClean="0"/>
              <a:t>3/12/2026</a:t>
            </a:fld>
            <a:endParaRPr lang="en-US"/>
          </a:p>
        </p:txBody>
      </p:sp>
      <p:sp>
        <p:nvSpPr>
          <p:cNvPr id="5" name="Footer Placeholder 4">
            <a:extLst>
              <a:ext uri="{FF2B5EF4-FFF2-40B4-BE49-F238E27FC236}">
                <a16:creationId xmlns:a16="http://schemas.microsoft.com/office/drawing/2014/main" id="{327924B0-A5C4-49BB-A7FA-7D67102415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26D1C-5EE0-49B5-B28B-4BB189CDBBA6}"/>
              </a:ext>
            </a:extLst>
          </p:cNvPr>
          <p:cNvSpPr>
            <a:spLocks noGrp="1"/>
          </p:cNvSpPr>
          <p:nvPr>
            <p:ph type="sldNum" sz="quarter" idx="12"/>
          </p:nvPr>
        </p:nvSpPr>
        <p:spPr/>
        <p:txBody>
          <a:bodyPr/>
          <a:lstStyle/>
          <a:p>
            <a:fld id="{B00A2D8E-081F-45FA-8537-2FB95E499D09}" type="slidenum">
              <a:rPr lang="en-US" smtClean="0"/>
              <a:t>‹#›</a:t>
            </a:fld>
            <a:endParaRPr lang="en-US"/>
          </a:p>
        </p:txBody>
      </p:sp>
    </p:spTree>
    <p:extLst>
      <p:ext uri="{BB962C8B-B14F-4D97-AF65-F5344CB8AC3E}">
        <p14:creationId xmlns:p14="http://schemas.microsoft.com/office/powerpoint/2010/main" val="1497948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87CE2-A536-4095-AB91-F6C15565DB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2E1E50-B0A0-4BD6-984F-AAC46C5713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FFDA3D-F8B9-4BE2-9269-15388BC10E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91C600-AC21-4CA2-8EF8-1EFE0CD3D2E1}"/>
              </a:ext>
            </a:extLst>
          </p:cNvPr>
          <p:cNvSpPr>
            <a:spLocks noGrp="1"/>
          </p:cNvSpPr>
          <p:nvPr>
            <p:ph type="dt" sz="half" idx="10"/>
          </p:nvPr>
        </p:nvSpPr>
        <p:spPr/>
        <p:txBody>
          <a:bodyPr/>
          <a:lstStyle/>
          <a:p>
            <a:fld id="{B50B2EA7-19A0-430D-B1EF-B5DFB4DEB1A9}" type="datetimeFigureOut">
              <a:rPr lang="en-US" smtClean="0"/>
              <a:t>3/12/2026</a:t>
            </a:fld>
            <a:endParaRPr lang="en-US"/>
          </a:p>
        </p:txBody>
      </p:sp>
      <p:sp>
        <p:nvSpPr>
          <p:cNvPr id="6" name="Footer Placeholder 5">
            <a:extLst>
              <a:ext uri="{FF2B5EF4-FFF2-40B4-BE49-F238E27FC236}">
                <a16:creationId xmlns:a16="http://schemas.microsoft.com/office/drawing/2014/main" id="{9B8C88EE-CBC3-43C4-A429-A79318C31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CF6907-0E4D-4F8E-A957-AB0C53E60030}"/>
              </a:ext>
            </a:extLst>
          </p:cNvPr>
          <p:cNvSpPr>
            <a:spLocks noGrp="1"/>
          </p:cNvSpPr>
          <p:nvPr>
            <p:ph type="sldNum" sz="quarter" idx="12"/>
          </p:nvPr>
        </p:nvSpPr>
        <p:spPr/>
        <p:txBody>
          <a:bodyPr/>
          <a:lstStyle/>
          <a:p>
            <a:fld id="{B00A2D8E-081F-45FA-8537-2FB95E499D09}" type="slidenum">
              <a:rPr lang="en-US" smtClean="0"/>
              <a:t>‹#›</a:t>
            </a:fld>
            <a:endParaRPr lang="en-US"/>
          </a:p>
        </p:txBody>
      </p:sp>
    </p:spTree>
    <p:extLst>
      <p:ext uri="{BB962C8B-B14F-4D97-AF65-F5344CB8AC3E}">
        <p14:creationId xmlns:p14="http://schemas.microsoft.com/office/powerpoint/2010/main" val="250143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58D2B-9244-4B87-8B2A-876F963F64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2087E1-E58B-4644-91C3-C994492799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E0CCD1-5199-4606-8DEF-BFAAF2428E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04E9C7-952B-4541-B05A-683A7CB676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1E2D82-4797-4B5D-B6AC-B9A139E1EC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A3EC32-D48C-43D1-896F-A1CCD7E0570E}"/>
              </a:ext>
            </a:extLst>
          </p:cNvPr>
          <p:cNvSpPr>
            <a:spLocks noGrp="1"/>
          </p:cNvSpPr>
          <p:nvPr>
            <p:ph type="dt" sz="half" idx="10"/>
          </p:nvPr>
        </p:nvSpPr>
        <p:spPr/>
        <p:txBody>
          <a:bodyPr/>
          <a:lstStyle/>
          <a:p>
            <a:fld id="{B50B2EA7-19A0-430D-B1EF-B5DFB4DEB1A9}" type="datetimeFigureOut">
              <a:rPr lang="en-US" smtClean="0"/>
              <a:t>3/12/2026</a:t>
            </a:fld>
            <a:endParaRPr lang="en-US"/>
          </a:p>
        </p:txBody>
      </p:sp>
      <p:sp>
        <p:nvSpPr>
          <p:cNvPr id="8" name="Footer Placeholder 7">
            <a:extLst>
              <a:ext uri="{FF2B5EF4-FFF2-40B4-BE49-F238E27FC236}">
                <a16:creationId xmlns:a16="http://schemas.microsoft.com/office/drawing/2014/main" id="{89008B47-951D-403C-87B0-1E92DEE371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E1683A-F6D7-4B43-A44D-E94CDF253D0C}"/>
              </a:ext>
            </a:extLst>
          </p:cNvPr>
          <p:cNvSpPr>
            <a:spLocks noGrp="1"/>
          </p:cNvSpPr>
          <p:nvPr>
            <p:ph type="sldNum" sz="quarter" idx="12"/>
          </p:nvPr>
        </p:nvSpPr>
        <p:spPr/>
        <p:txBody>
          <a:bodyPr/>
          <a:lstStyle/>
          <a:p>
            <a:fld id="{B00A2D8E-081F-45FA-8537-2FB95E499D09}" type="slidenum">
              <a:rPr lang="en-US" smtClean="0"/>
              <a:t>‹#›</a:t>
            </a:fld>
            <a:endParaRPr lang="en-US"/>
          </a:p>
        </p:txBody>
      </p:sp>
    </p:spTree>
    <p:extLst>
      <p:ext uri="{BB962C8B-B14F-4D97-AF65-F5344CB8AC3E}">
        <p14:creationId xmlns:p14="http://schemas.microsoft.com/office/powerpoint/2010/main" val="1503996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1A9F6-0496-40B3-BFC6-033C072EF7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AB48C4-5091-45CC-B446-9F911C73E46E}"/>
              </a:ext>
            </a:extLst>
          </p:cNvPr>
          <p:cNvSpPr>
            <a:spLocks noGrp="1"/>
          </p:cNvSpPr>
          <p:nvPr>
            <p:ph type="dt" sz="half" idx="10"/>
          </p:nvPr>
        </p:nvSpPr>
        <p:spPr/>
        <p:txBody>
          <a:bodyPr/>
          <a:lstStyle/>
          <a:p>
            <a:fld id="{B50B2EA7-19A0-430D-B1EF-B5DFB4DEB1A9}" type="datetimeFigureOut">
              <a:rPr lang="en-US" smtClean="0"/>
              <a:t>3/12/2026</a:t>
            </a:fld>
            <a:endParaRPr lang="en-US"/>
          </a:p>
        </p:txBody>
      </p:sp>
      <p:sp>
        <p:nvSpPr>
          <p:cNvPr id="4" name="Footer Placeholder 3">
            <a:extLst>
              <a:ext uri="{FF2B5EF4-FFF2-40B4-BE49-F238E27FC236}">
                <a16:creationId xmlns:a16="http://schemas.microsoft.com/office/drawing/2014/main" id="{59326532-36DC-495F-BD36-F569345DA1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C2F396-C2D7-4DE9-844E-EF448100A416}"/>
              </a:ext>
            </a:extLst>
          </p:cNvPr>
          <p:cNvSpPr>
            <a:spLocks noGrp="1"/>
          </p:cNvSpPr>
          <p:nvPr>
            <p:ph type="sldNum" sz="quarter" idx="12"/>
          </p:nvPr>
        </p:nvSpPr>
        <p:spPr/>
        <p:txBody>
          <a:bodyPr/>
          <a:lstStyle/>
          <a:p>
            <a:fld id="{B00A2D8E-081F-45FA-8537-2FB95E499D09}" type="slidenum">
              <a:rPr lang="en-US" smtClean="0"/>
              <a:t>‹#›</a:t>
            </a:fld>
            <a:endParaRPr lang="en-US"/>
          </a:p>
        </p:txBody>
      </p:sp>
    </p:spTree>
    <p:extLst>
      <p:ext uri="{BB962C8B-B14F-4D97-AF65-F5344CB8AC3E}">
        <p14:creationId xmlns:p14="http://schemas.microsoft.com/office/powerpoint/2010/main" val="3110849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50F408-EBE0-46AE-A7E5-0E8887979534}"/>
              </a:ext>
            </a:extLst>
          </p:cNvPr>
          <p:cNvSpPr>
            <a:spLocks noGrp="1"/>
          </p:cNvSpPr>
          <p:nvPr>
            <p:ph type="dt" sz="half" idx="10"/>
          </p:nvPr>
        </p:nvSpPr>
        <p:spPr/>
        <p:txBody>
          <a:bodyPr/>
          <a:lstStyle/>
          <a:p>
            <a:fld id="{B50B2EA7-19A0-430D-B1EF-B5DFB4DEB1A9}" type="datetimeFigureOut">
              <a:rPr lang="en-US" smtClean="0"/>
              <a:t>3/12/2026</a:t>
            </a:fld>
            <a:endParaRPr lang="en-US"/>
          </a:p>
        </p:txBody>
      </p:sp>
      <p:sp>
        <p:nvSpPr>
          <p:cNvPr id="3" name="Footer Placeholder 2">
            <a:extLst>
              <a:ext uri="{FF2B5EF4-FFF2-40B4-BE49-F238E27FC236}">
                <a16:creationId xmlns:a16="http://schemas.microsoft.com/office/drawing/2014/main" id="{1F8008AB-C53B-456D-86B3-A657268CBA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1CA94D-DB36-4B12-863B-2DE200A15C6A}"/>
              </a:ext>
            </a:extLst>
          </p:cNvPr>
          <p:cNvSpPr>
            <a:spLocks noGrp="1"/>
          </p:cNvSpPr>
          <p:nvPr>
            <p:ph type="sldNum" sz="quarter" idx="12"/>
          </p:nvPr>
        </p:nvSpPr>
        <p:spPr/>
        <p:txBody>
          <a:bodyPr/>
          <a:lstStyle/>
          <a:p>
            <a:fld id="{B00A2D8E-081F-45FA-8537-2FB95E499D09}" type="slidenum">
              <a:rPr lang="en-US" smtClean="0"/>
              <a:t>‹#›</a:t>
            </a:fld>
            <a:endParaRPr lang="en-US"/>
          </a:p>
        </p:txBody>
      </p:sp>
    </p:spTree>
    <p:extLst>
      <p:ext uri="{BB962C8B-B14F-4D97-AF65-F5344CB8AC3E}">
        <p14:creationId xmlns:p14="http://schemas.microsoft.com/office/powerpoint/2010/main" val="548041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63627-1ED4-4D71-BA93-A32EE4B715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4E60D0-6699-41E2-9120-C5D30F9708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B295EC-1EC7-448E-B09A-4B0A2F24DA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D4AA6D-7DF9-4BA3-9B73-0B844CD4535A}"/>
              </a:ext>
            </a:extLst>
          </p:cNvPr>
          <p:cNvSpPr>
            <a:spLocks noGrp="1"/>
          </p:cNvSpPr>
          <p:nvPr>
            <p:ph type="dt" sz="half" idx="10"/>
          </p:nvPr>
        </p:nvSpPr>
        <p:spPr/>
        <p:txBody>
          <a:bodyPr/>
          <a:lstStyle/>
          <a:p>
            <a:fld id="{B50B2EA7-19A0-430D-B1EF-B5DFB4DEB1A9}" type="datetimeFigureOut">
              <a:rPr lang="en-US" smtClean="0"/>
              <a:t>3/12/2026</a:t>
            </a:fld>
            <a:endParaRPr lang="en-US"/>
          </a:p>
        </p:txBody>
      </p:sp>
      <p:sp>
        <p:nvSpPr>
          <p:cNvPr id="6" name="Footer Placeholder 5">
            <a:extLst>
              <a:ext uri="{FF2B5EF4-FFF2-40B4-BE49-F238E27FC236}">
                <a16:creationId xmlns:a16="http://schemas.microsoft.com/office/drawing/2014/main" id="{D0358665-9ECD-4670-A104-4D95191EC9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7ED001-8980-4472-A9F4-D7362FA40036}"/>
              </a:ext>
            </a:extLst>
          </p:cNvPr>
          <p:cNvSpPr>
            <a:spLocks noGrp="1"/>
          </p:cNvSpPr>
          <p:nvPr>
            <p:ph type="sldNum" sz="quarter" idx="12"/>
          </p:nvPr>
        </p:nvSpPr>
        <p:spPr/>
        <p:txBody>
          <a:bodyPr/>
          <a:lstStyle/>
          <a:p>
            <a:fld id="{B00A2D8E-081F-45FA-8537-2FB95E499D09}" type="slidenum">
              <a:rPr lang="en-US" smtClean="0"/>
              <a:t>‹#›</a:t>
            </a:fld>
            <a:endParaRPr lang="en-US"/>
          </a:p>
        </p:txBody>
      </p:sp>
    </p:spTree>
    <p:extLst>
      <p:ext uri="{BB962C8B-B14F-4D97-AF65-F5344CB8AC3E}">
        <p14:creationId xmlns:p14="http://schemas.microsoft.com/office/powerpoint/2010/main" val="2371082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721C1-EEF8-48E5-8FF4-E264E63831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46E857-EBCE-47AB-8B88-A63A1CC644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0A1F2A-0E6C-49CD-BFC9-65BEF9D8E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FAECD3-2864-4493-9EFE-B82BA2DAE7D5}"/>
              </a:ext>
            </a:extLst>
          </p:cNvPr>
          <p:cNvSpPr>
            <a:spLocks noGrp="1"/>
          </p:cNvSpPr>
          <p:nvPr>
            <p:ph type="dt" sz="half" idx="10"/>
          </p:nvPr>
        </p:nvSpPr>
        <p:spPr/>
        <p:txBody>
          <a:bodyPr/>
          <a:lstStyle/>
          <a:p>
            <a:fld id="{B50B2EA7-19A0-430D-B1EF-B5DFB4DEB1A9}" type="datetimeFigureOut">
              <a:rPr lang="en-US" smtClean="0"/>
              <a:t>3/12/2026</a:t>
            </a:fld>
            <a:endParaRPr lang="en-US"/>
          </a:p>
        </p:txBody>
      </p:sp>
      <p:sp>
        <p:nvSpPr>
          <p:cNvPr id="6" name="Footer Placeholder 5">
            <a:extLst>
              <a:ext uri="{FF2B5EF4-FFF2-40B4-BE49-F238E27FC236}">
                <a16:creationId xmlns:a16="http://schemas.microsoft.com/office/drawing/2014/main" id="{1B93B183-B337-4053-BE9C-985CC0D6E8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D8A1D9-F442-4C85-B6B0-1FC152E01E10}"/>
              </a:ext>
            </a:extLst>
          </p:cNvPr>
          <p:cNvSpPr>
            <a:spLocks noGrp="1"/>
          </p:cNvSpPr>
          <p:nvPr>
            <p:ph type="sldNum" sz="quarter" idx="12"/>
          </p:nvPr>
        </p:nvSpPr>
        <p:spPr/>
        <p:txBody>
          <a:bodyPr/>
          <a:lstStyle/>
          <a:p>
            <a:fld id="{B00A2D8E-081F-45FA-8537-2FB95E499D09}" type="slidenum">
              <a:rPr lang="en-US" smtClean="0"/>
              <a:t>‹#›</a:t>
            </a:fld>
            <a:endParaRPr lang="en-US"/>
          </a:p>
        </p:txBody>
      </p:sp>
    </p:spTree>
    <p:extLst>
      <p:ext uri="{BB962C8B-B14F-4D97-AF65-F5344CB8AC3E}">
        <p14:creationId xmlns:p14="http://schemas.microsoft.com/office/powerpoint/2010/main" val="529702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28A62C-53C5-492C-8A86-DB362A568E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0507C8-EE28-4828-933E-4B87A8E202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18F024-7B20-4DA5-BC04-A07E3B62D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0B2EA7-19A0-430D-B1EF-B5DFB4DEB1A9}" type="datetimeFigureOut">
              <a:rPr lang="en-US" smtClean="0"/>
              <a:t>3/12/2026</a:t>
            </a:fld>
            <a:endParaRPr lang="en-US"/>
          </a:p>
        </p:txBody>
      </p:sp>
      <p:sp>
        <p:nvSpPr>
          <p:cNvPr id="5" name="Footer Placeholder 4">
            <a:extLst>
              <a:ext uri="{FF2B5EF4-FFF2-40B4-BE49-F238E27FC236}">
                <a16:creationId xmlns:a16="http://schemas.microsoft.com/office/drawing/2014/main" id="{F033226D-553D-4563-B6BB-D924B0296F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05ADFA-0B70-4BB9-B547-9E3BFC05C9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A2D8E-081F-45FA-8537-2FB95E499D09}" type="slidenum">
              <a:rPr lang="en-US" smtClean="0"/>
              <a:t>‹#›</a:t>
            </a:fld>
            <a:endParaRPr lang="en-US"/>
          </a:p>
        </p:txBody>
      </p:sp>
    </p:spTree>
    <p:extLst>
      <p:ext uri="{BB962C8B-B14F-4D97-AF65-F5344CB8AC3E}">
        <p14:creationId xmlns:p14="http://schemas.microsoft.com/office/powerpoint/2010/main" val="655666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67078"/>
          <a:stretch>
            <a:fillRect/>
          </a:stretch>
        </p:blipFill>
        <p:spPr>
          <a:xfrm>
            <a:off x="0" y="4462803"/>
            <a:ext cx="10487025" cy="2394874"/>
          </a:xfrm>
          <a:prstGeom prst="rect">
            <a:avLst/>
          </a:prstGeom>
        </p:spPr>
      </p:pic>
      <p:pic>
        <p:nvPicPr>
          <p:cNvPr id="2"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5881" y="1856200"/>
            <a:ext cx="5282013" cy="5282013"/>
          </a:xfrm>
          <a:prstGeom prst="rect">
            <a:avLst/>
          </a:prstGeom>
        </p:spPr>
      </p:pic>
      <p:sp>
        <p:nvSpPr>
          <p:cNvPr id="9" name="Text Box 8"/>
          <p:cNvSpPr txBox="1"/>
          <p:nvPr/>
        </p:nvSpPr>
        <p:spPr>
          <a:xfrm>
            <a:off x="919480" y="1282046"/>
            <a:ext cx="9647967" cy="2554545"/>
          </a:xfrm>
          <a:prstGeom prst="rect">
            <a:avLst/>
          </a:prstGeom>
          <a:noFill/>
        </p:spPr>
        <p:txBody>
          <a:bodyPr wrap="square" rtlCol="0">
            <a:spAutoFit/>
          </a:bodyPr>
          <a:lstStyle/>
          <a:p>
            <a:pPr algn="ctr"/>
            <a:r>
              <a:rPr lang="vi-VN" altLang="en-US" sz="8000" b="1" dirty="0">
                <a:solidFill>
                  <a:schemeClr val="bg1"/>
                </a:solidFill>
                <a:latin typeface="HP001 4 hàng" panose="020B0603050302020204" charset="0"/>
                <a:cs typeface="HP001 4 hàng" panose="020B0603050302020204" charset="0"/>
              </a:rPr>
              <a:t>Bài 15: Người thầy đầu tiên của bố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06514" y="2396686"/>
            <a:ext cx="11722866" cy="553998"/>
          </a:xfrm>
          <a:prstGeom prst="rect">
            <a:avLst/>
          </a:prstGeom>
        </p:spPr>
        <p:txBody>
          <a:bodyPr wrap="square">
            <a:spAutoFit/>
          </a:bodyPr>
          <a:lstStyle/>
          <a:p>
            <a:pPr algn="just"/>
            <a:r>
              <a:rPr lang="en-US" sz="3000" dirty="0">
                <a:solidFill>
                  <a:srgbClr val="000000"/>
                </a:solidFill>
                <a:latin typeface="Cambria" panose="02040503050406030204" pitchFamily="18" charset="0"/>
                <a:ea typeface="Cambria" panose="02040503050406030204" pitchFamily="18" charset="0"/>
                <a:cs typeface="Calibri" panose="020F0502020204030204" pitchFamily="34" charset="0"/>
              </a:rPr>
              <a:t>    </a:t>
            </a:r>
            <a:endParaRPr lang="vi-VN" sz="3000" dirty="0">
              <a:solidFill>
                <a:srgbClr val="000000"/>
              </a:solidFill>
              <a:latin typeface="Cambria" panose="02040503050406030204" pitchFamily="18" charset="0"/>
              <a:ea typeface="Cambria" panose="02040503050406030204" pitchFamily="18" charset="0"/>
              <a:cs typeface="Calibri" panose="020F0502020204030204" pitchFamily="34" charset="0"/>
            </a:endParaRPr>
          </a:p>
        </p:txBody>
      </p:sp>
      <p:grpSp>
        <p:nvGrpSpPr>
          <p:cNvPr id="35" name="Group 34"/>
          <p:cNvGrpSpPr/>
          <p:nvPr/>
        </p:nvGrpSpPr>
        <p:grpSpPr>
          <a:xfrm>
            <a:off x="292239" y="1653870"/>
            <a:ext cx="12165587" cy="1323438"/>
            <a:chOff x="175307" y="1112472"/>
            <a:chExt cx="12128711" cy="878770"/>
          </a:xfrm>
        </p:grpSpPr>
        <p:sp>
          <p:nvSpPr>
            <p:cNvPr id="36" name="Rectangle 35"/>
            <p:cNvSpPr/>
            <p:nvPr/>
          </p:nvSpPr>
          <p:spPr>
            <a:xfrm>
              <a:off x="786138" y="1112472"/>
              <a:ext cx="11517880" cy="878770"/>
            </a:xfrm>
            <a:prstGeom prst="rect">
              <a:avLst/>
            </a:prstGeom>
          </p:spPr>
          <p:txBody>
            <a:bodyPr wrap="square">
              <a:spAutoFit/>
            </a:bodyPr>
            <a:lstStyle/>
            <a:p>
              <a:r>
                <a:rPr lang="vi-VN" sz="4000" b="1" dirty="0">
                  <a:solidFill>
                    <a:srgbClr val="000000"/>
                  </a:solidFill>
                  <a:latin typeface="Cambria" panose="02040503050406030204" pitchFamily="18" charset="0"/>
                  <a:ea typeface="Cambria" panose="02040503050406030204" pitchFamily="18" charset="0"/>
                  <a:cs typeface="Calibri" panose="020F0502020204030204" pitchFamily="34" charset="0"/>
                </a:rPr>
                <a:t>Hành động bỏ mũ khi chào thầy giáo cũ của bố bạn nhỏ nói lên điều gì? </a:t>
              </a:r>
              <a:endParaRPr lang="en-US" sz="4000" b="1" dirty="0">
                <a:latin typeface="Cambria" panose="02040503050406030204" pitchFamily="18" charset="0"/>
                <a:ea typeface="Cambria" panose="02040503050406030204" pitchFamily="18" charset="0"/>
                <a:cs typeface="Calibri" panose="020F0502020204030204" pitchFamily="34" charset="0"/>
              </a:endParaRPr>
            </a:p>
          </p:txBody>
        </p:sp>
        <p:sp>
          <p:nvSpPr>
            <p:cNvPr id="37" name="Oval 36"/>
            <p:cNvSpPr/>
            <p:nvPr/>
          </p:nvSpPr>
          <p:spPr>
            <a:xfrm>
              <a:off x="175307" y="1145970"/>
              <a:ext cx="643345" cy="406425"/>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b="1" dirty="0">
                  <a:solidFill>
                    <a:srgbClr val="4CB9D0"/>
                  </a:solidFill>
                  <a:latin typeface="Cambria" panose="02040503050406030204" pitchFamily="18" charset="0"/>
                  <a:ea typeface="Cambria" panose="02040503050406030204" pitchFamily="18" charset="0"/>
                </a:rPr>
                <a:t>1</a:t>
              </a:r>
            </a:p>
          </p:txBody>
        </p:sp>
      </p:grpSp>
      <p:grpSp>
        <p:nvGrpSpPr>
          <p:cNvPr id="38" name="Group 37"/>
          <p:cNvGrpSpPr/>
          <p:nvPr/>
        </p:nvGrpSpPr>
        <p:grpSpPr>
          <a:xfrm>
            <a:off x="961166" y="3333750"/>
            <a:ext cx="10319731" cy="2181225"/>
            <a:chOff x="1146143" y="3226085"/>
            <a:chExt cx="10319731" cy="3658353"/>
          </a:xfrm>
        </p:grpSpPr>
        <p:sp>
          <p:nvSpPr>
            <p:cNvPr id="39" name="Rounded Rectangle 43"/>
            <p:cNvSpPr/>
            <p:nvPr/>
          </p:nvSpPr>
          <p:spPr>
            <a:xfrm>
              <a:off x="1146143" y="3226085"/>
              <a:ext cx="10319731" cy="365835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latin typeface="Cambria" panose="02040503050406030204" pitchFamily="18" charset="0"/>
                <a:ea typeface="Cambria" panose="02040503050406030204" pitchFamily="18" charset="0"/>
              </a:endParaRPr>
            </a:p>
          </p:txBody>
        </p:sp>
        <p:sp>
          <p:nvSpPr>
            <p:cNvPr id="43" name="TextBox 42"/>
            <p:cNvSpPr txBox="1"/>
            <p:nvPr/>
          </p:nvSpPr>
          <p:spPr>
            <a:xfrm>
              <a:off x="1421286" y="3384954"/>
              <a:ext cx="9569979" cy="2620662"/>
            </a:xfrm>
            <a:prstGeom prst="rect">
              <a:avLst/>
            </a:prstGeom>
            <a:noFill/>
          </p:spPr>
          <p:txBody>
            <a:bodyPr wrap="square" rtlCol="0">
              <a:spAutoFit/>
            </a:bodyPr>
            <a:lstStyle/>
            <a:p>
              <a:pPr algn="just"/>
              <a:r>
                <a:rPr lang="vi-VN" sz="4000" b="1" dirty="0">
                  <a:solidFill>
                    <a:srgbClr val="FF0000"/>
                  </a:solidFill>
                  <a:latin typeface="Cambria" panose="02040503050406030204" pitchFamily="18" charset="0"/>
                  <a:ea typeface="Cambria" panose="02040503050406030204" pitchFamily="18" charset="0"/>
                  <a:cs typeface="Calibri" panose="020F0502020204030204" pitchFamily="34" charset="0"/>
                </a:rPr>
                <a:t>Hành động bỏ mũ khi chào thầy giáo cũ của bố bạn nhỏ cho thấy bố bạn rất kính trọng thầy giáo cũ của mình.</a:t>
              </a:r>
              <a:endParaRPr lang="en-US" sz="40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grpSp>
      <p:pic>
        <p:nvPicPr>
          <p:cNvPr id="44" name="Picture 43"/>
          <p:cNvPicPr>
            <a:picLocks noChangeAspect="1"/>
          </p:cNvPicPr>
          <p:nvPr/>
        </p:nvPicPr>
        <p:blipFill>
          <a:blip r:embed="rId3"/>
          <a:stretch>
            <a:fillRect/>
          </a:stretch>
        </p:blipFill>
        <p:spPr>
          <a:xfrm>
            <a:off x="2790180" y="526877"/>
            <a:ext cx="6078239" cy="10607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06514" y="2396686"/>
            <a:ext cx="11722866"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endPar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35" name="Group 34"/>
          <p:cNvGrpSpPr/>
          <p:nvPr/>
        </p:nvGrpSpPr>
        <p:grpSpPr>
          <a:xfrm>
            <a:off x="292239" y="1653870"/>
            <a:ext cx="11413987" cy="1200329"/>
            <a:chOff x="175307" y="1112472"/>
            <a:chExt cx="11379389" cy="797025"/>
          </a:xfrm>
        </p:grpSpPr>
        <p:sp>
          <p:nvSpPr>
            <p:cNvPr id="36" name="Rectangle 35"/>
            <p:cNvSpPr/>
            <p:nvPr/>
          </p:nvSpPr>
          <p:spPr>
            <a:xfrm>
              <a:off x="786139" y="1112472"/>
              <a:ext cx="10768557" cy="79702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Những cử chỉ, lời nói, việc làm nào của thầy giáo già làm cho bố bạn nhỏ xúc động?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7" name="Oval 36"/>
            <p:cNvSpPr/>
            <p:nvPr/>
          </p:nvSpPr>
          <p:spPr>
            <a:xfrm>
              <a:off x="175307" y="1145970"/>
              <a:ext cx="643345" cy="406425"/>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4CB9D0"/>
                  </a:solidFill>
                  <a:effectLst/>
                  <a:uLnTx/>
                  <a:uFillTx/>
                  <a:latin typeface="Cambria" panose="02040503050406030204" pitchFamily="18" charset="0"/>
                  <a:ea typeface="Cambria" panose="02040503050406030204" pitchFamily="18" charset="0"/>
                  <a:cs typeface="+mn-cs"/>
                </a:rPr>
                <a:t>2</a:t>
              </a:r>
            </a:p>
          </p:txBody>
        </p:sp>
      </p:grpSp>
      <p:grpSp>
        <p:nvGrpSpPr>
          <p:cNvPr id="38" name="Group 37"/>
          <p:cNvGrpSpPr/>
          <p:nvPr/>
        </p:nvGrpSpPr>
        <p:grpSpPr>
          <a:xfrm>
            <a:off x="647700" y="3057525"/>
            <a:ext cx="11029950" cy="3008723"/>
            <a:chOff x="1146143" y="3226085"/>
            <a:chExt cx="10319731" cy="3658353"/>
          </a:xfrm>
        </p:grpSpPr>
        <p:sp>
          <p:nvSpPr>
            <p:cNvPr id="39" name="Rounded Rectangle 43"/>
            <p:cNvSpPr/>
            <p:nvPr/>
          </p:nvSpPr>
          <p:spPr>
            <a:xfrm>
              <a:off x="1146143" y="3226085"/>
              <a:ext cx="10319731" cy="365835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600" b="0" i="0" u="none" strike="noStrike" kern="1200" cap="none" spc="0" normalizeH="0" baseline="0" noProof="0" dirty="0">
                <a:ln>
                  <a:noFill/>
                </a:ln>
                <a:solidFill>
                  <a:srgbClr val="4CB9D0"/>
                </a:solidFill>
                <a:effectLst/>
                <a:uLnTx/>
                <a:uFillTx/>
                <a:latin typeface="Cambria" panose="02040503050406030204" pitchFamily="18" charset="0"/>
                <a:ea typeface="Cambria" panose="02040503050406030204" pitchFamily="18" charset="0"/>
                <a:cs typeface="+mn-cs"/>
              </a:endParaRPr>
            </a:p>
          </p:txBody>
        </p:sp>
        <p:sp>
          <p:nvSpPr>
            <p:cNvPr id="43" name="TextBox 42"/>
            <p:cNvSpPr txBox="1"/>
            <p:nvPr/>
          </p:nvSpPr>
          <p:spPr>
            <a:xfrm>
              <a:off x="1232727" y="3384955"/>
              <a:ext cx="10086975" cy="3255804"/>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Cử chỉ: </a:t>
              </a:r>
              <a:r>
                <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ôm hôn bố bạn nhỏ, trò chuyện như chưa hề xa cách</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Lời nói: </a:t>
              </a:r>
              <a:r>
                <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An-béc-tô Bốt- ti-ni? An-béc-tô, tôi nhớ chứ! Lớp Một, anh ngồi... </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Những lời nói này cho thấy thầy rất nhớ các học trò của mình.</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Việc làm: </a:t>
              </a:r>
              <a:r>
                <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giữ lại bài chính tả của bố</a:t>
              </a:r>
              <a:r>
                <a:rPr kumimoji="0" lang="en-US"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bạn nhỏ, </a:t>
              </a:r>
              <a:r>
                <a:rPr lang="en-US" sz="2800" dirty="0" err="1">
                  <a:solidFill>
                    <a:srgbClr val="FF0000"/>
                  </a:solidFill>
                  <a:latin typeface="Cambria" panose="02040503050406030204" pitchFamily="18" charset="0"/>
                  <a:ea typeface="Cambria" panose="02040503050406030204" pitchFamily="18" charset="0"/>
                  <a:cs typeface="Calibri" panose="020F0502020204030204" pitchFamily="34" charset="0"/>
                </a:rPr>
                <a:t>đưa</a:t>
              </a:r>
              <a:r>
                <a:rPr lang="en-US" sz="28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800" dirty="0" err="1">
                  <a:solidFill>
                    <a:srgbClr val="FF0000"/>
                  </a:solidFill>
                  <a:latin typeface="Cambria" panose="02040503050406030204" pitchFamily="18" charset="0"/>
                  <a:ea typeface="Cambria" panose="02040503050406030204" pitchFamily="18" charset="0"/>
                  <a:cs typeface="Calibri" panose="020F0502020204030204" pitchFamily="34" charset="0"/>
                </a:rPr>
                <a:t>cho</a:t>
              </a:r>
              <a:r>
                <a:rPr lang="en-US" sz="28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800" dirty="0" err="1">
                  <a:solidFill>
                    <a:srgbClr val="FF0000"/>
                  </a:solidFill>
                  <a:latin typeface="Cambria" panose="02040503050406030204" pitchFamily="18" charset="0"/>
                  <a:ea typeface="Cambria" panose="02040503050406030204" pitchFamily="18" charset="0"/>
                  <a:cs typeface="Calibri" panose="020F0502020204030204" pitchFamily="34" charset="0"/>
                </a:rPr>
                <a:t>bố</a:t>
              </a:r>
              <a:r>
                <a:rPr lang="en-US" sz="28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800" dirty="0" err="1">
                  <a:solidFill>
                    <a:srgbClr val="FF0000"/>
                  </a:solidFill>
                  <a:latin typeface="Cambria" panose="02040503050406030204" pitchFamily="18" charset="0"/>
                  <a:ea typeface="Cambria" panose="02040503050406030204" pitchFamily="18" charset="0"/>
                  <a:cs typeface="Calibri" panose="020F0502020204030204" pitchFamily="34" charset="0"/>
                </a:rPr>
                <a:t>bạn</a:t>
              </a:r>
              <a:r>
                <a:rPr lang="en-US" sz="2800" dirty="0">
                  <a:solidFill>
                    <a:srgbClr val="FF0000"/>
                  </a:solidFill>
                  <a:latin typeface="Cambria" panose="02040503050406030204" pitchFamily="18" charset="0"/>
                  <a:ea typeface="Cambria" panose="02040503050406030204" pitchFamily="18" charset="0"/>
                  <a:cs typeface="Calibri" panose="020F0502020204030204" pitchFamily="34" charset="0"/>
                </a:rPr>
                <a:t> nhỏ </a:t>
              </a:r>
              <a:r>
                <a:rPr lang="en-US" sz="2800" dirty="0" err="1">
                  <a:solidFill>
                    <a:srgbClr val="FF0000"/>
                  </a:solidFill>
                  <a:latin typeface="Cambria" panose="02040503050406030204" pitchFamily="18" charset="0"/>
                  <a:ea typeface="Cambria" panose="02040503050406030204" pitchFamily="18" charset="0"/>
                  <a:cs typeface="Calibri" panose="020F0502020204030204" pitchFamily="34" charset="0"/>
                </a:rPr>
                <a:t>tờ</a:t>
              </a:r>
              <a:r>
                <a:rPr lang="en-US" sz="28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800" dirty="0" err="1">
                  <a:solidFill>
                    <a:srgbClr val="FF0000"/>
                  </a:solidFill>
                  <a:latin typeface="Cambria" panose="02040503050406030204" pitchFamily="18" charset="0"/>
                  <a:ea typeface="Cambria" panose="02040503050406030204" pitchFamily="18" charset="0"/>
                  <a:cs typeface="Calibri" panose="020F0502020204030204" pitchFamily="34" charset="0"/>
                </a:rPr>
                <a:t>giấy</a:t>
              </a:r>
              <a:r>
                <a:rPr lang="en-US" sz="28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800" dirty="0" err="1">
                  <a:solidFill>
                    <a:srgbClr val="FF0000"/>
                  </a:solidFill>
                  <a:latin typeface="Cambria" panose="02040503050406030204" pitchFamily="18" charset="0"/>
                  <a:ea typeface="Cambria" panose="02040503050406030204" pitchFamily="18" charset="0"/>
                  <a:cs typeface="Calibri" panose="020F0502020204030204" pitchFamily="34" charset="0"/>
                </a:rPr>
                <a:t>đã</a:t>
              </a:r>
              <a:r>
                <a:rPr lang="en-US" sz="28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ngả vàng như một niềm vui bất ngờ</a:t>
              </a:r>
              <a:r>
                <a:rPr kumimoji="0" lang="en-US"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a:t>
              </a:r>
              <a:endPar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pic>
        <p:nvPicPr>
          <p:cNvPr id="44" name="Picture 43"/>
          <p:cNvPicPr>
            <a:picLocks noChangeAspect="1"/>
          </p:cNvPicPr>
          <p:nvPr/>
        </p:nvPicPr>
        <p:blipFill>
          <a:blip r:embed="rId3"/>
          <a:stretch>
            <a:fillRect/>
          </a:stretch>
        </p:blipFill>
        <p:spPr>
          <a:xfrm>
            <a:off x="2790180" y="526877"/>
            <a:ext cx="6078239" cy="10607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06514" y="2396686"/>
            <a:ext cx="11722866"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endPar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35" name="Group 34"/>
          <p:cNvGrpSpPr/>
          <p:nvPr/>
        </p:nvGrpSpPr>
        <p:grpSpPr>
          <a:xfrm>
            <a:off x="292239" y="1653870"/>
            <a:ext cx="11413987" cy="1200329"/>
            <a:chOff x="175307" y="1112472"/>
            <a:chExt cx="11379389" cy="797025"/>
          </a:xfrm>
        </p:grpSpPr>
        <p:sp>
          <p:nvSpPr>
            <p:cNvPr id="36" name="Rectangle 35"/>
            <p:cNvSpPr/>
            <p:nvPr/>
          </p:nvSpPr>
          <p:spPr>
            <a:xfrm>
              <a:off x="786139" y="1112472"/>
              <a:ext cx="10768557" cy="79702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Vì sao bố bạn nhỏ rưng rưng nước mắt khi nhận lại bài chính tả cũ của mình?</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7" name="Oval 36"/>
            <p:cNvSpPr/>
            <p:nvPr/>
          </p:nvSpPr>
          <p:spPr>
            <a:xfrm>
              <a:off x="175307" y="1145970"/>
              <a:ext cx="643345" cy="406425"/>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4CB9D0"/>
                  </a:solidFill>
                  <a:effectLst/>
                  <a:uLnTx/>
                  <a:uFillTx/>
                  <a:latin typeface="Cambria" panose="02040503050406030204" pitchFamily="18" charset="0"/>
                  <a:ea typeface="Cambria" panose="02040503050406030204" pitchFamily="18" charset="0"/>
                  <a:cs typeface="+mn-cs"/>
                </a:rPr>
                <a:t>3</a:t>
              </a:r>
            </a:p>
          </p:txBody>
        </p:sp>
      </p:grpSp>
      <p:grpSp>
        <p:nvGrpSpPr>
          <p:cNvPr id="38" name="Group 37"/>
          <p:cNvGrpSpPr/>
          <p:nvPr/>
        </p:nvGrpSpPr>
        <p:grpSpPr>
          <a:xfrm>
            <a:off x="647700" y="3057525"/>
            <a:ext cx="11029950" cy="3008723"/>
            <a:chOff x="1146143" y="3226085"/>
            <a:chExt cx="10319731" cy="3658353"/>
          </a:xfrm>
        </p:grpSpPr>
        <p:sp>
          <p:nvSpPr>
            <p:cNvPr id="39" name="Rounded Rectangle 43"/>
            <p:cNvSpPr/>
            <p:nvPr/>
          </p:nvSpPr>
          <p:spPr>
            <a:xfrm>
              <a:off x="1146143" y="3226085"/>
              <a:ext cx="10319731" cy="365835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600" b="0" i="0" u="none" strike="noStrike" kern="1200" cap="none" spc="0" normalizeH="0" baseline="0" noProof="0" dirty="0">
                <a:ln>
                  <a:noFill/>
                </a:ln>
                <a:solidFill>
                  <a:srgbClr val="4CB9D0"/>
                </a:solidFill>
                <a:effectLst/>
                <a:uLnTx/>
                <a:uFillTx/>
                <a:latin typeface="Cambria" panose="02040503050406030204" pitchFamily="18" charset="0"/>
                <a:ea typeface="Cambria" panose="02040503050406030204" pitchFamily="18" charset="0"/>
                <a:cs typeface="+mn-cs"/>
              </a:endParaRPr>
            </a:p>
          </p:txBody>
        </p:sp>
        <p:sp>
          <p:nvSpPr>
            <p:cNvPr id="43" name="TextBox 42"/>
            <p:cNvSpPr txBox="1"/>
            <p:nvPr/>
          </p:nvSpPr>
          <p:spPr>
            <a:xfrm>
              <a:off x="1232727" y="3384955"/>
              <a:ext cx="10086975" cy="3255804"/>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defRPr/>
              </a:pPr>
              <a:r>
                <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Bố bạn nhỏ lại rưng rưng nước mắt khi nhận lại bài chính tả cũ của mình cho thấy bố rất xúc động. Vì bài chính tả với nét chữ to cồ cộ của bố hồi nhỏ làm bố nhớ lại những kỉ niệm thời thơ ấu. Tờ giấy đã ố vàng cho thấy người thầy giáo đã giữ nó lâu như một kỉ vật về học trò, cho thấy thầy vô cùng yêu thương và trân trọng kỉ niệm với các học trò của mình.</a:t>
              </a:r>
            </a:p>
          </p:txBody>
        </p:sp>
      </p:grpSp>
      <p:pic>
        <p:nvPicPr>
          <p:cNvPr id="44" name="Picture 43"/>
          <p:cNvPicPr>
            <a:picLocks noChangeAspect="1"/>
          </p:cNvPicPr>
          <p:nvPr/>
        </p:nvPicPr>
        <p:blipFill>
          <a:blip r:embed="rId3"/>
          <a:stretch>
            <a:fillRect/>
          </a:stretch>
        </p:blipFill>
        <p:spPr>
          <a:xfrm>
            <a:off x="2790180" y="526877"/>
            <a:ext cx="6078239" cy="10607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06514" y="2396686"/>
            <a:ext cx="11722866"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endPar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35" name="Group 34"/>
          <p:cNvGrpSpPr/>
          <p:nvPr/>
        </p:nvGrpSpPr>
        <p:grpSpPr>
          <a:xfrm>
            <a:off x="292239" y="1653870"/>
            <a:ext cx="11413987" cy="1200329"/>
            <a:chOff x="175307" y="1112472"/>
            <a:chExt cx="11379389" cy="797025"/>
          </a:xfrm>
        </p:grpSpPr>
        <p:sp>
          <p:nvSpPr>
            <p:cNvPr id="36" name="Rectangle 35"/>
            <p:cNvSpPr/>
            <p:nvPr/>
          </p:nvSpPr>
          <p:spPr>
            <a:xfrm>
              <a:off x="786139" y="1112472"/>
              <a:ext cx="10768557" cy="79702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Theo em, bạn nhỏ có cảm nghĩ gì khi được tới thăm người thầy đầu tiên của bố? </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7" name="Oval 36"/>
            <p:cNvSpPr/>
            <p:nvPr/>
          </p:nvSpPr>
          <p:spPr>
            <a:xfrm>
              <a:off x="175307" y="1145970"/>
              <a:ext cx="643345" cy="406425"/>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4CB9D0"/>
                  </a:solidFill>
                  <a:effectLst/>
                  <a:uLnTx/>
                  <a:uFillTx/>
                  <a:latin typeface="Cambria" panose="02040503050406030204" pitchFamily="18" charset="0"/>
                  <a:ea typeface="Cambria" panose="02040503050406030204" pitchFamily="18" charset="0"/>
                  <a:cs typeface="+mn-cs"/>
                </a:rPr>
                <a:t>4</a:t>
              </a:r>
            </a:p>
          </p:txBody>
        </p:sp>
      </p:grpSp>
      <p:grpSp>
        <p:nvGrpSpPr>
          <p:cNvPr id="38" name="Group 37"/>
          <p:cNvGrpSpPr/>
          <p:nvPr/>
        </p:nvGrpSpPr>
        <p:grpSpPr>
          <a:xfrm>
            <a:off x="571500" y="3400426"/>
            <a:ext cx="11029950" cy="2038350"/>
            <a:chOff x="1146143" y="3226085"/>
            <a:chExt cx="10319731" cy="3658353"/>
          </a:xfrm>
        </p:grpSpPr>
        <p:sp>
          <p:nvSpPr>
            <p:cNvPr id="39" name="Rounded Rectangle 43"/>
            <p:cNvSpPr/>
            <p:nvPr/>
          </p:nvSpPr>
          <p:spPr>
            <a:xfrm>
              <a:off x="1146143" y="3226085"/>
              <a:ext cx="10319731" cy="365835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600" b="0" i="0" u="none" strike="noStrike" kern="1200" cap="none" spc="0" normalizeH="0" baseline="0" noProof="0" dirty="0">
                <a:ln>
                  <a:noFill/>
                </a:ln>
                <a:solidFill>
                  <a:srgbClr val="4CB9D0"/>
                </a:solidFill>
                <a:effectLst/>
                <a:uLnTx/>
                <a:uFillTx/>
                <a:latin typeface="Cambria" panose="02040503050406030204" pitchFamily="18" charset="0"/>
                <a:ea typeface="Cambria" panose="02040503050406030204" pitchFamily="18" charset="0"/>
                <a:cs typeface="+mn-cs"/>
              </a:endParaRPr>
            </a:p>
          </p:txBody>
        </p:sp>
        <p:sp>
          <p:nvSpPr>
            <p:cNvPr id="43" name="TextBox 42"/>
            <p:cNvSpPr txBox="1"/>
            <p:nvPr/>
          </p:nvSpPr>
          <p:spPr>
            <a:xfrm>
              <a:off x="1232727" y="3384956"/>
              <a:ext cx="10086975" cy="31485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Ban đầu, bạn nhỏ sẽ thấy tò mò, hào hứng vì được tới thăm người thầy của bố. Sau đó, cậu rất xúc động, biết ơn và rút ra cho mình một bài học về lòng biết ơn.</a:t>
              </a:r>
            </a:p>
          </p:txBody>
        </p:sp>
      </p:grpSp>
      <p:pic>
        <p:nvPicPr>
          <p:cNvPr id="44" name="Picture 43"/>
          <p:cNvPicPr>
            <a:picLocks noChangeAspect="1"/>
          </p:cNvPicPr>
          <p:nvPr/>
        </p:nvPicPr>
        <p:blipFill>
          <a:blip r:embed="rId3"/>
          <a:stretch>
            <a:fillRect/>
          </a:stretch>
        </p:blipFill>
        <p:spPr>
          <a:xfrm>
            <a:off x="2790180" y="526877"/>
            <a:ext cx="6078239" cy="10607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06514" y="2396686"/>
            <a:ext cx="11722866"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endPar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35" name="Group 34"/>
          <p:cNvGrpSpPr/>
          <p:nvPr/>
        </p:nvGrpSpPr>
        <p:grpSpPr>
          <a:xfrm>
            <a:off x="904928" y="1653869"/>
            <a:ext cx="10801298" cy="769441"/>
            <a:chOff x="786139" y="1112472"/>
            <a:chExt cx="10768557" cy="510913"/>
          </a:xfrm>
        </p:grpSpPr>
        <p:sp>
          <p:nvSpPr>
            <p:cNvPr id="36" name="Rectangle 35"/>
            <p:cNvSpPr/>
            <p:nvPr/>
          </p:nvSpPr>
          <p:spPr>
            <a:xfrm>
              <a:off x="786139" y="1112472"/>
              <a:ext cx="10768557" cy="51091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Nêu ý nghĩa của câu chuyện. </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7" name="Oval 36"/>
            <p:cNvSpPr/>
            <p:nvPr/>
          </p:nvSpPr>
          <p:spPr>
            <a:xfrm>
              <a:off x="1856122" y="1164944"/>
              <a:ext cx="643345" cy="406425"/>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4CB9D0"/>
                  </a:solidFill>
                  <a:effectLst/>
                  <a:uLnTx/>
                  <a:uFillTx/>
                  <a:latin typeface="Cambria" panose="02040503050406030204" pitchFamily="18" charset="0"/>
                  <a:ea typeface="Cambria" panose="02040503050406030204" pitchFamily="18" charset="0"/>
                  <a:cs typeface="+mn-cs"/>
                </a:rPr>
                <a:t>5</a:t>
              </a:r>
            </a:p>
          </p:txBody>
        </p:sp>
      </p:grpSp>
      <p:grpSp>
        <p:nvGrpSpPr>
          <p:cNvPr id="38" name="Group 37"/>
          <p:cNvGrpSpPr/>
          <p:nvPr/>
        </p:nvGrpSpPr>
        <p:grpSpPr>
          <a:xfrm>
            <a:off x="571500" y="2895600"/>
            <a:ext cx="11029950" cy="4381500"/>
            <a:chOff x="1146143" y="3226085"/>
            <a:chExt cx="10319731" cy="5296058"/>
          </a:xfrm>
        </p:grpSpPr>
        <p:sp>
          <p:nvSpPr>
            <p:cNvPr id="39" name="Rounded Rectangle 43"/>
            <p:cNvSpPr/>
            <p:nvPr/>
          </p:nvSpPr>
          <p:spPr>
            <a:xfrm>
              <a:off x="1146143" y="3226085"/>
              <a:ext cx="10319731" cy="365835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600" b="0" i="0" u="none" strike="noStrike" kern="1200" cap="none" spc="0" normalizeH="0" baseline="0" noProof="0" dirty="0">
                <a:ln>
                  <a:noFill/>
                </a:ln>
                <a:solidFill>
                  <a:srgbClr val="4CB9D0"/>
                </a:solidFill>
                <a:effectLst/>
                <a:uLnTx/>
                <a:uFillTx/>
                <a:latin typeface="Cambria" panose="02040503050406030204" pitchFamily="18" charset="0"/>
                <a:ea typeface="Cambria" panose="02040503050406030204" pitchFamily="18" charset="0"/>
                <a:cs typeface="+mn-cs"/>
              </a:endParaRPr>
            </a:p>
          </p:txBody>
        </p:sp>
        <p:sp>
          <p:nvSpPr>
            <p:cNvPr id="43" name="TextBox 42"/>
            <p:cNvSpPr txBox="1"/>
            <p:nvPr/>
          </p:nvSpPr>
          <p:spPr>
            <a:xfrm>
              <a:off x="1232727" y="3384956"/>
              <a:ext cx="10086975" cy="513718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Ca ngợi tình cảm của thầy giáo đối với học trò và tình cảm của học trò đối với thầy giáo. Học trò yêu quý, ghi nhớ công lao dạy dỗ của thầy cô. Các thầy cô rất yêu thương, nâng niu từng kỉ niệm và dõi theo sự tiến bộ của từng em.</a:t>
              </a:r>
            </a:p>
          </p:txBody>
        </p:sp>
      </p:grpSp>
      <p:pic>
        <p:nvPicPr>
          <p:cNvPr id="44" name="Picture 43"/>
          <p:cNvPicPr>
            <a:picLocks noChangeAspect="1"/>
          </p:cNvPicPr>
          <p:nvPr/>
        </p:nvPicPr>
        <p:blipFill>
          <a:blip r:embed="rId3"/>
          <a:stretch>
            <a:fillRect/>
          </a:stretch>
        </p:blipFill>
        <p:spPr>
          <a:xfrm>
            <a:off x="2790180" y="526877"/>
            <a:ext cx="6078239" cy="10607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2" name="TextBox 1"/>
          <p:cNvSpPr txBox="1"/>
          <p:nvPr/>
        </p:nvSpPr>
        <p:spPr>
          <a:xfrm>
            <a:off x="1704975" y="2066925"/>
            <a:ext cx="7639050" cy="1754326"/>
          </a:xfrm>
          <a:prstGeom prst="rect">
            <a:avLst/>
          </a:prstGeom>
          <a:noFill/>
        </p:spPr>
        <p:txBody>
          <a:bodyPr wrap="square" rtlCol="0">
            <a:spAutoFit/>
          </a:bodyPr>
          <a:lstStyle/>
          <a:p>
            <a:pPr algn="ctr"/>
            <a:r>
              <a:rPr lang="pt-BR" sz="5400" b="1" dirty="0">
                <a:solidFill>
                  <a:schemeClr val="bg1"/>
                </a:solidFill>
                <a:effectLst/>
                <a:latin typeface="Cambria" panose="02040503050406030204" pitchFamily="18" charset="0"/>
                <a:ea typeface="Cambria" panose="02040503050406030204" pitchFamily="18" charset="0"/>
              </a:rPr>
              <a:t>Em nói lên suy nghĩ của mình về thầy cô?</a:t>
            </a:r>
            <a:endParaRPr lang="en-US" sz="5400" b="1" dirty="0">
              <a:solidFill>
                <a:schemeClr val="bg1"/>
              </a:solidFill>
              <a:effectLst/>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8806" y="2117491"/>
            <a:ext cx="10761194" cy="3521753"/>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lnSpc>
                <a:spcPct val="150000"/>
              </a:lnSpc>
              <a:spcBef>
                <a:spcPts val="1200"/>
              </a:spcBef>
              <a:spcAft>
                <a:spcPts val="1200"/>
              </a:spcAft>
              <a:defRPr/>
            </a:pPr>
            <a:endParaRPr kumimoji="0" lang="en-US" sz="4400" b="1" i="0" u="none" strike="noStrike" kern="1200" cap="none" spc="0" normalizeH="0" baseline="0" noProof="0" dirty="0">
              <a:ln>
                <a:noFill/>
              </a:ln>
              <a:solidFill>
                <a:srgbClr val="703316"/>
              </a:solidFill>
              <a:effectLst/>
              <a:uLnTx/>
              <a:uFillTx/>
              <a:latin typeface="Calibri" panose="020F0502020204030204" pitchFamily="34" charset="0"/>
              <a:cs typeface="Calibri" panose="020F0502020204030204" pitchFamily="34" charset="0"/>
            </a:endParaRPr>
          </a:p>
        </p:txBody>
      </p:sp>
      <p:sp>
        <p:nvSpPr>
          <p:cNvPr id="5" name="TextBox 4"/>
          <p:cNvSpPr txBox="1"/>
          <p:nvPr/>
        </p:nvSpPr>
        <p:spPr>
          <a:xfrm>
            <a:off x="827095" y="2216843"/>
            <a:ext cx="10226800" cy="1754326"/>
          </a:xfrm>
          <a:prstGeom prst="rect">
            <a:avLst/>
          </a:prstGeom>
          <a:noFill/>
        </p:spPr>
        <p:txBody>
          <a:bodyPr wrap="square" rtlCol="0">
            <a:spAutoFit/>
          </a:bodyPr>
          <a:lstStyle/>
          <a:p>
            <a:pPr algn="just"/>
            <a:r>
              <a:rPr lang="en-US" sz="3600" b="1" dirty="0">
                <a:latin typeface="Calibri" panose="020F0502020204030204" pitchFamily="34" charset="0"/>
                <a:cs typeface="Calibri" panose="020F0502020204030204" pitchFamily="34" charset="0"/>
              </a:rPr>
              <a:t>H</a:t>
            </a:r>
            <a:r>
              <a:rPr lang="vi-VN" sz="3600" b="1" dirty="0">
                <a:latin typeface="Calibri" panose="020F0502020204030204" pitchFamily="34" charset="0"/>
                <a:cs typeface="Calibri" panose="020F0502020204030204" pitchFamily="34" charset="0"/>
              </a:rPr>
              <a:t>ọc trò luôn kính trọng và biết ơn thầy cô giáo đã dạy dỗ mình nên người. Thầy cô giáo cũng vô cùng thương yêu và dành cho học trò những điều tốt đẹp.</a:t>
            </a:r>
          </a:p>
        </p:txBody>
      </p:sp>
      <p:pic>
        <p:nvPicPr>
          <p:cNvPr id="6" name="Picture 5"/>
          <p:cNvPicPr>
            <a:picLocks noChangeAspect="1"/>
          </p:cNvPicPr>
          <p:nvPr/>
        </p:nvPicPr>
        <p:blipFill>
          <a:blip r:embed="rId2"/>
          <a:stretch>
            <a:fillRect/>
          </a:stretch>
        </p:blipFill>
        <p:spPr>
          <a:xfrm>
            <a:off x="2599874" y="522338"/>
            <a:ext cx="6462320" cy="11217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57998"/>
          </a:xfrm>
          <a:prstGeom prst="rect">
            <a:avLst/>
          </a:prstGeom>
        </p:spPr>
      </p:pic>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b="14427"/>
          <a:stretch>
            <a:fillRect/>
          </a:stretch>
        </p:blipFill>
        <p:spPr>
          <a:xfrm>
            <a:off x="0" y="989957"/>
            <a:ext cx="12192000" cy="5868043"/>
          </a:xfrm>
          <a:prstGeom prst="rect">
            <a:avLst/>
          </a:prstGeom>
        </p:spPr>
      </p:pic>
      <p:pic>
        <p:nvPicPr>
          <p:cNvPr id="2" name="Picture 1"/>
          <p:cNvPicPr>
            <a:picLocks noChangeAspect="1"/>
          </p:cNvPicPr>
          <p:nvPr/>
        </p:nvPicPr>
        <p:blipFill>
          <a:blip r:embed="rId5"/>
          <a:stretch>
            <a:fillRect/>
          </a:stretch>
        </p:blipFill>
        <p:spPr>
          <a:xfrm>
            <a:off x="984160" y="1473181"/>
            <a:ext cx="7937680" cy="33591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30"/>
          <p:cNvPicPr>
            <a:picLocks noChangeAspect="1"/>
          </p:cNvPicPr>
          <p:nvPr/>
        </p:nvPicPr>
        <p:blipFill>
          <a:blip r:embed="rId3"/>
          <a:stretch>
            <a:fillRect/>
          </a:stretch>
        </p:blipFill>
        <p:spPr>
          <a:xfrm>
            <a:off x="4594861" y="2753362"/>
            <a:ext cx="2886711" cy="3747135"/>
          </a:xfrm>
          <a:prstGeom prst="rect">
            <a:avLst/>
          </a:prstGeom>
        </p:spPr>
      </p:pic>
      <p:pic>
        <p:nvPicPr>
          <p:cNvPr id="14" name="图片 5" descr="e93f49669616f82afc3aeb26989c1d4b"/>
          <p:cNvPicPr>
            <a:picLocks noChangeAspect="1"/>
          </p:cNvPicPr>
          <p:nvPr/>
        </p:nvPicPr>
        <p:blipFill>
          <a:blip r:embed="rId4"/>
          <a:stretch>
            <a:fillRect/>
          </a:stretch>
        </p:blipFill>
        <p:spPr>
          <a:xfrm rot="8580000" flipV="1">
            <a:off x="1292861" y="2514600"/>
            <a:ext cx="3278505" cy="2630805"/>
          </a:xfrm>
          <a:prstGeom prst="rect">
            <a:avLst/>
          </a:prstGeom>
        </p:spPr>
      </p:pic>
      <p:sp>
        <p:nvSpPr>
          <p:cNvPr id="17" name="TextBox 7"/>
          <p:cNvSpPr txBox="1"/>
          <p:nvPr/>
        </p:nvSpPr>
        <p:spPr>
          <a:xfrm rot="18960000">
            <a:off x="1557021" y="3395960"/>
            <a:ext cx="2750185" cy="923330"/>
          </a:xfrm>
          <a:prstGeom prst="rect">
            <a:avLst/>
          </a:prstGeom>
          <a:noFill/>
        </p:spPr>
        <p:txBody>
          <a:bodyPr wrap="square" lIns="0" tIns="0" rIns="0" bIns="0" rtlCol="0">
            <a:spAutoFit/>
          </a:bodyPr>
          <a:lstStyle/>
          <a:p>
            <a:pPr algn="ctr" defTabSz="914400">
              <a:defRPr/>
            </a:pPr>
            <a:r>
              <a:rPr lang="en-US" sz="6000" b="1" dirty="0">
                <a:solidFill>
                  <a:srgbClr val="F8077A"/>
                </a:solidFill>
                <a:latin typeface="Cambria" panose="02040503050406030204" pitchFamily="18" charset="0"/>
                <a:ea typeface="Cambria" panose="02040503050406030204" pitchFamily="18" charset="0"/>
              </a:rPr>
              <a:t>Tay </a:t>
            </a:r>
            <a:r>
              <a:rPr lang="en-US" sz="6000" b="1" dirty="0" err="1">
                <a:solidFill>
                  <a:srgbClr val="F8077A"/>
                </a:solidFill>
                <a:latin typeface="Cambria" panose="02040503050406030204" pitchFamily="18" charset="0"/>
                <a:ea typeface="Cambria" panose="02040503050406030204" pitchFamily="18" charset="0"/>
              </a:rPr>
              <a:t>dò</a:t>
            </a:r>
            <a:endParaRPr lang="en-US" sz="6000" b="1" dirty="0">
              <a:solidFill>
                <a:srgbClr val="F8077A"/>
              </a:solidFill>
              <a:latin typeface="Cambria" panose="02040503050406030204" pitchFamily="18" charset="0"/>
              <a:ea typeface="Cambria" panose="02040503050406030204" pitchFamily="18" charset="0"/>
            </a:endParaRPr>
          </a:p>
        </p:txBody>
      </p:sp>
      <p:grpSp>
        <p:nvGrpSpPr>
          <p:cNvPr id="19" name="Group 18"/>
          <p:cNvGrpSpPr/>
          <p:nvPr/>
        </p:nvGrpSpPr>
        <p:grpSpPr>
          <a:xfrm>
            <a:off x="4399281" y="107951"/>
            <a:ext cx="3278505" cy="2630806"/>
            <a:chOff x="6928" y="202"/>
            <a:chExt cx="5163" cy="4143"/>
          </a:xfrm>
        </p:grpSpPr>
        <p:pic>
          <p:nvPicPr>
            <p:cNvPr id="34" name="图片 5" descr="e93f49669616f82afc3aeb26989c1d4b"/>
            <p:cNvPicPr>
              <a:picLocks noChangeAspect="1"/>
            </p:cNvPicPr>
            <p:nvPr/>
          </p:nvPicPr>
          <p:blipFill>
            <a:blip r:embed="rId4"/>
            <a:stretch>
              <a:fillRect/>
            </a:stretch>
          </p:blipFill>
          <p:spPr>
            <a:xfrm rot="10800000" flipV="1">
              <a:off x="6928" y="202"/>
              <a:ext cx="5163" cy="4143"/>
            </a:xfrm>
            <a:prstGeom prst="rect">
              <a:avLst/>
            </a:prstGeom>
          </p:spPr>
        </p:pic>
        <p:sp>
          <p:nvSpPr>
            <p:cNvPr id="36" name="TextBox 7"/>
            <p:cNvSpPr txBox="1"/>
            <p:nvPr/>
          </p:nvSpPr>
          <p:spPr>
            <a:xfrm>
              <a:off x="7434" y="1546"/>
              <a:ext cx="4331" cy="1309"/>
            </a:xfrm>
            <a:prstGeom prst="rect">
              <a:avLst/>
            </a:prstGeom>
            <a:noFill/>
          </p:spPr>
          <p:txBody>
            <a:bodyPr wrap="square" lIns="0" tIns="0" rIns="0" bIns="0" rtlCol="0">
              <a:spAutoFit/>
            </a:bodyPr>
            <a:lstStyle/>
            <a:p>
              <a:pPr algn="ctr" defTabSz="914400">
                <a:defRPr/>
              </a:pPr>
              <a:r>
                <a:rPr lang="en-US" sz="5400" b="1">
                  <a:solidFill>
                    <a:srgbClr val="ED7D31"/>
                  </a:solidFill>
                  <a:latin typeface="Cambria" panose="02040503050406030204" pitchFamily="18" charset="0"/>
                  <a:ea typeface="Cambria" panose="02040503050406030204" pitchFamily="18" charset="0"/>
                </a:rPr>
                <a:t>Mắt dõi</a:t>
              </a:r>
            </a:p>
          </p:txBody>
        </p:sp>
      </p:grpSp>
      <p:grpSp>
        <p:nvGrpSpPr>
          <p:cNvPr id="37" name="Group 36"/>
          <p:cNvGrpSpPr/>
          <p:nvPr/>
        </p:nvGrpSpPr>
        <p:grpSpPr>
          <a:xfrm>
            <a:off x="7504432" y="2495551"/>
            <a:ext cx="3278505" cy="2630805"/>
            <a:chOff x="11818" y="3930"/>
            <a:chExt cx="5163" cy="4143"/>
          </a:xfrm>
        </p:grpSpPr>
        <p:pic>
          <p:nvPicPr>
            <p:cNvPr id="38" name="图片 5" descr="e93f49669616f82afc3aeb26989c1d4b"/>
            <p:cNvPicPr>
              <a:picLocks noChangeAspect="1"/>
            </p:cNvPicPr>
            <p:nvPr/>
          </p:nvPicPr>
          <p:blipFill>
            <a:blip r:embed="rId4"/>
            <a:stretch>
              <a:fillRect/>
            </a:stretch>
          </p:blipFill>
          <p:spPr>
            <a:xfrm rot="12900000" flipH="1" flipV="1">
              <a:off x="11818" y="3930"/>
              <a:ext cx="5163" cy="4143"/>
            </a:xfrm>
            <a:prstGeom prst="rect">
              <a:avLst/>
            </a:prstGeom>
          </p:spPr>
        </p:pic>
        <p:sp>
          <p:nvSpPr>
            <p:cNvPr id="39" name="TextBox 7"/>
            <p:cNvSpPr txBox="1"/>
            <p:nvPr/>
          </p:nvSpPr>
          <p:spPr>
            <a:xfrm rot="2160000">
              <a:off x="12234" y="5195"/>
              <a:ext cx="4331" cy="1260"/>
            </a:xfrm>
            <a:prstGeom prst="rect">
              <a:avLst/>
            </a:prstGeom>
            <a:noFill/>
          </p:spPr>
          <p:txBody>
            <a:bodyPr wrap="square" lIns="0" tIns="0" rIns="0" bIns="0" rtlCol="0">
              <a:spAutoFit/>
            </a:bodyPr>
            <a:lstStyle/>
            <a:p>
              <a:pPr algn="ctr" defTabSz="914400">
                <a:defRPr/>
              </a:pPr>
              <a:r>
                <a:rPr lang="en-US" sz="5200" b="1">
                  <a:solidFill>
                    <a:srgbClr val="00B0F0"/>
                  </a:solidFill>
                  <a:latin typeface="Cambria" panose="02040503050406030204" pitchFamily="18" charset="0"/>
                  <a:ea typeface="Cambria" panose="02040503050406030204" pitchFamily="18" charset="0"/>
                </a:rPr>
                <a:t>Tai nghe</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par>
                                <p:cTn id="8" presetID="5"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heckerboard(across)">
                                      <p:cBhvr>
                                        <p:cTn id="14" dur="500"/>
                                        <p:tgtEl>
                                          <p:spTgt spid="19"/>
                                        </p:tgtEl>
                                      </p:cBhvr>
                                    </p:animEffect>
                                  </p:childTnLst>
                                </p:cTn>
                              </p:par>
                            </p:childTnLst>
                          </p:cTn>
                        </p:par>
                        <p:par>
                          <p:cTn id="15" fill="hold">
                            <p:stCondLst>
                              <p:cond delay="1000"/>
                            </p:stCondLst>
                            <p:childTnLst>
                              <p:par>
                                <p:cTn id="16" presetID="5" presetClass="entr" presetSubtype="10"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checkerboard(across)">
                                      <p:cBhvr>
                                        <p:cTn id="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89825" y="363051"/>
            <a:ext cx="8431499" cy="969348"/>
          </a:xfrm>
          <a:prstGeom prst="rect">
            <a:avLst/>
          </a:prstGeom>
        </p:spPr>
      </p:pic>
      <p:sp>
        <p:nvSpPr>
          <p:cNvPr id="4" name="TextBox 3"/>
          <p:cNvSpPr txBox="1"/>
          <p:nvPr/>
        </p:nvSpPr>
        <p:spPr>
          <a:xfrm>
            <a:off x="771525" y="1304925"/>
            <a:ext cx="10610850" cy="4893647"/>
          </a:xfrm>
          <a:prstGeom prst="rect">
            <a:avLst/>
          </a:prstGeom>
          <a:noFill/>
        </p:spPr>
        <p:txBody>
          <a:bodyPr wrap="square" rtlCol="0">
            <a:spAutoFit/>
          </a:bodyPr>
          <a:lstStyle/>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Hôm qua, bố rủ tôi đi tàu đến thăm người thầy đầu tiên của bố, thầy Cơ-rô-xét-ti, năm nay đã tám mươi tuổi.</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Xuống tàu, chúng tôi hỏi thăm đường đến nhà thầy, một ngôi nhà nhỏ cuối làng. Bố nhẹ nhàng gõ cửa. Ra mở cửa là một cụ già râu tóc đã bạc.</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Con chào thầy ạ! – Bố vừa nói vừa bỏ mũ ra.</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Chào anh. Xin lỗi, anh là...</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Con là An-béc-tô, học trò cũ của thầy. Con đến thăm thầy ạ.</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Thật hân hạnh quá! Nhưng... anh học với tôi hồi nào nhỉ?</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Bố nói tên lớp và ngày bố vào trường. Cụ cúi đầu suy nghĩ rồi bỗng ngẩng lên:</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An-béc-tô Bốt-ti-ni?</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Đúng ạ! – Bố đưa cả hai tay về phía cụ.</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Cụ bước tới ôm hôn bố và nói:</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Xin mời vào nhà.</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056915" y="3057525"/>
            <a:ext cx="3687409" cy="3224212"/>
          </a:xfrm>
          <a:prstGeom prst="rect">
            <a:avLst/>
          </a:prstGeom>
        </p:spPr>
      </p:pic>
      <p:sp>
        <p:nvSpPr>
          <p:cNvPr id="6" name="TextBox 5"/>
          <p:cNvSpPr txBox="1"/>
          <p:nvPr/>
        </p:nvSpPr>
        <p:spPr>
          <a:xfrm>
            <a:off x="628650" y="361950"/>
            <a:ext cx="7610475" cy="5632311"/>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Chúng tôi vào nhà và ngồi xuống ghế yên lặng. Cụ nhìn bố tôi một lần nữa rồi nói to:</a:t>
            </a:r>
          </a:p>
          <a:p>
            <a:r>
              <a:rPr lang="vi-VN" sz="2400" dirty="0">
                <a:latin typeface="Cambria" panose="02040503050406030204" pitchFamily="18" charset="0"/>
                <a:ea typeface="Cambria" panose="02040503050406030204" pitchFamily="18" charset="0"/>
              </a:rPr>
              <a:t>   – An-béc-tô, tôi nhớ chứ! Lớp Một anh ngồi bên trái cạnh cửa sổ. Hồi đó, anh rất hiếu động. Đến lớp Hai, anh bị ốm phải nghỉ một tuần, phải không nào? Anh còn nhớ đến người thầy giáo già của mình, thật quý hoá...</a:t>
            </a:r>
          </a:p>
          <a:p>
            <a:r>
              <a:rPr lang="vi-VN" sz="2400" dirty="0">
                <a:latin typeface="Cambria" panose="02040503050406030204" pitchFamily="18" charset="0"/>
                <a:ea typeface="Cambria" panose="02040503050406030204" pitchFamily="18" charset="0"/>
              </a:rPr>
              <a:t>   Cụ trò chuyện cùng bố tôi như chưa hề xa cách. Bỗng cụ đứng dậy: </a:t>
            </a:r>
          </a:p>
          <a:p>
            <a:r>
              <a:rPr lang="vi-VN" sz="2400" dirty="0">
                <a:latin typeface="Cambria" panose="02040503050406030204" pitchFamily="18" charset="0"/>
                <a:ea typeface="Cambria" panose="02040503050406030204" pitchFamily="18" charset="0"/>
              </a:rPr>
              <a:t>   – Tôi dành cho anh một bất ngờ đây.</a:t>
            </a:r>
          </a:p>
          <a:p>
            <a:r>
              <a:rPr lang="vi-VN" sz="2400" dirty="0">
                <a:latin typeface="Cambria" panose="02040503050406030204" pitchFamily="18" charset="0"/>
                <a:ea typeface="Cambria" panose="02040503050406030204" pitchFamily="18" charset="0"/>
              </a:rPr>
              <a:t>   Nói rồi cụ lục tìm trên giá sách, rút ra một tờ giấy đã ngả vàng đưa cho bố. Bố nhận ra bài chính tả của mình, nét chữ to cồ cộ. Bố vừa đọc vừa mỉm cười. Rồi bố cúi xuống hôn vào trang giấy, mắt rung rưng</a:t>
            </a:r>
          </a:p>
          <a:p>
            <a:r>
              <a:rPr lang="vi-VN" sz="2400" dirty="0">
                <a:latin typeface="Cambria" panose="02040503050406030204" pitchFamily="18" charset="0"/>
                <a:ea typeface="Cambria" panose="02040503050406030204" pitchFamily="18" charset="0"/>
              </a:rPr>
              <a:t>   – Thưa thầy kính yêu, con xin cảm ơn thầy! – Bố đưa tay lên gạt nước mắt rồi ôm lấy người thầy của mình.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Nhóm 18"/>
          <p:cNvGrpSpPr/>
          <p:nvPr/>
        </p:nvGrpSpPr>
        <p:grpSpPr>
          <a:xfrm>
            <a:off x="767787" y="1076731"/>
            <a:ext cx="10079968" cy="1138416"/>
            <a:chOff x="3650553" y="1360914"/>
            <a:chExt cx="7559976" cy="853812"/>
          </a:xfrm>
        </p:grpSpPr>
        <p:sp>
          <p:nvSpPr>
            <p:cNvPr id="4" name="Hình chữ nhật: Góc Tròn 14"/>
            <p:cNvSpPr/>
            <p:nvPr/>
          </p:nvSpPr>
          <p:spPr>
            <a:xfrm>
              <a:off x="4416526" y="1512563"/>
              <a:ext cx="6794003" cy="653928"/>
            </a:xfrm>
            <a:prstGeom prst="roundRect">
              <a:avLst/>
            </a:prstGeom>
            <a:ln w="5715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200">
                <a:defRPr/>
              </a:pPr>
              <a:r>
                <a:rPr lang="vi-VN" sz="3735" b="1" dirty="0">
                  <a:solidFill>
                    <a:srgbClr val="FF3869"/>
                  </a:solidFill>
                  <a:latin typeface="Calibri" panose="020F0502020204030204" pitchFamily="34" charset="0"/>
                  <a:ea typeface="Calibri" panose="020F0502020204030204" pitchFamily="34" charset="0"/>
                  <a:cs typeface="Calibri" panose="020F0502020204030204" pitchFamily="34" charset="0"/>
                </a:rPr>
                <a:t>Đoạn 1: từ đầu đến </a:t>
              </a:r>
              <a:r>
                <a:rPr lang="vi-VN" sz="3735" b="1" i="1" dirty="0">
                  <a:solidFill>
                    <a:srgbClr val="FF3869"/>
                  </a:solidFill>
                  <a:latin typeface="Calibri" panose="020F0502020204030204" pitchFamily="34" charset="0"/>
                  <a:ea typeface="Calibri" panose="020F0502020204030204" pitchFamily="34" charset="0"/>
                  <a:cs typeface="Calibri" panose="020F0502020204030204" pitchFamily="34" charset="0"/>
                </a:rPr>
                <a:t>xin mời vào nhà</a:t>
              </a:r>
              <a:endParaRPr lang="en-US" sz="3735" b="1" i="1" dirty="0">
                <a:solidFill>
                  <a:srgbClr val="FF3869"/>
                </a:solidFill>
                <a:latin typeface="Calibri" panose="020F0502020204030204" pitchFamily="34" charset="0"/>
                <a:cs typeface="Calibri" panose="020F0502020204030204" pitchFamily="34" charset="0"/>
              </a:endParaRPr>
            </a:p>
          </p:txBody>
        </p:sp>
        <p:pic>
          <p:nvPicPr>
            <p:cNvPr id="9" name="Hình ảnh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553" y="1360914"/>
              <a:ext cx="861934" cy="853812"/>
            </a:xfrm>
            <a:prstGeom prst="rect">
              <a:avLst/>
            </a:prstGeom>
          </p:spPr>
        </p:pic>
      </p:grpSp>
      <p:sp>
        <p:nvSpPr>
          <p:cNvPr id="10" name="Rectangle: Rounded Corners 9"/>
          <p:cNvSpPr/>
          <p:nvPr/>
        </p:nvSpPr>
        <p:spPr>
          <a:xfrm>
            <a:off x="458502" y="2447925"/>
            <a:ext cx="11285415" cy="4196318"/>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a:solidFill>
                <a:prstClr val="white"/>
              </a:solidFill>
              <a:latin typeface="Calibri" panose="020F0502020204030204"/>
            </a:endParaRPr>
          </a:p>
        </p:txBody>
      </p:sp>
      <p:sp>
        <p:nvSpPr>
          <p:cNvPr id="11" name="TextBox 10"/>
          <p:cNvSpPr txBox="1"/>
          <p:nvPr/>
        </p:nvSpPr>
        <p:spPr>
          <a:xfrm>
            <a:off x="723491" y="2583597"/>
            <a:ext cx="10873804" cy="4093428"/>
          </a:xfrm>
          <a:prstGeom prst="rect">
            <a:avLst/>
          </a:prstGeom>
          <a:noFill/>
        </p:spPr>
        <p:txBody>
          <a:bodyPr wrap="square" rtlCol="0">
            <a:spAutoFit/>
          </a:bodyPr>
          <a:lstStyle/>
          <a:p>
            <a:pPr algn="just" defTabSz="1219200"/>
            <a:r>
              <a:rPr lang="en-US" sz="2000" dirty="0">
                <a:solidFill>
                  <a:prstClr val="black"/>
                </a:solidFill>
                <a:latin typeface="Cambria" panose="02040503050406030204" pitchFamily="18" charset="0"/>
                <a:ea typeface="Cambria" panose="02040503050406030204" pitchFamily="18" charset="0"/>
              </a:rPr>
              <a:t>   </a:t>
            </a:r>
            <a:r>
              <a:rPr lang="vi-VN" sz="2000" dirty="0">
                <a:solidFill>
                  <a:prstClr val="black"/>
                </a:solidFill>
                <a:latin typeface="Cambria" panose="02040503050406030204" pitchFamily="18" charset="0"/>
                <a:ea typeface="Cambria" panose="02040503050406030204" pitchFamily="18" charset="0"/>
              </a:rPr>
              <a:t>Hôm qua, bố rủ tôi đi tàu đến thăm người thầy đầu tiên của bố, thầy Cơ-rô-xét-ti, năm nay đã tám mươi tuổi.</a:t>
            </a:r>
          </a:p>
          <a:p>
            <a:pPr algn="just" defTabSz="1219200"/>
            <a:r>
              <a:rPr lang="vi-VN" sz="2000" dirty="0">
                <a:solidFill>
                  <a:prstClr val="black"/>
                </a:solidFill>
                <a:latin typeface="Cambria" panose="02040503050406030204" pitchFamily="18" charset="0"/>
                <a:ea typeface="Cambria" panose="02040503050406030204" pitchFamily="18" charset="0"/>
              </a:rPr>
              <a:t>   Xuống tàu, chúng tôi hỏi thăm đường đến nhà thầy, một ngôi nhà nhỏ cuối làng. Bố nhẹ nhàng gõ cửa. Ra mở cửa là một cụ già râu tóc đã bạc.</a:t>
            </a:r>
          </a:p>
          <a:p>
            <a:pPr algn="just" defTabSz="1219200"/>
            <a:r>
              <a:rPr lang="vi-VN" sz="2000" dirty="0">
                <a:solidFill>
                  <a:prstClr val="black"/>
                </a:solidFill>
                <a:latin typeface="Cambria" panose="02040503050406030204" pitchFamily="18" charset="0"/>
                <a:ea typeface="Cambria" panose="02040503050406030204" pitchFamily="18" charset="0"/>
              </a:rPr>
              <a:t>   – Con chào thầy ạ! – Bố vừa nói vừa bỏ mũ ra.</a:t>
            </a:r>
          </a:p>
          <a:p>
            <a:pPr algn="just" defTabSz="1219200"/>
            <a:r>
              <a:rPr lang="vi-VN" sz="2000" dirty="0">
                <a:solidFill>
                  <a:prstClr val="black"/>
                </a:solidFill>
                <a:latin typeface="Cambria" panose="02040503050406030204" pitchFamily="18" charset="0"/>
                <a:ea typeface="Cambria" panose="02040503050406030204" pitchFamily="18" charset="0"/>
              </a:rPr>
              <a:t>   – Chào anh. Xin lỗi, anh là...</a:t>
            </a:r>
          </a:p>
          <a:p>
            <a:pPr algn="just" defTabSz="1219200"/>
            <a:r>
              <a:rPr lang="vi-VN" sz="2000" dirty="0">
                <a:solidFill>
                  <a:prstClr val="black"/>
                </a:solidFill>
                <a:latin typeface="Cambria" panose="02040503050406030204" pitchFamily="18" charset="0"/>
                <a:ea typeface="Cambria" panose="02040503050406030204" pitchFamily="18" charset="0"/>
              </a:rPr>
              <a:t>   – Con là An-béc-tô, học trò cũ của thầy. Con đến thăm thầy ạ.</a:t>
            </a:r>
          </a:p>
          <a:p>
            <a:pPr algn="just" defTabSz="1219200"/>
            <a:r>
              <a:rPr lang="vi-VN" sz="2000" dirty="0">
                <a:solidFill>
                  <a:prstClr val="black"/>
                </a:solidFill>
                <a:latin typeface="Cambria" panose="02040503050406030204" pitchFamily="18" charset="0"/>
                <a:ea typeface="Cambria" panose="02040503050406030204" pitchFamily="18" charset="0"/>
              </a:rPr>
              <a:t>   – Thật hân hạnh quá! Nhưng... anh học với tôi hồi nào nhỉ?</a:t>
            </a:r>
          </a:p>
          <a:p>
            <a:pPr algn="just" defTabSz="1219200"/>
            <a:r>
              <a:rPr lang="vi-VN" sz="2000" dirty="0">
                <a:solidFill>
                  <a:prstClr val="black"/>
                </a:solidFill>
                <a:latin typeface="Cambria" panose="02040503050406030204" pitchFamily="18" charset="0"/>
                <a:ea typeface="Cambria" panose="02040503050406030204" pitchFamily="18" charset="0"/>
              </a:rPr>
              <a:t>   Bố nói tên lớp và ngày bố vào trường. Cụ cúi đầu suy nghĩ rồi bỗng ngẩng lên:</a:t>
            </a:r>
          </a:p>
          <a:p>
            <a:pPr algn="just" defTabSz="1219200"/>
            <a:r>
              <a:rPr lang="vi-VN" sz="2000" dirty="0">
                <a:solidFill>
                  <a:prstClr val="black"/>
                </a:solidFill>
                <a:latin typeface="Cambria" panose="02040503050406030204" pitchFamily="18" charset="0"/>
                <a:ea typeface="Cambria" panose="02040503050406030204" pitchFamily="18" charset="0"/>
              </a:rPr>
              <a:t>   – An-béc-tô Bốt-ti-ni?</a:t>
            </a:r>
          </a:p>
          <a:p>
            <a:pPr algn="just" defTabSz="1219200"/>
            <a:r>
              <a:rPr lang="vi-VN" sz="2000" dirty="0">
                <a:solidFill>
                  <a:prstClr val="black"/>
                </a:solidFill>
                <a:latin typeface="Cambria" panose="02040503050406030204" pitchFamily="18" charset="0"/>
                <a:ea typeface="Cambria" panose="02040503050406030204" pitchFamily="18" charset="0"/>
              </a:rPr>
              <a:t>   – Đúng ạ! – Bố đưa cả hai tay về phía cụ.</a:t>
            </a:r>
          </a:p>
          <a:p>
            <a:pPr algn="just" defTabSz="1219200"/>
            <a:r>
              <a:rPr lang="vi-VN" sz="2000" dirty="0">
                <a:solidFill>
                  <a:prstClr val="black"/>
                </a:solidFill>
                <a:latin typeface="Cambria" panose="02040503050406030204" pitchFamily="18" charset="0"/>
                <a:ea typeface="Cambria" panose="02040503050406030204" pitchFamily="18" charset="0"/>
              </a:rPr>
              <a:t>   Cụ bước tới ôm hôn bố và nói:</a:t>
            </a:r>
          </a:p>
          <a:p>
            <a:pPr algn="just" defTabSz="1219200"/>
            <a:r>
              <a:rPr lang="vi-VN" sz="2000" dirty="0">
                <a:solidFill>
                  <a:prstClr val="black"/>
                </a:solidFill>
                <a:latin typeface="Cambria" panose="02040503050406030204" pitchFamily="18" charset="0"/>
                <a:ea typeface="Cambria" panose="02040503050406030204" pitchFamily="18" charset="0"/>
              </a:rPr>
              <a:t>   – Xin mời vào nhà.</a:t>
            </a:r>
          </a:p>
        </p:txBody>
      </p:sp>
      <p:pic>
        <p:nvPicPr>
          <p:cNvPr id="12" name="Picture 2" descr="Number png images | PNGWin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093" b="23169" l="1196" r="11848">
                        <a14:foregroundMark x1="6739" y1="7324" x2="7174" y2="13154"/>
                        <a14:foregroundMark x1="7391" y1="8969" x2="7500" y2="21226"/>
                        <a14:foregroundMark x1="7500" y1="21226" x2="7609" y2="21226"/>
                        <a14:foregroundMark x1="7609" y1="21226" x2="7826" y2="20628"/>
                        <a14:foregroundMark x1="6522" y1="8371" x2="7065" y2="13901"/>
                        <a14:foregroundMark x1="7391" y1="7324" x2="7826" y2="9716"/>
                        <a14:foregroundMark x1="6957" y1="5680" x2="6848" y2="7623"/>
                        <a14:foregroundMark x1="6413" y1="5232" x2="7500" y2="15845"/>
                        <a14:foregroundMark x1="7500" y1="15845" x2="7609" y2="15994"/>
                        <a14:foregroundMark x1="7065" y1="14200" x2="7065" y2="17489"/>
                        <a14:foregroundMark x1="6630" y1="10463" x2="7174" y2="21973"/>
                        <a14:foregroundMark x1="7174" y1="21973" x2="9674" y2="22422"/>
                        <a14:foregroundMark x1="8804" y1="14200" x2="8804" y2="17040"/>
                        <a14:foregroundMark x1="7283" y1="4335" x2="7174" y2="9865"/>
                        <a14:foregroundMark x1="5435" y1="6726" x2="8152" y2="8969"/>
                        <a14:foregroundMark x1="6739" y1="5979" x2="6413" y2="5531"/>
                        <a14:foregroundMark x1="5435" y1="5531" x2="6848" y2="7025"/>
                        <a14:foregroundMark x1="6957" y1="10164" x2="7935" y2="19432"/>
                        <a14:foregroundMark x1="7935" y1="19432" x2="6413" y2="21674"/>
                        <a14:foregroundMark x1="5326" y1="20179" x2="8370" y2="21824"/>
                        <a14:foregroundMark x1="5761" y1="19880" x2="7717" y2="22272"/>
                        <a14:foregroundMark x1="8152" y1="20777" x2="9239" y2="22422"/>
                        <a14:foregroundMark x1="9348" y1="21674" x2="8043" y2="22720"/>
                        <a14:foregroundMark x1="8370" y1="18834" x2="8478" y2="20179"/>
                        <a14:foregroundMark x1="7609" y1="16442" x2="8043" y2="23019"/>
                        <a14:foregroundMark x1="10000" y1="21674" x2="8043" y2="22123"/>
                        <a14:foregroundMark x1="9674" y1="22123" x2="7826" y2="22123"/>
                        <a14:foregroundMark x1="9130" y1="22272" x2="7935" y2="22571"/>
                        <a14:foregroundMark x1="8587" y1="22571" x2="10000" y2="22720"/>
                        <a14:foregroundMark x1="9565" y1="22422" x2="7935" y2="23169"/>
                      </a14:backgroundRemoval>
                    </a14:imgEffect>
                  </a14:imgLayer>
                </a14:imgProps>
              </a:ext>
              <a:ext uri="{28A0092B-C50C-407E-A947-70E740481C1C}">
                <a14:useLocalDpi xmlns:a14="http://schemas.microsoft.com/office/drawing/2010/main" val="0"/>
              </a:ext>
            </a:extLst>
          </a:blip>
          <a:srcRect t="-1280" r="86723" b="76145"/>
          <a:stretch>
            <a:fillRect/>
          </a:stretch>
        </p:blipFill>
        <p:spPr bwMode="auto">
          <a:xfrm>
            <a:off x="150284" y="2279333"/>
            <a:ext cx="705351" cy="97084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flipH="1">
            <a:off x="11160371" y="5868695"/>
            <a:ext cx="372531" cy="498083"/>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6"/>
          <a:stretch>
            <a:fillRect/>
          </a:stretch>
        </p:blipFill>
        <p:spPr>
          <a:xfrm>
            <a:off x="4236165" y="198431"/>
            <a:ext cx="4005419" cy="16033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p:cNvSpPr/>
          <p:nvPr/>
        </p:nvSpPr>
        <p:spPr>
          <a:xfrm>
            <a:off x="458502" y="2171700"/>
            <a:ext cx="11285415" cy="4472543"/>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en-US" sz="2400">
              <a:solidFill>
                <a:prstClr val="white"/>
              </a:solidFill>
              <a:latin typeface="Calibri" panose="020F0502020204030204"/>
            </a:endParaRPr>
          </a:p>
        </p:txBody>
      </p:sp>
      <p:sp>
        <p:nvSpPr>
          <p:cNvPr id="10" name="TextBox 9"/>
          <p:cNvSpPr txBox="1"/>
          <p:nvPr/>
        </p:nvSpPr>
        <p:spPr>
          <a:xfrm>
            <a:off x="611473" y="2264844"/>
            <a:ext cx="10873804" cy="3646170"/>
          </a:xfrm>
          <a:prstGeom prst="rect">
            <a:avLst/>
          </a:prstGeom>
          <a:noFill/>
        </p:spPr>
        <p:txBody>
          <a:bodyPr wrap="square" rtlCol="0">
            <a:spAutoFit/>
          </a:bodyPr>
          <a:lstStyle/>
          <a:p>
            <a:pPr algn="just" defTabSz="1219200">
              <a:defRPr/>
            </a:pPr>
            <a:r>
              <a:rPr lang="en-US" sz="2100" dirty="0">
                <a:solidFill>
                  <a:prstClr val="black"/>
                </a:solidFill>
                <a:latin typeface="Cambria" panose="02040503050406030204" pitchFamily="18" charset="0"/>
                <a:ea typeface="Cambria" panose="02040503050406030204" pitchFamily="18" charset="0"/>
              </a:rPr>
              <a:t> </a:t>
            </a:r>
            <a:r>
              <a:rPr lang="vi-VN" sz="2100" dirty="0">
                <a:solidFill>
                  <a:prstClr val="black"/>
                </a:solidFill>
                <a:latin typeface="Cambria" panose="02040503050406030204" pitchFamily="18" charset="0"/>
                <a:ea typeface="Cambria" panose="02040503050406030204" pitchFamily="18" charset="0"/>
              </a:rPr>
              <a:t>Chúng tôi vào nhà và ngồi xuống ghế yên lặng. Cụ nhìn bố tôi một lần nữa rồi nói to:</a:t>
            </a:r>
          </a:p>
          <a:p>
            <a:pPr algn="just" defTabSz="1219200">
              <a:defRPr/>
            </a:pPr>
            <a:r>
              <a:rPr lang="vi-VN" sz="2100" dirty="0">
                <a:solidFill>
                  <a:prstClr val="black"/>
                </a:solidFill>
                <a:latin typeface="Cambria" panose="02040503050406030204" pitchFamily="18" charset="0"/>
                <a:ea typeface="Cambria" panose="02040503050406030204" pitchFamily="18" charset="0"/>
              </a:rPr>
              <a:t>   – An-béc-tô, tôi nhớ chứ! Lớp Một anh ngồi bên trái cạnh cửa sổ. Hồi đó, anh rất hiếu động. Đến lớp Hai, anh bị ốm phải nghỉ một tuần, phải không nào? Anh còn nhớ đến người thầy giáo già của mình, thật quý hoá...</a:t>
            </a:r>
          </a:p>
          <a:p>
            <a:pPr algn="just" defTabSz="1219200">
              <a:defRPr/>
            </a:pPr>
            <a:r>
              <a:rPr lang="en-US" sz="2100" dirty="0">
                <a:solidFill>
                  <a:prstClr val="black"/>
                </a:solidFill>
                <a:latin typeface="Cambria" panose="02040503050406030204" pitchFamily="18" charset="0"/>
                <a:ea typeface="Cambria" panose="02040503050406030204" pitchFamily="18" charset="0"/>
              </a:rPr>
              <a:t>   </a:t>
            </a:r>
            <a:r>
              <a:rPr lang="vi-VN" sz="2100" dirty="0">
                <a:solidFill>
                  <a:prstClr val="black"/>
                </a:solidFill>
                <a:latin typeface="Cambria" panose="02040503050406030204" pitchFamily="18" charset="0"/>
                <a:ea typeface="Cambria" panose="02040503050406030204" pitchFamily="18" charset="0"/>
              </a:rPr>
              <a:t>Cụ trò chuyện cùng bố tôi như chưa hề xa cách. Bỗng cụ đứng dậy: </a:t>
            </a:r>
          </a:p>
          <a:p>
            <a:pPr algn="just" defTabSz="1219200">
              <a:defRPr/>
            </a:pPr>
            <a:r>
              <a:rPr lang="vi-VN" sz="2100" dirty="0">
                <a:solidFill>
                  <a:prstClr val="black"/>
                </a:solidFill>
                <a:latin typeface="Cambria" panose="02040503050406030204" pitchFamily="18" charset="0"/>
                <a:ea typeface="Cambria" panose="02040503050406030204" pitchFamily="18" charset="0"/>
              </a:rPr>
              <a:t>   – Tôi dành cho anh một bất ngờ đây.</a:t>
            </a:r>
          </a:p>
          <a:p>
            <a:pPr algn="just" defTabSz="1219200">
              <a:defRPr/>
            </a:pPr>
            <a:r>
              <a:rPr lang="vi-VN" sz="2100" dirty="0">
                <a:solidFill>
                  <a:prstClr val="black"/>
                </a:solidFill>
                <a:latin typeface="Cambria" panose="02040503050406030204" pitchFamily="18" charset="0"/>
                <a:ea typeface="Cambria" panose="02040503050406030204" pitchFamily="18" charset="0"/>
              </a:rPr>
              <a:t>   Nói rồi cụ lục tìm trên giá sách, rút ra một tờ giấy đã ngả vàng đưa cho bố. Bố nhận ra bài chính tả của mình, nét chữ to cồ cộ. Bố vừa đọc vừa m</a:t>
            </a:r>
            <a:r>
              <a:rPr lang="en-US" sz="2100" dirty="0">
                <a:solidFill>
                  <a:prstClr val="black"/>
                </a:solidFill>
                <a:latin typeface="Cambria" panose="02040503050406030204" pitchFamily="18" charset="0"/>
                <a:ea typeface="Cambria" panose="02040503050406030204" pitchFamily="18" charset="0"/>
              </a:rPr>
              <a:t>ỉ</a:t>
            </a:r>
            <a:r>
              <a:rPr lang="vi-VN" sz="2100" dirty="0">
                <a:solidFill>
                  <a:prstClr val="black"/>
                </a:solidFill>
                <a:latin typeface="Cambria" panose="02040503050406030204" pitchFamily="18" charset="0"/>
                <a:ea typeface="Cambria" panose="02040503050406030204" pitchFamily="18" charset="0"/>
              </a:rPr>
              <a:t>m cười. Rồi bố cúi xuống hôn vào trang giấy, mắt </a:t>
            </a:r>
            <a:r>
              <a:rPr lang="en-US" sz="2100" dirty="0">
                <a:solidFill>
                  <a:prstClr val="black"/>
                </a:solidFill>
                <a:latin typeface="Cambria" panose="02040503050406030204" pitchFamily="18" charset="0"/>
                <a:ea typeface="Cambria" panose="02040503050406030204" pitchFamily="18" charset="0"/>
              </a:rPr>
              <a:t>rung </a:t>
            </a:r>
            <a:r>
              <a:rPr lang="en-US" sz="2100" dirty="0" err="1">
                <a:solidFill>
                  <a:prstClr val="black"/>
                </a:solidFill>
                <a:latin typeface="Cambria" panose="02040503050406030204" pitchFamily="18" charset="0"/>
                <a:ea typeface="Cambria" panose="02040503050406030204" pitchFamily="18" charset="0"/>
              </a:rPr>
              <a:t>rưng</a:t>
            </a:r>
            <a:endParaRPr lang="vi-VN" sz="2100" dirty="0">
              <a:solidFill>
                <a:prstClr val="black"/>
              </a:solidFill>
              <a:latin typeface="Cambria" panose="02040503050406030204" pitchFamily="18" charset="0"/>
              <a:ea typeface="Cambria" panose="02040503050406030204" pitchFamily="18" charset="0"/>
            </a:endParaRPr>
          </a:p>
          <a:p>
            <a:pPr algn="just" defTabSz="1219200">
              <a:defRPr/>
            </a:pPr>
            <a:r>
              <a:rPr lang="vi-VN" sz="2100" dirty="0">
                <a:solidFill>
                  <a:prstClr val="black"/>
                </a:solidFill>
                <a:latin typeface="Cambria" panose="02040503050406030204" pitchFamily="18" charset="0"/>
                <a:ea typeface="Cambria" panose="02040503050406030204" pitchFamily="18" charset="0"/>
              </a:rPr>
              <a:t>   – Thưa thầy kính yêu, con xin cảm ơn thầy! – Bố đưa tay lên gạt nước mắt rồi ôm lấy người thầy của mình. </a:t>
            </a:r>
          </a:p>
        </p:txBody>
      </p:sp>
      <p:grpSp>
        <p:nvGrpSpPr>
          <p:cNvPr id="11" name="Nhóm 18"/>
          <p:cNvGrpSpPr/>
          <p:nvPr/>
        </p:nvGrpSpPr>
        <p:grpSpPr>
          <a:xfrm>
            <a:off x="458502" y="904627"/>
            <a:ext cx="10630591" cy="1138416"/>
            <a:chOff x="3650553" y="1360914"/>
            <a:chExt cx="7972943" cy="853812"/>
          </a:xfrm>
        </p:grpSpPr>
        <p:sp>
          <p:nvSpPr>
            <p:cNvPr id="12" name="Hình chữ nhật: Góc Tròn 14"/>
            <p:cNvSpPr/>
            <p:nvPr/>
          </p:nvSpPr>
          <p:spPr>
            <a:xfrm>
              <a:off x="4369632" y="1609548"/>
              <a:ext cx="7253864" cy="530221"/>
            </a:xfrm>
            <a:prstGeom prst="roundRect">
              <a:avLst/>
            </a:prstGeom>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200"/>
              <a:r>
                <a:rPr lang="vi-VN" sz="3735" b="1" dirty="0">
                  <a:solidFill>
                    <a:srgbClr val="4472C4">
                      <a:lumMod val="50000"/>
                    </a:srgbClr>
                  </a:solidFill>
                  <a:latin typeface="Calibri" panose="020F0502020204030204" pitchFamily="34" charset="0"/>
                  <a:ea typeface="Calibri" panose="020F0502020204030204" pitchFamily="34" charset="0"/>
                  <a:cs typeface="Calibri" panose="020F0502020204030204" pitchFamily="34" charset="0"/>
                </a:rPr>
                <a:t>Đoạn 2: đoạn còn lại.</a:t>
              </a:r>
              <a:endParaRPr lang="en-US" sz="3735" b="1" dirty="0">
                <a:solidFill>
                  <a:srgbClr val="4472C4">
                    <a:lumMod val="50000"/>
                  </a:srgbClr>
                </a:solidFill>
                <a:latin typeface="Calibri" panose="020F0502020204030204" pitchFamily="34" charset="0"/>
                <a:cs typeface="Calibri" panose="020F0502020204030204" pitchFamily="34" charset="0"/>
              </a:endParaRPr>
            </a:p>
          </p:txBody>
        </p:sp>
        <p:pic>
          <p:nvPicPr>
            <p:cNvPr id="13" name="Hình ảnh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553" y="1360914"/>
              <a:ext cx="861934" cy="853812"/>
            </a:xfrm>
            <a:prstGeom prst="rect">
              <a:avLst/>
            </a:prstGeom>
          </p:spPr>
        </p:pic>
      </p:grpSp>
      <p:pic>
        <p:nvPicPr>
          <p:cNvPr id="14" name="Picture 2" descr="Number png images | PNGWin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093" b="22123" l="21522" r="35000">
                        <a14:foregroundMark x1="31196" y1="8221" x2="32283" y2="11659"/>
                        <a14:foregroundMark x1="31196" y1="6876" x2="32283" y2="11510"/>
                        <a14:foregroundMark x1="31848" y1="8371" x2="31630" y2="10463"/>
                        <a14:foregroundMark x1="27283" y1="5531" x2="24565" y2="7773"/>
                        <a14:foregroundMark x1="29130" y1="9118" x2="29674" y2="11211"/>
                        <a14:foregroundMark x1="27717" y1="8670" x2="27174" y2="10164"/>
                        <a14:foregroundMark x1="29674" y1="8819" x2="30543" y2="13752"/>
                        <a14:foregroundMark x1="29674" y1="15396" x2="27935" y2="17190"/>
                        <a14:foregroundMark x1="27065" y1="21226" x2="32935" y2="21525"/>
                        <a14:foregroundMark x1="30217" y1="21674" x2="31957" y2="22123"/>
                        <a14:foregroundMark x1="28913" y1="20329" x2="30217" y2="20628"/>
                        <a14:foregroundMark x1="28913" y1="12556" x2="29565" y2="14798"/>
                        <a14:foregroundMark x1="31087" y1="8670" x2="31304" y2="14051"/>
                        <a14:foregroundMark x1="31196" y1="9417" x2="30435" y2="13154"/>
                      </a14:backgroundRemoval>
                    </a14:imgEffect>
                  </a14:imgLayer>
                </a14:imgProps>
              </a:ext>
              <a:ext uri="{28A0092B-C50C-407E-A947-70E740481C1C}">
                <a14:useLocalDpi xmlns:a14="http://schemas.microsoft.com/office/drawing/2010/main" val="0"/>
              </a:ext>
            </a:extLst>
          </a:blip>
          <a:srcRect l="20011" r="63306" b="76145"/>
          <a:stretch>
            <a:fillRect/>
          </a:stretch>
        </p:blipFill>
        <p:spPr bwMode="auto">
          <a:xfrm>
            <a:off x="-137499" y="1866655"/>
            <a:ext cx="937845" cy="97510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a:stretch>
            <a:fillRect/>
          </a:stretch>
        </p:blipFill>
        <p:spPr>
          <a:xfrm>
            <a:off x="4236165" y="198431"/>
            <a:ext cx="4005419" cy="16033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3425" y="2115392"/>
            <a:ext cx="10533794" cy="3416320"/>
          </a:xfrm>
          <a:prstGeom prst="rect">
            <a:avLst/>
          </a:prstGeom>
        </p:spPr>
        <p:txBody>
          <a:bodyPr wrap="square">
            <a:spAutoFit/>
          </a:bodyPr>
          <a:lstStyle/>
          <a:p>
            <a:pPr lvl="0" algn="just">
              <a:defRPr/>
            </a:pPr>
            <a:r>
              <a:rPr lang="en-US" sz="54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Hôm qua,</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 bố rủ tôi đi tàu</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 đến thăm người thầy đầu tiên của bố,</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 thầy Cơ- rô-xét–ti,</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 năm nay đã tám mươi tuổi</a:t>
            </a:r>
            <a:r>
              <a:rPr lang="vi-VN" sz="5400" dirty="0">
                <a:solidFill>
                  <a:schemeClr val="accent6"/>
                </a:solidFill>
                <a:latin typeface="Cambria" panose="02040503050406030204" pitchFamily="18" charset="0"/>
                <a:ea typeface="Cambria" panose="02040503050406030204" pitchFamily="18" charset="0"/>
                <a:cs typeface="Calibri" panose="020F0502020204030204" pitchFamily="34" charset="0"/>
              </a:rPr>
              <a:t>.</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endParaRPr kumimoji="0" lang="vi-VN"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1244;p45"/>
          <p:cNvSpPr/>
          <p:nvPr/>
        </p:nvSpPr>
        <p:spPr>
          <a:xfrm>
            <a:off x="3152775" y="502656"/>
            <a:ext cx="5724060" cy="1076200"/>
          </a:xfrm>
          <a:prstGeom prst="hexagon">
            <a:avLst>
              <a:gd name="adj" fmla="val 25000"/>
              <a:gd name="vf" fmla="val 115470"/>
            </a:avLst>
          </a:pr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8" name="Picture 7"/>
          <p:cNvPicPr>
            <a:picLocks noChangeAspect="1"/>
          </p:cNvPicPr>
          <p:nvPr/>
        </p:nvPicPr>
        <p:blipFill>
          <a:blip r:embed="rId3"/>
          <a:stretch>
            <a:fillRect/>
          </a:stretch>
        </p:blipFill>
        <p:spPr>
          <a:xfrm>
            <a:off x="2466284" y="596980"/>
            <a:ext cx="7145131" cy="10729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57998"/>
          </a:xfrm>
          <a:prstGeom prst="rect">
            <a:avLst/>
          </a:prstGeom>
        </p:spPr>
      </p:pic>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b="14427"/>
          <a:stretch>
            <a:fillRect/>
          </a:stretch>
        </p:blipFill>
        <p:spPr>
          <a:xfrm>
            <a:off x="0" y="989957"/>
            <a:ext cx="12192000" cy="5868043"/>
          </a:xfrm>
          <a:prstGeom prst="rect">
            <a:avLst/>
          </a:prstGeom>
        </p:spPr>
      </p:pic>
      <p:pic>
        <p:nvPicPr>
          <p:cNvPr id="2" name="Picture 1"/>
          <p:cNvPicPr>
            <a:picLocks noChangeAspect="1"/>
          </p:cNvPicPr>
          <p:nvPr/>
        </p:nvPicPr>
        <p:blipFill>
          <a:blip r:embed="rId5"/>
          <a:stretch>
            <a:fillRect/>
          </a:stretch>
        </p:blipFill>
        <p:spPr>
          <a:xfrm>
            <a:off x="1152968" y="2405557"/>
            <a:ext cx="7352413" cy="17801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1285</Words>
  <Application>Microsoft Office PowerPoint</Application>
  <PresentationFormat>Widescreen</PresentationFormat>
  <Paragraphs>80</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等线</vt:lpstr>
      <vt:lpstr>Arial</vt:lpstr>
      <vt:lpstr>Calibri</vt:lpstr>
      <vt:lpstr>Calibri Light</vt:lpstr>
      <vt:lpstr>Cambria</vt:lpstr>
      <vt:lpstr>HP001 4 hàng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c:creator>
  <cp:lastModifiedBy>TRANG</cp:lastModifiedBy>
  <cp:revision>2</cp:revision>
  <dcterms:created xsi:type="dcterms:W3CDTF">2026-03-12T15:22:13Z</dcterms:created>
  <dcterms:modified xsi:type="dcterms:W3CDTF">2026-03-12T15:23:16Z</dcterms:modified>
</cp:coreProperties>
</file>