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28" r:id="rId2"/>
    <p:sldId id="330" r:id="rId3"/>
    <p:sldId id="2722" r:id="rId4"/>
    <p:sldId id="2721" r:id="rId5"/>
    <p:sldId id="11088555" r:id="rId6"/>
    <p:sldId id="332" r:id="rId7"/>
    <p:sldId id="7342" r:id="rId8"/>
    <p:sldId id="7306" r:id="rId9"/>
    <p:sldId id="7313" r:id="rId10"/>
    <p:sldId id="7314" r:id="rId11"/>
    <p:sldId id="333" r:id="rId12"/>
    <p:sldId id="7327" r:id="rId13"/>
    <p:sldId id="7328" r:id="rId14"/>
    <p:sldId id="7329" r:id="rId15"/>
    <p:sldId id="7343" r:id="rId16"/>
    <p:sldId id="7331" r:id="rId17"/>
    <p:sldId id="11088552" r:id="rId18"/>
    <p:sldId id="11088553" r:id="rId19"/>
    <p:sldId id="1108855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5" d="100"/>
          <a:sy n="85" d="100"/>
        </p:scale>
        <p:origin x="58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4DD07-831A-4286-82DD-551309390872}" type="datetimeFigureOut">
              <a:rPr lang="en-US" smtClean="0"/>
              <a:t>3/27/2026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A7A7E-8EA0-4488-AE10-AA73BF388838}" type="slidenum">
              <a:rPr lang="en-US" smtClean="0"/>
              <a:t>‹#›</a:t>
            </a:fld>
            <a:endParaRPr lang="en-US"/>
          </a:p>
        </p:txBody>
      </p:sp>
    </p:spTree>
    <p:extLst>
      <p:ext uri="{BB962C8B-B14F-4D97-AF65-F5344CB8AC3E}">
        <p14:creationId xmlns:p14="http://schemas.microsoft.com/office/powerpoint/2010/main" val="160115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4E38B-4403-499F-A89D-4A2DEE07C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88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Roboto" panose="02000000000000000000" pitchFamily="2" charset="0"/>
              </a:rPr>
              <a:t>Mùa xuân là mùa của sự sống hồi sinh sau một khoảng thời gian dài vạn vật chìm trong giấc ngủ đông để đến khi xuân về bung tràn nhựa sống. Mỗi bước đi của mùa xuân như đem lại một làm gió mới thổi vào trong thiên nhiên cũng vì thế mà thiên nhiên trở nên thật rực rỡ và sinh động. Chúng ta cùng đọc bài đọc Bước mùa xuân để thấy rõ hơn điều đó nhé!</a:t>
            </a:r>
            <a:endParaRPr lang="en-US" dirty="0"/>
          </a:p>
        </p:txBody>
      </p:sp>
      <p:sp>
        <p:nvSpPr>
          <p:cNvPr id="4" name="Slide Number Placeholder 3"/>
          <p:cNvSpPr>
            <a:spLocks noGrp="1"/>
          </p:cNvSpPr>
          <p:nvPr>
            <p:ph type="sldNum" sz="quarter" idx="5"/>
          </p:nvPr>
        </p:nvSpPr>
        <p:spPr/>
        <p:txBody>
          <a:bodyPr/>
          <a:lstStyle/>
          <a:p>
            <a:fld id="{6B54E38B-4403-499F-A89D-4A2DEE07C6B1}"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E856-1219-4B2B-A9E2-AD61850D87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FF20FB-166B-4424-8C62-5B97D2F949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742BD-EFB3-4C42-BAF1-4CDA2CFF52D1}"/>
              </a:ext>
            </a:extLst>
          </p:cNvPr>
          <p:cNvSpPr>
            <a:spLocks noGrp="1"/>
          </p:cNvSpPr>
          <p:nvPr>
            <p:ph type="dt" sz="half" idx="10"/>
          </p:nvPr>
        </p:nvSpPr>
        <p:spPr/>
        <p:txBody>
          <a:bodyPr/>
          <a:lstStyle/>
          <a:p>
            <a:fld id="{0445F7B8-57F2-4D10-BDC8-28A7C47449AA}" type="datetimeFigureOut">
              <a:rPr lang="en-US" smtClean="0"/>
              <a:t>3/27/2026</a:t>
            </a:fld>
            <a:endParaRPr lang="en-US"/>
          </a:p>
        </p:txBody>
      </p:sp>
      <p:sp>
        <p:nvSpPr>
          <p:cNvPr id="5" name="Footer Placeholder 4">
            <a:extLst>
              <a:ext uri="{FF2B5EF4-FFF2-40B4-BE49-F238E27FC236}">
                <a16:creationId xmlns:a16="http://schemas.microsoft.com/office/drawing/2014/main" id="{5644E36C-7783-4499-BCE7-A25795FEA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B0CAF-6DE3-4397-98AE-E6FFFB0E08B0}"/>
              </a:ext>
            </a:extLst>
          </p:cNvPr>
          <p:cNvSpPr>
            <a:spLocks noGrp="1"/>
          </p:cNvSpPr>
          <p:nvPr>
            <p:ph type="sldNum" sz="quarter" idx="12"/>
          </p:nvPr>
        </p:nvSpPr>
        <p:spPr/>
        <p:txBody>
          <a:bodyPr/>
          <a:lstStyle/>
          <a:p>
            <a:fld id="{CDD9446A-6942-4DCA-BE82-89CA9CDEEFDA}" type="slidenum">
              <a:rPr lang="en-US" smtClean="0"/>
              <a:t>‹#›</a:t>
            </a:fld>
            <a:endParaRPr lang="en-US"/>
          </a:p>
        </p:txBody>
      </p:sp>
    </p:spTree>
    <p:extLst>
      <p:ext uri="{BB962C8B-B14F-4D97-AF65-F5344CB8AC3E}">
        <p14:creationId xmlns:p14="http://schemas.microsoft.com/office/powerpoint/2010/main" val="1932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DB5F-8E5B-4979-936D-7642E50782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0039A3-7AEC-4480-A4BF-8AB649CD9D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DC4AC-A1AB-4ACB-AAAD-8C8E008FEAFD}"/>
              </a:ext>
            </a:extLst>
          </p:cNvPr>
          <p:cNvSpPr>
            <a:spLocks noGrp="1"/>
          </p:cNvSpPr>
          <p:nvPr>
            <p:ph type="dt" sz="half" idx="10"/>
          </p:nvPr>
        </p:nvSpPr>
        <p:spPr/>
        <p:txBody>
          <a:bodyPr/>
          <a:lstStyle/>
          <a:p>
            <a:fld id="{0445F7B8-57F2-4D10-BDC8-28A7C47449AA}" type="datetimeFigureOut">
              <a:rPr lang="en-US" smtClean="0"/>
              <a:t>3/27/2026</a:t>
            </a:fld>
            <a:endParaRPr lang="en-US"/>
          </a:p>
        </p:txBody>
      </p:sp>
      <p:sp>
        <p:nvSpPr>
          <p:cNvPr id="5" name="Footer Placeholder 4">
            <a:extLst>
              <a:ext uri="{FF2B5EF4-FFF2-40B4-BE49-F238E27FC236}">
                <a16:creationId xmlns:a16="http://schemas.microsoft.com/office/drawing/2014/main" id="{570FFBAB-2E12-414D-AC88-96AC689A4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31F16-476F-49E8-8723-762720742C2C}"/>
              </a:ext>
            </a:extLst>
          </p:cNvPr>
          <p:cNvSpPr>
            <a:spLocks noGrp="1"/>
          </p:cNvSpPr>
          <p:nvPr>
            <p:ph type="sldNum" sz="quarter" idx="12"/>
          </p:nvPr>
        </p:nvSpPr>
        <p:spPr/>
        <p:txBody>
          <a:bodyPr/>
          <a:lstStyle/>
          <a:p>
            <a:fld id="{CDD9446A-6942-4DCA-BE82-89CA9CDEEFDA}" type="slidenum">
              <a:rPr lang="en-US" smtClean="0"/>
              <a:t>‹#›</a:t>
            </a:fld>
            <a:endParaRPr lang="en-US"/>
          </a:p>
        </p:txBody>
      </p:sp>
    </p:spTree>
    <p:extLst>
      <p:ext uri="{BB962C8B-B14F-4D97-AF65-F5344CB8AC3E}">
        <p14:creationId xmlns:p14="http://schemas.microsoft.com/office/powerpoint/2010/main" val="385673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3EDFD-9842-40B3-86C2-C26FA18F3D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592C15-2217-421B-AC46-CA5EDE7456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25C60-BB09-44C4-A079-23A5506E433D}"/>
              </a:ext>
            </a:extLst>
          </p:cNvPr>
          <p:cNvSpPr>
            <a:spLocks noGrp="1"/>
          </p:cNvSpPr>
          <p:nvPr>
            <p:ph type="dt" sz="half" idx="10"/>
          </p:nvPr>
        </p:nvSpPr>
        <p:spPr/>
        <p:txBody>
          <a:bodyPr/>
          <a:lstStyle/>
          <a:p>
            <a:fld id="{0445F7B8-57F2-4D10-BDC8-28A7C47449AA}" type="datetimeFigureOut">
              <a:rPr lang="en-US" smtClean="0"/>
              <a:t>3/27/2026</a:t>
            </a:fld>
            <a:endParaRPr lang="en-US"/>
          </a:p>
        </p:txBody>
      </p:sp>
      <p:sp>
        <p:nvSpPr>
          <p:cNvPr id="5" name="Footer Placeholder 4">
            <a:extLst>
              <a:ext uri="{FF2B5EF4-FFF2-40B4-BE49-F238E27FC236}">
                <a16:creationId xmlns:a16="http://schemas.microsoft.com/office/drawing/2014/main" id="{3B44C147-0CBB-4322-B3CD-43636F5A3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13BFE-439E-4638-9E4A-987C0FBAB650}"/>
              </a:ext>
            </a:extLst>
          </p:cNvPr>
          <p:cNvSpPr>
            <a:spLocks noGrp="1"/>
          </p:cNvSpPr>
          <p:nvPr>
            <p:ph type="sldNum" sz="quarter" idx="12"/>
          </p:nvPr>
        </p:nvSpPr>
        <p:spPr/>
        <p:txBody>
          <a:bodyPr/>
          <a:lstStyle/>
          <a:p>
            <a:fld id="{CDD9446A-6942-4DCA-BE82-89CA9CDEEFDA}" type="slidenum">
              <a:rPr lang="en-US" smtClean="0"/>
              <a:t>‹#›</a:t>
            </a:fld>
            <a:endParaRPr lang="en-US"/>
          </a:p>
        </p:txBody>
      </p:sp>
    </p:spTree>
    <p:extLst>
      <p:ext uri="{BB962C8B-B14F-4D97-AF65-F5344CB8AC3E}">
        <p14:creationId xmlns:p14="http://schemas.microsoft.com/office/powerpoint/2010/main" val="382309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28B9-4C83-47DC-8FF2-5272507AF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B290EC-631B-44F1-99C6-EC4856946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D4325-878E-400E-9298-67AA45474AD9}"/>
              </a:ext>
            </a:extLst>
          </p:cNvPr>
          <p:cNvSpPr>
            <a:spLocks noGrp="1"/>
          </p:cNvSpPr>
          <p:nvPr>
            <p:ph type="dt" sz="half" idx="10"/>
          </p:nvPr>
        </p:nvSpPr>
        <p:spPr/>
        <p:txBody>
          <a:bodyPr/>
          <a:lstStyle/>
          <a:p>
            <a:fld id="{0445F7B8-57F2-4D10-BDC8-28A7C47449AA}" type="datetimeFigureOut">
              <a:rPr lang="en-US" smtClean="0"/>
              <a:t>3/27/2026</a:t>
            </a:fld>
            <a:endParaRPr lang="en-US"/>
          </a:p>
        </p:txBody>
      </p:sp>
      <p:sp>
        <p:nvSpPr>
          <p:cNvPr id="5" name="Footer Placeholder 4">
            <a:extLst>
              <a:ext uri="{FF2B5EF4-FFF2-40B4-BE49-F238E27FC236}">
                <a16:creationId xmlns:a16="http://schemas.microsoft.com/office/drawing/2014/main" id="{FA7082EF-1BDF-4CFE-9AEE-5C8B943AB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A9385-4799-4C02-B89C-83330131DB75}"/>
              </a:ext>
            </a:extLst>
          </p:cNvPr>
          <p:cNvSpPr>
            <a:spLocks noGrp="1"/>
          </p:cNvSpPr>
          <p:nvPr>
            <p:ph type="sldNum" sz="quarter" idx="12"/>
          </p:nvPr>
        </p:nvSpPr>
        <p:spPr/>
        <p:txBody>
          <a:bodyPr/>
          <a:lstStyle/>
          <a:p>
            <a:fld id="{CDD9446A-6942-4DCA-BE82-89CA9CDEEFDA}" type="slidenum">
              <a:rPr lang="en-US" smtClean="0"/>
              <a:t>‹#›</a:t>
            </a:fld>
            <a:endParaRPr lang="en-US"/>
          </a:p>
        </p:txBody>
      </p:sp>
    </p:spTree>
    <p:extLst>
      <p:ext uri="{BB962C8B-B14F-4D97-AF65-F5344CB8AC3E}">
        <p14:creationId xmlns:p14="http://schemas.microsoft.com/office/powerpoint/2010/main" val="215183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5134-ABA0-4F2D-B716-589BCE9343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2E120-6C8A-41B3-9BA6-188EC1EF90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660E2-5BD2-440E-B463-727017B5BE96}"/>
              </a:ext>
            </a:extLst>
          </p:cNvPr>
          <p:cNvSpPr>
            <a:spLocks noGrp="1"/>
          </p:cNvSpPr>
          <p:nvPr>
            <p:ph type="dt" sz="half" idx="10"/>
          </p:nvPr>
        </p:nvSpPr>
        <p:spPr/>
        <p:txBody>
          <a:bodyPr/>
          <a:lstStyle/>
          <a:p>
            <a:fld id="{0445F7B8-57F2-4D10-BDC8-28A7C47449AA}" type="datetimeFigureOut">
              <a:rPr lang="en-US" smtClean="0"/>
              <a:t>3/27/2026</a:t>
            </a:fld>
            <a:endParaRPr lang="en-US"/>
          </a:p>
        </p:txBody>
      </p:sp>
      <p:sp>
        <p:nvSpPr>
          <p:cNvPr id="5" name="Footer Placeholder 4">
            <a:extLst>
              <a:ext uri="{FF2B5EF4-FFF2-40B4-BE49-F238E27FC236}">
                <a16:creationId xmlns:a16="http://schemas.microsoft.com/office/drawing/2014/main" id="{F7D19B00-5AA8-4AAA-9EA0-E0B8BDDD4E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F14F0-84FD-4FA3-8345-11D5297FFD20}"/>
              </a:ext>
            </a:extLst>
          </p:cNvPr>
          <p:cNvSpPr>
            <a:spLocks noGrp="1"/>
          </p:cNvSpPr>
          <p:nvPr>
            <p:ph type="sldNum" sz="quarter" idx="12"/>
          </p:nvPr>
        </p:nvSpPr>
        <p:spPr/>
        <p:txBody>
          <a:bodyPr/>
          <a:lstStyle/>
          <a:p>
            <a:fld id="{CDD9446A-6942-4DCA-BE82-89CA9CDEEFDA}" type="slidenum">
              <a:rPr lang="en-US" smtClean="0"/>
              <a:t>‹#›</a:t>
            </a:fld>
            <a:endParaRPr lang="en-US"/>
          </a:p>
        </p:txBody>
      </p:sp>
    </p:spTree>
    <p:extLst>
      <p:ext uri="{BB962C8B-B14F-4D97-AF65-F5344CB8AC3E}">
        <p14:creationId xmlns:p14="http://schemas.microsoft.com/office/powerpoint/2010/main" val="114962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9B098-9125-4B11-942B-FBF47A0A1F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2A590A-04D9-4413-BB85-39428C976F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4C32EC-0974-45BD-ADF2-2366363F91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9DB20D-5F53-4436-B1DA-D2B91917B9F3}"/>
              </a:ext>
            </a:extLst>
          </p:cNvPr>
          <p:cNvSpPr>
            <a:spLocks noGrp="1"/>
          </p:cNvSpPr>
          <p:nvPr>
            <p:ph type="dt" sz="half" idx="10"/>
          </p:nvPr>
        </p:nvSpPr>
        <p:spPr/>
        <p:txBody>
          <a:bodyPr/>
          <a:lstStyle/>
          <a:p>
            <a:fld id="{0445F7B8-57F2-4D10-BDC8-28A7C47449AA}" type="datetimeFigureOut">
              <a:rPr lang="en-US" smtClean="0"/>
              <a:t>3/27/2026</a:t>
            </a:fld>
            <a:endParaRPr lang="en-US"/>
          </a:p>
        </p:txBody>
      </p:sp>
      <p:sp>
        <p:nvSpPr>
          <p:cNvPr id="6" name="Footer Placeholder 5">
            <a:extLst>
              <a:ext uri="{FF2B5EF4-FFF2-40B4-BE49-F238E27FC236}">
                <a16:creationId xmlns:a16="http://schemas.microsoft.com/office/drawing/2014/main" id="{64F57640-6784-4294-9385-930F0FB16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A5C87-C3B3-4DDA-A4F9-3AA4E1A25D82}"/>
              </a:ext>
            </a:extLst>
          </p:cNvPr>
          <p:cNvSpPr>
            <a:spLocks noGrp="1"/>
          </p:cNvSpPr>
          <p:nvPr>
            <p:ph type="sldNum" sz="quarter" idx="12"/>
          </p:nvPr>
        </p:nvSpPr>
        <p:spPr/>
        <p:txBody>
          <a:bodyPr/>
          <a:lstStyle/>
          <a:p>
            <a:fld id="{CDD9446A-6942-4DCA-BE82-89CA9CDEEFDA}" type="slidenum">
              <a:rPr lang="en-US" smtClean="0"/>
              <a:t>‹#›</a:t>
            </a:fld>
            <a:endParaRPr lang="en-US"/>
          </a:p>
        </p:txBody>
      </p:sp>
    </p:spTree>
    <p:extLst>
      <p:ext uri="{BB962C8B-B14F-4D97-AF65-F5344CB8AC3E}">
        <p14:creationId xmlns:p14="http://schemas.microsoft.com/office/powerpoint/2010/main" val="16487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AACA-4923-48F1-B69E-4CD2F921AD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DFA124-17E9-4353-82EC-717AFAB603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B89F72-7A6D-4058-BAB0-7D6B85483E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BD7BAF-9C57-468D-AFB1-33BBF01C2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678A81-8D4A-45B9-8149-776F34D2D5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7A8E0D-D8C5-4855-A322-2553434229FF}"/>
              </a:ext>
            </a:extLst>
          </p:cNvPr>
          <p:cNvSpPr>
            <a:spLocks noGrp="1"/>
          </p:cNvSpPr>
          <p:nvPr>
            <p:ph type="dt" sz="half" idx="10"/>
          </p:nvPr>
        </p:nvSpPr>
        <p:spPr/>
        <p:txBody>
          <a:bodyPr/>
          <a:lstStyle/>
          <a:p>
            <a:fld id="{0445F7B8-57F2-4D10-BDC8-28A7C47449AA}" type="datetimeFigureOut">
              <a:rPr lang="en-US" smtClean="0"/>
              <a:t>3/27/2026</a:t>
            </a:fld>
            <a:endParaRPr lang="en-US"/>
          </a:p>
        </p:txBody>
      </p:sp>
      <p:sp>
        <p:nvSpPr>
          <p:cNvPr id="8" name="Footer Placeholder 7">
            <a:extLst>
              <a:ext uri="{FF2B5EF4-FFF2-40B4-BE49-F238E27FC236}">
                <a16:creationId xmlns:a16="http://schemas.microsoft.com/office/drawing/2014/main" id="{4AED0EEA-804F-43CE-8C95-49E649D69C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F3E756-5C0F-43BD-9AAD-7D9F98328028}"/>
              </a:ext>
            </a:extLst>
          </p:cNvPr>
          <p:cNvSpPr>
            <a:spLocks noGrp="1"/>
          </p:cNvSpPr>
          <p:nvPr>
            <p:ph type="sldNum" sz="quarter" idx="12"/>
          </p:nvPr>
        </p:nvSpPr>
        <p:spPr/>
        <p:txBody>
          <a:bodyPr/>
          <a:lstStyle/>
          <a:p>
            <a:fld id="{CDD9446A-6942-4DCA-BE82-89CA9CDEEFDA}" type="slidenum">
              <a:rPr lang="en-US" smtClean="0"/>
              <a:t>‹#›</a:t>
            </a:fld>
            <a:endParaRPr lang="en-US"/>
          </a:p>
        </p:txBody>
      </p:sp>
    </p:spTree>
    <p:extLst>
      <p:ext uri="{BB962C8B-B14F-4D97-AF65-F5344CB8AC3E}">
        <p14:creationId xmlns:p14="http://schemas.microsoft.com/office/powerpoint/2010/main" val="108060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1E3B-839E-4CDE-B3CE-2BCE9E10FC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3BE851-32FB-47EC-A4B5-A9473F21B78F}"/>
              </a:ext>
            </a:extLst>
          </p:cNvPr>
          <p:cNvSpPr>
            <a:spLocks noGrp="1"/>
          </p:cNvSpPr>
          <p:nvPr>
            <p:ph type="dt" sz="half" idx="10"/>
          </p:nvPr>
        </p:nvSpPr>
        <p:spPr/>
        <p:txBody>
          <a:bodyPr/>
          <a:lstStyle/>
          <a:p>
            <a:fld id="{0445F7B8-57F2-4D10-BDC8-28A7C47449AA}" type="datetimeFigureOut">
              <a:rPr lang="en-US" smtClean="0"/>
              <a:t>3/27/2026</a:t>
            </a:fld>
            <a:endParaRPr lang="en-US"/>
          </a:p>
        </p:txBody>
      </p:sp>
      <p:sp>
        <p:nvSpPr>
          <p:cNvPr id="4" name="Footer Placeholder 3">
            <a:extLst>
              <a:ext uri="{FF2B5EF4-FFF2-40B4-BE49-F238E27FC236}">
                <a16:creationId xmlns:a16="http://schemas.microsoft.com/office/drawing/2014/main" id="{64E40665-7BC7-4BCC-B74C-2808B76178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CD989A-36FF-4AD9-9D18-2D851C426FD9}"/>
              </a:ext>
            </a:extLst>
          </p:cNvPr>
          <p:cNvSpPr>
            <a:spLocks noGrp="1"/>
          </p:cNvSpPr>
          <p:nvPr>
            <p:ph type="sldNum" sz="quarter" idx="12"/>
          </p:nvPr>
        </p:nvSpPr>
        <p:spPr/>
        <p:txBody>
          <a:bodyPr/>
          <a:lstStyle/>
          <a:p>
            <a:fld id="{CDD9446A-6942-4DCA-BE82-89CA9CDEEFDA}" type="slidenum">
              <a:rPr lang="en-US" smtClean="0"/>
              <a:t>‹#›</a:t>
            </a:fld>
            <a:endParaRPr lang="en-US"/>
          </a:p>
        </p:txBody>
      </p:sp>
    </p:spTree>
    <p:extLst>
      <p:ext uri="{BB962C8B-B14F-4D97-AF65-F5344CB8AC3E}">
        <p14:creationId xmlns:p14="http://schemas.microsoft.com/office/powerpoint/2010/main" val="158530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F581D6-CB85-46FB-9E44-9904B07E1FAD}"/>
              </a:ext>
            </a:extLst>
          </p:cNvPr>
          <p:cNvSpPr>
            <a:spLocks noGrp="1"/>
          </p:cNvSpPr>
          <p:nvPr>
            <p:ph type="dt" sz="half" idx="10"/>
          </p:nvPr>
        </p:nvSpPr>
        <p:spPr/>
        <p:txBody>
          <a:bodyPr/>
          <a:lstStyle/>
          <a:p>
            <a:fld id="{0445F7B8-57F2-4D10-BDC8-28A7C47449AA}" type="datetimeFigureOut">
              <a:rPr lang="en-US" smtClean="0"/>
              <a:t>3/27/2026</a:t>
            </a:fld>
            <a:endParaRPr lang="en-US"/>
          </a:p>
        </p:txBody>
      </p:sp>
      <p:sp>
        <p:nvSpPr>
          <p:cNvPr id="3" name="Footer Placeholder 2">
            <a:extLst>
              <a:ext uri="{FF2B5EF4-FFF2-40B4-BE49-F238E27FC236}">
                <a16:creationId xmlns:a16="http://schemas.microsoft.com/office/drawing/2014/main" id="{52EA3D47-E6EC-4897-81B3-56A70AE10C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B163BF-F59D-47A8-8986-AA32B24F2DF3}"/>
              </a:ext>
            </a:extLst>
          </p:cNvPr>
          <p:cNvSpPr>
            <a:spLocks noGrp="1"/>
          </p:cNvSpPr>
          <p:nvPr>
            <p:ph type="sldNum" sz="quarter" idx="12"/>
          </p:nvPr>
        </p:nvSpPr>
        <p:spPr/>
        <p:txBody>
          <a:bodyPr/>
          <a:lstStyle/>
          <a:p>
            <a:fld id="{CDD9446A-6942-4DCA-BE82-89CA9CDEEFDA}" type="slidenum">
              <a:rPr lang="en-US" smtClean="0"/>
              <a:t>‹#›</a:t>
            </a:fld>
            <a:endParaRPr lang="en-US"/>
          </a:p>
        </p:txBody>
      </p:sp>
    </p:spTree>
    <p:extLst>
      <p:ext uri="{BB962C8B-B14F-4D97-AF65-F5344CB8AC3E}">
        <p14:creationId xmlns:p14="http://schemas.microsoft.com/office/powerpoint/2010/main" val="369465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DD8D-D450-4391-9F22-112F3B0931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61DE42-F06A-4931-A716-34CD9AE487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1F18E-3662-4C64-890B-1E54A5563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3C4E6-4455-4E64-ACEC-61D29A1AF753}"/>
              </a:ext>
            </a:extLst>
          </p:cNvPr>
          <p:cNvSpPr>
            <a:spLocks noGrp="1"/>
          </p:cNvSpPr>
          <p:nvPr>
            <p:ph type="dt" sz="half" idx="10"/>
          </p:nvPr>
        </p:nvSpPr>
        <p:spPr/>
        <p:txBody>
          <a:bodyPr/>
          <a:lstStyle/>
          <a:p>
            <a:fld id="{0445F7B8-57F2-4D10-BDC8-28A7C47449AA}" type="datetimeFigureOut">
              <a:rPr lang="en-US" smtClean="0"/>
              <a:t>3/27/2026</a:t>
            </a:fld>
            <a:endParaRPr lang="en-US"/>
          </a:p>
        </p:txBody>
      </p:sp>
      <p:sp>
        <p:nvSpPr>
          <p:cNvPr id="6" name="Footer Placeholder 5">
            <a:extLst>
              <a:ext uri="{FF2B5EF4-FFF2-40B4-BE49-F238E27FC236}">
                <a16:creationId xmlns:a16="http://schemas.microsoft.com/office/drawing/2014/main" id="{1674D532-0404-4E10-B1A3-ACC31FD9E1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13A6C1-A6BD-4BC5-B28A-AAFFF6000C82}"/>
              </a:ext>
            </a:extLst>
          </p:cNvPr>
          <p:cNvSpPr>
            <a:spLocks noGrp="1"/>
          </p:cNvSpPr>
          <p:nvPr>
            <p:ph type="sldNum" sz="quarter" idx="12"/>
          </p:nvPr>
        </p:nvSpPr>
        <p:spPr/>
        <p:txBody>
          <a:bodyPr/>
          <a:lstStyle/>
          <a:p>
            <a:fld id="{CDD9446A-6942-4DCA-BE82-89CA9CDEEFDA}" type="slidenum">
              <a:rPr lang="en-US" smtClean="0"/>
              <a:t>‹#›</a:t>
            </a:fld>
            <a:endParaRPr lang="en-US"/>
          </a:p>
        </p:txBody>
      </p:sp>
    </p:spTree>
    <p:extLst>
      <p:ext uri="{BB962C8B-B14F-4D97-AF65-F5344CB8AC3E}">
        <p14:creationId xmlns:p14="http://schemas.microsoft.com/office/powerpoint/2010/main" val="91789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C9E1-AE14-4DF0-A94F-21722A759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E18BFC-42E6-407D-A3FE-2D1CC0C54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A2DBBD-CA3D-44AC-B049-AA31F65C1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886943-D6F7-472C-B40B-D8D6FAFA509D}"/>
              </a:ext>
            </a:extLst>
          </p:cNvPr>
          <p:cNvSpPr>
            <a:spLocks noGrp="1"/>
          </p:cNvSpPr>
          <p:nvPr>
            <p:ph type="dt" sz="half" idx="10"/>
          </p:nvPr>
        </p:nvSpPr>
        <p:spPr/>
        <p:txBody>
          <a:bodyPr/>
          <a:lstStyle/>
          <a:p>
            <a:fld id="{0445F7B8-57F2-4D10-BDC8-28A7C47449AA}" type="datetimeFigureOut">
              <a:rPr lang="en-US" smtClean="0"/>
              <a:t>3/27/2026</a:t>
            </a:fld>
            <a:endParaRPr lang="en-US"/>
          </a:p>
        </p:txBody>
      </p:sp>
      <p:sp>
        <p:nvSpPr>
          <p:cNvPr id="6" name="Footer Placeholder 5">
            <a:extLst>
              <a:ext uri="{FF2B5EF4-FFF2-40B4-BE49-F238E27FC236}">
                <a16:creationId xmlns:a16="http://schemas.microsoft.com/office/drawing/2014/main" id="{D62C5835-FBB4-4D72-B119-871130786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4DB1E-17D9-40AE-9CFC-CC4D94A88BDD}"/>
              </a:ext>
            </a:extLst>
          </p:cNvPr>
          <p:cNvSpPr>
            <a:spLocks noGrp="1"/>
          </p:cNvSpPr>
          <p:nvPr>
            <p:ph type="sldNum" sz="quarter" idx="12"/>
          </p:nvPr>
        </p:nvSpPr>
        <p:spPr/>
        <p:txBody>
          <a:bodyPr/>
          <a:lstStyle/>
          <a:p>
            <a:fld id="{CDD9446A-6942-4DCA-BE82-89CA9CDEEFDA}" type="slidenum">
              <a:rPr lang="en-US" smtClean="0"/>
              <a:t>‹#›</a:t>
            </a:fld>
            <a:endParaRPr lang="en-US"/>
          </a:p>
        </p:txBody>
      </p:sp>
    </p:spTree>
    <p:extLst>
      <p:ext uri="{BB962C8B-B14F-4D97-AF65-F5344CB8AC3E}">
        <p14:creationId xmlns:p14="http://schemas.microsoft.com/office/powerpoint/2010/main" val="2004846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B7CC79-E288-4794-8412-A3896E890E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16E469-1EDF-4281-87DC-56A687798B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0D24B-55C8-4E15-ADD2-22C261CF20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5F7B8-57F2-4D10-BDC8-28A7C47449AA}" type="datetimeFigureOut">
              <a:rPr lang="en-US" smtClean="0"/>
              <a:t>3/27/2026</a:t>
            </a:fld>
            <a:endParaRPr lang="en-US"/>
          </a:p>
        </p:txBody>
      </p:sp>
      <p:sp>
        <p:nvSpPr>
          <p:cNvPr id="5" name="Footer Placeholder 4">
            <a:extLst>
              <a:ext uri="{FF2B5EF4-FFF2-40B4-BE49-F238E27FC236}">
                <a16:creationId xmlns:a16="http://schemas.microsoft.com/office/drawing/2014/main" id="{4829F29D-E40F-495F-AE07-A5A173870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773280-21C7-478F-9715-7AAEEE9B0F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9446A-6942-4DCA-BE82-89CA9CDEEFDA}" type="slidenum">
              <a:rPr lang="en-US" smtClean="0"/>
              <a:t>‹#›</a:t>
            </a:fld>
            <a:endParaRPr lang="en-US"/>
          </a:p>
        </p:txBody>
      </p:sp>
    </p:spTree>
    <p:extLst>
      <p:ext uri="{BB962C8B-B14F-4D97-AF65-F5344CB8AC3E}">
        <p14:creationId xmlns:p14="http://schemas.microsoft.com/office/powerpoint/2010/main" val="326594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6.GIF"/><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26.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tags" Target="../tags/tag4.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1.GIF"/><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04;p20"/>
          <p:cNvSpPr txBox="1"/>
          <p:nvPr/>
        </p:nvSpPr>
        <p:spPr>
          <a:xfrm>
            <a:off x="3089902" y="245996"/>
            <a:ext cx="5653405" cy="57354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2800" b="1" i="0" u="none" strike="noStrike" kern="0" cap="none" spc="0" normalizeH="0" baseline="0" noProof="0" dirty="0" err="1">
                <a:ln>
                  <a:noFill/>
                </a:ln>
                <a:solidFill>
                  <a:srgbClr val="434343"/>
                </a:solidFill>
                <a:effectLst/>
                <a:uLnTx/>
                <a:uFillTx/>
                <a:latin typeface="Arial" panose="020B0604020202020204" pitchFamily="34" charset="0"/>
                <a:cs typeface="Arial" panose="020B0604020202020204" pitchFamily="34" charset="0"/>
                <a:sym typeface="Odibee Sans"/>
              </a:rPr>
              <a:t>Thứ</a:t>
            </a:r>
            <a:r>
              <a:rPr kumimoji="0" lang="en-US" sz="2800" b="1" i="0" u="none" strike="noStrike" kern="0" cap="none" spc="0" normalizeH="0" baseline="0" noProof="0" dirty="0">
                <a:ln>
                  <a:noFill/>
                </a:ln>
                <a:solidFill>
                  <a:srgbClr val="434343"/>
                </a:solidFill>
                <a:effectLst/>
                <a:uLnTx/>
                <a:uFillTx/>
                <a:latin typeface="Arial" panose="020B0604020202020204" pitchFamily="34" charset="0"/>
                <a:cs typeface="Arial" panose="020B0604020202020204" pitchFamily="34" charset="0"/>
                <a:sym typeface="Odibee Sans"/>
              </a:rPr>
              <a:t> … </a:t>
            </a:r>
            <a:r>
              <a:rPr kumimoji="0" lang="en-US" sz="2800" b="1" i="0" u="none" strike="noStrike" kern="0" cap="none" spc="0" normalizeH="0" baseline="0" noProof="0" dirty="0" err="1">
                <a:ln>
                  <a:noFill/>
                </a:ln>
                <a:solidFill>
                  <a:srgbClr val="434343"/>
                </a:solidFill>
                <a:effectLst/>
                <a:uLnTx/>
                <a:uFillTx/>
                <a:latin typeface="Arial" panose="020B0604020202020204" pitchFamily="34" charset="0"/>
                <a:cs typeface="Arial" panose="020B0604020202020204" pitchFamily="34" charset="0"/>
                <a:sym typeface="Odibee Sans"/>
              </a:rPr>
              <a:t>ngày</a:t>
            </a:r>
            <a:r>
              <a:rPr kumimoji="0" lang="en-US" sz="2800" b="1" i="0" u="none" strike="noStrike" kern="0" cap="none" spc="0" normalizeH="0" baseline="0" noProof="0" dirty="0">
                <a:ln>
                  <a:noFill/>
                </a:ln>
                <a:solidFill>
                  <a:srgbClr val="434343"/>
                </a:solidFill>
                <a:effectLst/>
                <a:uLnTx/>
                <a:uFillTx/>
                <a:latin typeface="Arial" panose="020B0604020202020204" pitchFamily="34" charset="0"/>
                <a:cs typeface="Arial" panose="020B0604020202020204" pitchFamily="34" charset="0"/>
                <a:sym typeface="Odibee Sans"/>
              </a:rPr>
              <a:t> … </a:t>
            </a:r>
            <a:r>
              <a:rPr kumimoji="0" lang="en-US" sz="2800" b="1" i="0" u="none" strike="noStrike" kern="0" cap="none" spc="0" normalizeH="0" baseline="0" noProof="0" dirty="0" err="1">
                <a:ln>
                  <a:noFill/>
                </a:ln>
                <a:solidFill>
                  <a:srgbClr val="434343"/>
                </a:solidFill>
                <a:effectLst/>
                <a:uLnTx/>
                <a:uFillTx/>
                <a:latin typeface="Arial" panose="020B0604020202020204" pitchFamily="34" charset="0"/>
                <a:cs typeface="Arial" panose="020B0604020202020204" pitchFamily="34" charset="0"/>
                <a:sym typeface="Odibee Sans"/>
              </a:rPr>
              <a:t>tháng</a:t>
            </a:r>
            <a:r>
              <a:rPr kumimoji="0" lang="en-US" sz="2800" b="1" i="0" u="none" strike="noStrike" kern="0" cap="none" spc="0" normalizeH="0" baseline="0" noProof="0" dirty="0">
                <a:ln>
                  <a:noFill/>
                </a:ln>
                <a:solidFill>
                  <a:srgbClr val="434343"/>
                </a:solidFill>
                <a:effectLst/>
                <a:uLnTx/>
                <a:uFillTx/>
                <a:latin typeface="Arial" panose="020B0604020202020204" pitchFamily="34" charset="0"/>
                <a:cs typeface="Arial" panose="020B0604020202020204" pitchFamily="34" charset="0"/>
                <a:sym typeface="Odibee Sans"/>
              </a:rPr>
              <a:t> … </a:t>
            </a:r>
            <a:r>
              <a:rPr kumimoji="0" lang="en-US" sz="2800" b="1" i="0" u="none" strike="noStrike" kern="0" cap="none" spc="0" normalizeH="0" baseline="0" noProof="0" dirty="0" err="1">
                <a:ln>
                  <a:noFill/>
                </a:ln>
                <a:solidFill>
                  <a:srgbClr val="434343"/>
                </a:solidFill>
                <a:effectLst/>
                <a:uLnTx/>
                <a:uFillTx/>
                <a:latin typeface="Arial" panose="020B0604020202020204" pitchFamily="34" charset="0"/>
                <a:cs typeface="Arial" panose="020B0604020202020204" pitchFamily="34" charset="0"/>
                <a:sym typeface="Odibee Sans"/>
              </a:rPr>
              <a:t>năm</a:t>
            </a:r>
            <a:r>
              <a:rPr kumimoji="0" lang="en-US" sz="2800" b="1" i="0" u="none" strike="noStrike" kern="0" cap="none" spc="0" normalizeH="0" baseline="0" noProof="0" dirty="0">
                <a:ln>
                  <a:noFill/>
                </a:ln>
                <a:solidFill>
                  <a:srgbClr val="434343"/>
                </a:solidFill>
                <a:effectLst/>
                <a:uLnTx/>
                <a:uFillTx/>
                <a:latin typeface="Arial" panose="020B0604020202020204" pitchFamily="34" charset="0"/>
                <a:cs typeface="Arial" panose="020B0604020202020204" pitchFamily="34" charset="0"/>
                <a:sym typeface="Odibee Sans"/>
              </a:rPr>
              <a:t> …</a:t>
            </a:r>
          </a:p>
        </p:txBody>
      </p:sp>
      <p:pic>
        <p:nvPicPr>
          <p:cNvPr id="6" name="Picture 5"/>
          <p:cNvPicPr>
            <a:picLocks noChangeAspect="1"/>
          </p:cNvPicPr>
          <p:nvPr/>
        </p:nvPicPr>
        <p:blipFill>
          <a:blip r:embed="rId4"/>
          <a:stretch>
            <a:fillRect/>
          </a:stretch>
        </p:blipFill>
        <p:spPr>
          <a:xfrm>
            <a:off x="4780960" y="1034948"/>
            <a:ext cx="2873285" cy="751108"/>
          </a:xfrm>
          <a:prstGeom prst="rect">
            <a:avLst/>
          </a:prstGeom>
        </p:spPr>
      </p:pic>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4800" l="9904" r="89936">
                        <a14:foregroundMark x1="27796" y1="30600" x2="38498" y2="28600"/>
                        <a14:foregroundMark x1="47125" y1="90800" x2="54952" y2="94800"/>
                        <a14:foregroundMark x1="54952" y1="94800" x2="55272" y2="94800"/>
                      </a14:backgroundRemoval>
                    </a14:imgEffect>
                  </a14:imgLayer>
                </a14:imgProps>
              </a:ext>
              <a:ext uri="{28A0092B-C50C-407E-A947-70E740481C1C}">
                <a14:useLocalDpi xmlns:a14="http://schemas.microsoft.com/office/drawing/2010/main" val="0"/>
              </a:ext>
            </a:extLst>
          </a:blip>
          <a:srcRect l="18182" r="22031"/>
          <a:stretch>
            <a:fillRect/>
          </a:stretch>
        </p:blipFill>
        <p:spPr>
          <a:xfrm>
            <a:off x="8528297" y="2117577"/>
            <a:ext cx="3663703" cy="4894535"/>
          </a:xfrm>
          <a:prstGeom prst="rect">
            <a:avLst/>
          </a:prstGeom>
        </p:spPr>
      </p:pic>
      <p:pic>
        <p:nvPicPr>
          <p:cNvPr id="3" name="Picture 2"/>
          <p:cNvPicPr>
            <a:picLocks noChangeAspect="1"/>
          </p:cNvPicPr>
          <p:nvPr/>
        </p:nvPicPr>
        <p:blipFill>
          <a:blip r:embed="rId7"/>
          <a:stretch>
            <a:fillRect/>
          </a:stretch>
        </p:blipFill>
        <p:spPr>
          <a:xfrm>
            <a:off x="785093" y="2334564"/>
            <a:ext cx="8443692" cy="235326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2580" y="469002"/>
            <a:ext cx="1732700" cy="1732700"/>
          </a:xfrm>
          <a:prstGeom prst="rect">
            <a:avLst/>
          </a:prstGeom>
        </p:spPr>
      </p:pic>
      <p:pic>
        <p:nvPicPr>
          <p:cNvPr id="7" name="Picture 6"/>
          <p:cNvPicPr>
            <a:picLocks noChangeAspect="1"/>
          </p:cNvPicPr>
          <p:nvPr/>
        </p:nvPicPr>
        <p:blipFill>
          <a:blip r:embed="rId9"/>
          <a:stretch>
            <a:fillRect/>
          </a:stretch>
        </p:blipFill>
        <p:spPr>
          <a:xfrm>
            <a:off x="394594" y="808080"/>
            <a:ext cx="3737172" cy="1505843"/>
          </a:xfrm>
          <a:prstGeom prst="rect">
            <a:avLst/>
          </a:prstGeom>
        </p:spPr>
      </p:pic>
      <p:pic>
        <p:nvPicPr>
          <p:cNvPr id="9" name="Picture 2" descr="Plants Animated Clipart: animated-gif-clipart-flowers-in-planter-pot-05c"/>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07790" y="4048018"/>
            <a:ext cx="3806766" cy="2938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64298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32" presetClass="emph" presetSubtype="0" repeatCount="indefinite" fill="hold" nodeType="withEffect">
                                  <p:stCondLst>
                                    <p:cond delay="0"/>
                                  </p:stCondLst>
                                  <p:childTnLst>
                                    <p:animRot by="120000">
                                      <p:cBhvr>
                                        <p:cTn id="13" dur="100" fill="hold">
                                          <p:stCondLst>
                                            <p:cond delay="0"/>
                                          </p:stCondLst>
                                        </p:cTn>
                                        <p:tgtEl>
                                          <p:spTgt spid="12"/>
                                        </p:tgtEl>
                                        <p:attrNameLst>
                                          <p:attrName>r</p:attrName>
                                        </p:attrNameLst>
                                      </p:cBhvr>
                                    </p:animRot>
                                    <p:animRot by="-240000">
                                      <p:cBhvr>
                                        <p:cTn id="14" dur="200" fill="hold">
                                          <p:stCondLst>
                                            <p:cond delay="200"/>
                                          </p:stCondLst>
                                        </p:cTn>
                                        <p:tgtEl>
                                          <p:spTgt spid="12"/>
                                        </p:tgtEl>
                                        <p:attrNameLst>
                                          <p:attrName>r</p:attrName>
                                        </p:attrNameLst>
                                      </p:cBhvr>
                                    </p:animRot>
                                    <p:animRot by="240000">
                                      <p:cBhvr>
                                        <p:cTn id="15" dur="200" fill="hold">
                                          <p:stCondLst>
                                            <p:cond delay="400"/>
                                          </p:stCondLst>
                                        </p:cTn>
                                        <p:tgtEl>
                                          <p:spTgt spid="12"/>
                                        </p:tgtEl>
                                        <p:attrNameLst>
                                          <p:attrName>r</p:attrName>
                                        </p:attrNameLst>
                                      </p:cBhvr>
                                    </p:animRot>
                                    <p:animRot by="-240000">
                                      <p:cBhvr>
                                        <p:cTn id="16" dur="200" fill="hold">
                                          <p:stCondLst>
                                            <p:cond delay="600"/>
                                          </p:stCondLst>
                                        </p:cTn>
                                        <p:tgtEl>
                                          <p:spTgt spid="12"/>
                                        </p:tgtEl>
                                        <p:attrNameLst>
                                          <p:attrName>r</p:attrName>
                                        </p:attrNameLst>
                                      </p:cBhvr>
                                    </p:animRot>
                                    <p:animRot by="120000">
                                      <p:cBhvr>
                                        <p:cTn id="17" dur="200" fill="hold">
                                          <p:stCondLst>
                                            <p:cond delay="800"/>
                                          </p:stCondLst>
                                        </p:cTn>
                                        <p:tgtEl>
                                          <p:spTgt spid="1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89657" y="1077090"/>
            <a:ext cx="7413999" cy="3019567"/>
          </a:xfrm>
          <a:prstGeom prst="roundRect">
            <a:avLst/>
          </a:prstGeom>
          <a:solidFill>
            <a:srgbClr val="FFFFFF">
              <a:alpha val="80000"/>
            </a:srgbClr>
          </a:solidFill>
          <a:ln w="12700" cap="flat" cmpd="sng" algn="ctr">
            <a:solidFill>
              <a:srgbClr val="5FE0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等线" panose="020F0502020204030204"/>
              <a:ea typeface="+mn-ea"/>
              <a:cs typeface="+mn-cs"/>
            </a:endParaRPr>
          </a:p>
        </p:txBody>
      </p:sp>
      <p:pic>
        <p:nvPicPr>
          <p:cNvPr id="3"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520" y="3218643"/>
            <a:ext cx="3491233" cy="3120403"/>
          </a:xfrm>
          <a:prstGeom prst="rect">
            <a:avLst/>
          </a:prstGeom>
        </p:spPr>
      </p:pic>
      <p:pic>
        <p:nvPicPr>
          <p:cNvPr id="5" name="Picture 4"/>
          <p:cNvPicPr>
            <a:picLocks noChangeAspect="1"/>
          </p:cNvPicPr>
          <p:nvPr/>
        </p:nvPicPr>
        <p:blipFill rotWithShape="1">
          <a:blip r:embed="rId4"/>
          <a:srcRect l="16127" t="11921" r="14764" b="20863"/>
          <a:stretch>
            <a:fillRect/>
          </a:stretch>
        </p:blipFill>
        <p:spPr>
          <a:xfrm>
            <a:off x="3358281" y="1457480"/>
            <a:ext cx="4476749" cy="225878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6081" y="103211"/>
            <a:ext cx="10611873" cy="1641455"/>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defRPr/>
            </a:pPr>
            <a:r>
              <a:rPr lang="vi-VN" sz="3600" b="1" i="1" dirty="0">
                <a:solidFill>
                  <a:srgbClr val="C00000"/>
                </a:solidFill>
                <a:latin typeface="Cambria" panose="02040503050406030204" pitchFamily="18" charset="0"/>
                <a:ea typeface="Cambria" panose="02040503050406030204" pitchFamily="18" charset="0"/>
              </a:rPr>
              <a:t>1</a:t>
            </a:r>
            <a:r>
              <a:rPr lang="en-US" sz="3600" b="1" i="1" dirty="0">
                <a:solidFill>
                  <a:srgbClr val="C00000"/>
                </a:solidFill>
                <a:latin typeface="Cambria" panose="02040503050406030204" pitchFamily="18" charset="0"/>
                <a:ea typeface="Cambria" panose="02040503050406030204" pitchFamily="18" charset="0"/>
              </a:rPr>
              <a:t>.</a:t>
            </a:r>
            <a:r>
              <a:rPr lang="vi-VN" sz="3600" b="1" i="1" dirty="0">
                <a:solidFill>
                  <a:srgbClr val="C00000"/>
                </a:solidFill>
                <a:latin typeface="Cambria" panose="02040503050406030204" pitchFamily="18" charset="0"/>
                <a:ea typeface="Cambria" panose="02040503050406030204" pitchFamily="18" charset="0"/>
              </a:rPr>
              <a:t> Trong bài thơ những từ ngữ nào gợi lên vẻ đẹp của nắng xuân, mưa xuân, gió xuân?</a:t>
            </a:r>
            <a:endParaRPr kumimoji="0" lang="vi-VN" sz="3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aphicFrame>
        <p:nvGraphicFramePr>
          <p:cNvPr id="2" name="Table 3"/>
          <p:cNvGraphicFramePr>
            <a:graphicFrameLocks noGrp="1"/>
          </p:cNvGraphicFramePr>
          <p:nvPr/>
        </p:nvGraphicFramePr>
        <p:xfrm>
          <a:off x="203199" y="2322434"/>
          <a:ext cx="11622356" cy="4191381"/>
        </p:xfrm>
        <a:graphic>
          <a:graphicData uri="http://schemas.openxmlformats.org/drawingml/2006/table">
            <a:tbl>
              <a:tblPr firstRow="1" bandRow="1">
                <a:tableStyleId>{5C22544A-7EE6-4342-B048-85BDC9FD1C3A}</a:tableStyleId>
              </a:tblPr>
              <a:tblGrid>
                <a:gridCol w="2344792">
                  <a:extLst>
                    <a:ext uri="{9D8B030D-6E8A-4147-A177-3AD203B41FA5}">
                      <a16:colId xmlns:a16="http://schemas.microsoft.com/office/drawing/2014/main" val="20000"/>
                    </a:ext>
                  </a:extLst>
                </a:gridCol>
                <a:gridCol w="9277564">
                  <a:extLst>
                    <a:ext uri="{9D8B030D-6E8A-4147-A177-3AD203B41FA5}">
                      <a16:colId xmlns:a16="http://schemas.microsoft.com/office/drawing/2014/main" val="20001"/>
                    </a:ext>
                  </a:extLst>
                </a:gridCol>
              </a:tblGrid>
              <a:tr h="1397127">
                <a:tc>
                  <a:txBody>
                    <a:bodyPr/>
                    <a:lstStyle/>
                    <a:p>
                      <a:r>
                        <a:rPr lang="en-US" sz="5400" dirty="0" err="1">
                          <a:solidFill>
                            <a:schemeClr val="bg1"/>
                          </a:solidFill>
                          <a:latin typeface="Cambria" panose="02040503050406030204" pitchFamily="18" charset="0"/>
                          <a:ea typeface="Cambria" panose="02040503050406030204" pitchFamily="18" charset="0"/>
                        </a:rPr>
                        <a:t>Nắng</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97127">
                <a:tc>
                  <a:txBody>
                    <a:bodyPr/>
                    <a:lstStyle/>
                    <a:p>
                      <a:r>
                        <a:rPr lang="en-US" sz="5400" dirty="0" err="1">
                          <a:solidFill>
                            <a:schemeClr val="bg1"/>
                          </a:solidFill>
                          <a:latin typeface="Cambria" panose="02040503050406030204" pitchFamily="18" charset="0"/>
                          <a:ea typeface="Cambria" panose="02040503050406030204" pitchFamily="18" charset="0"/>
                        </a:rPr>
                        <a:t>Mưa</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97127">
                <a:tc>
                  <a:txBody>
                    <a:bodyPr/>
                    <a:lstStyle/>
                    <a:p>
                      <a:r>
                        <a:rPr lang="en-US" sz="5400" dirty="0" err="1">
                          <a:solidFill>
                            <a:schemeClr val="bg1"/>
                          </a:solidFill>
                          <a:latin typeface="Cambria" panose="02040503050406030204" pitchFamily="18" charset="0"/>
                          <a:ea typeface="Cambria" panose="02040503050406030204" pitchFamily="18" charset="0"/>
                        </a:rPr>
                        <a:t>Gió</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020602" y="2445249"/>
            <a:ext cx="7931650" cy="1077218"/>
          </a:xfrm>
          <a:prstGeom prst="rect">
            <a:avLst/>
          </a:prstGeom>
          <a:noFill/>
        </p:spPr>
        <p:txBody>
          <a:bodyPr wrap="square" rtlCol="0">
            <a:spAutoFit/>
          </a:bodyPr>
          <a:lstStyle/>
          <a:p>
            <a:pPr algn="just"/>
            <a:r>
              <a:rPr lang="vi-VN" sz="3200" b="1" i="0" dirty="0">
                <a:solidFill>
                  <a:srgbClr val="0070C0"/>
                </a:solidFill>
                <a:effectLst/>
                <a:latin typeface="Cambria" panose="02040503050406030204" pitchFamily="18" charset="0"/>
                <a:ea typeface="Cambria" panose="02040503050406030204" pitchFamily="18" charset="0"/>
              </a:rPr>
              <a:t>Nụ xoè tay hứng/ Giọt nắng trong veo</a:t>
            </a:r>
          </a:p>
          <a:p>
            <a:pPr algn="just"/>
            <a:r>
              <a:rPr lang="vi-VN" sz="3200" b="1" i="0" dirty="0">
                <a:solidFill>
                  <a:srgbClr val="0070C0"/>
                </a:solidFill>
                <a:effectLst/>
                <a:latin typeface="Cambria" panose="02040503050406030204" pitchFamily="18" charset="0"/>
                <a:ea typeface="Cambria" panose="02040503050406030204" pitchFamily="18" charset="0"/>
              </a:rPr>
              <a:t>Cỏ lặng dưới chân/ Cũng xanh với nắng</a:t>
            </a:r>
          </a:p>
        </p:txBody>
      </p:sp>
      <p:sp>
        <p:nvSpPr>
          <p:cNvPr id="5" name="TextBox 4"/>
          <p:cNvSpPr txBox="1"/>
          <p:nvPr/>
        </p:nvSpPr>
        <p:spPr>
          <a:xfrm>
            <a:off x="3041150" y="4048018"/>
            <a:ext cx="7931650" cy="584775"/>
          </a:xfrm>
          <a:prstGeom prst="rect">
            <a:avLst/>
          </a:prstGeom>
          <a:noFill/>
        </p:spPr>
        <p:txBody>
          <a:bodyPr wrap="square" rtlCol="0">
            <a:spAutoFit/>
          </a:bodyPr>
          <a:lstStyle/>
          <a:p>
            <a:pPr algn="just"/>
            <a:r>
              <a:rPr lang="vi-VN" sz="3200" b="1" dirty="0">
                <a:solidFill>
                  <a:srgbClr val="0070C0"/>
                </a:solidFill>
                <a:latin typeface="Cambria" panose="02040503050406030204" pitchFamily="18" charset="0"/>
                <a:ea typeface="Cambria" panose="02040503050406030204" pitchFamily="18" charset="0"/>
              </a:rPr>
              <a:t>Mưa giăng trên đồng, Uốn mềm ngọn lúa</a:t>
            </a:r>
            <a:endParaRPr lang="vi-VN" sz="3200" b="1" i="0" dirty="0">
              <a:solidFill>
                <a:srgbClr val="0070C0"/>
              </a:solidFill>
              <a:effectLst/>
              <a:latin typeface="Cambria" panose="02040503050406030204" pitchFamily="18" charset="0"/>
              <a:ea typeface="Cambria" panose="02040503050406030204" pitchFamily="18" charset="0"/>
            </a:endParaRPr>
          </a:p>
        </p:txBody>
      </p:sp>
      <p:sp>
        <p:nvSpPr>
          <p:cNvPr id="6" name="TextBox 5"/>
          <p:cNvSpPr txBox="1"/>
          <p:nvPr/>
        </p:nvSpPr>
        <p:spPr>
          <a:xfrm>
            <a:off x="2969231" y="5167901"/>
            <a:ext cx="7931650" cy="1077218"/>
          </a:xfrm>
          <a:prstGeom prst="rect">
            <a:avLst/>
          </a:prstGeom>
          <a:noFill/>
        </p:spPr>
        <p:txBody>
          <a:bodyPr wrap="square" rtlCol="0">
            <a:spAutoFit/>
          </a:bodyPr>
          <a:lstStyle/>
          <a:p>
            <a:pPr algn="just"/>
            <a:r>
              <a:rPr lang="vi-VN" sz="3200" b="1" dirty="0">
                <a:solidFill>
                  <a:srgbClr val="0070C0"/>
                </a:solidFill>
                <a:latin typeface="Cambria" panose="02040503050406030204" pitchFamily="18" charset="0"/>
                <a:ea typeface="Cambria" panose="02040503050406030204" pitchFamily="18" charset="0"/>
              </a:rPr>
              <a:t>Hoa xoan theo gió/ Rải tím mặt đường</a:t>
            </a:r>
          </a:p>
          <a:p>
            <a:pPr algn="just"/>
            <a:r>
              <a:rPr lang="vi-VN" sz="3200" b="1" dirty="0">
                <a:solidFill>
                  <a:srgbClr val="0070C0"/>
                </a:solidFill>
                <a:latin typeface="Cambria" panose="02040503050406030204" pitchFamily="18" charset="0"/>
                <a:ea typeface="Cambria" panose="02040503050406030204" pitchFamily="18" charset="0"/>
              </a:rPr>
              <a:t>Gió thơm hương l</a:t>
            </a:r>
            <a:r>
              <a:rPr lang="en-US" sz="3200" b="1" dirty="0">
                <a:solidFill>
                  <a:srgbClr val="0070C0"/>
                </a:solidFill>
                <a:latin typeface="Cambria" panose="02040503050406030204" pitchFamily="18" charset="0"/>
                <a:ea typeface="Cambria" panose="02040503050406030204" pitchFamily="18" charset="0"/>
              </a:rPr>
              <a:t>á/ </a:t>
            </a:r>
            <a:r>
              <a:rPr lang="vi-VN" sz="3200" b="1" dirty="0">
                <a:solidFill>
                  <a:srgbClr val="0070C0"/>
                </a:solidFill>
                <a:latin typeface="Cambria" panose="02040503050406030204" pitchFamily="18" charset="0"/>
                <a:ea typeface="Cambria" panose="02040503050406030204" pitchFamily="18" charset="0"/>
              </a:rPr>
              <a:t>Gọi mầm vươn theo</a:t>
            </a:r>
            <a:endParaRPr lang="vi-VN" sz="3200" b="1" i="0" dirty="0">
              <a:solidFill>
                <a:srgbClr val="0070C0"/>
              </a:solidFill>
              <a:effectLst/>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684436" y="82663"/>
            <a:ext cx="10611873" cy="1473101"/>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defRPr/>
            </a:pPr>
            <a:r>
              <a:rPr lang="vi-VN" sz="3200" b="1" i="1" dirty="0">
                <a:solidFill>
                  <a:srgbClr val="C00000"/>
                </a:solidFill>
                <a:latin typeface="Cambria" panose="02040503050406030204" pitchFamily="18" charset="0"/>
                <a:ea typeface="Cambria" panose="02040503050406030204" pitchFamily="18" charset="0"/>
              </a:rPr>
              <a:t>2. Tìm thêm chi tiết cho thấy cảnh vật mùa xuân hiện ra rất sinh động.</a:t>
            </a:r>
            <a:endParaRPr kumimoji="0" lang="vi-VN" sz="32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aphicFrame>
        <p:nvGraphicFramePr>
          <p:cNvPr id="4" name="Table 3"/>
          <p:cNvGraphicFramePr>
            <a:graphicFrameLocks noGrp="1"/>
          </p:cNvGraphicFramePr>
          <p:nvPr/>
        </p:nvGraphicFramePr>
        <p:xfrm>
          <a:off x="347038" y="1911467"/>
          <a:ext cx="11622356" cy="4797558"/>
        </p:xfrm>
        <a:graphic>
          <a:graphicData uri="http://schemas.openxmlformats.org/drawingml/2006/table">
            <a:tbl>
              <a:tblPr firstRow="1" bandRow="1">
                <a:tableStyleId>{5C22544A-7EE6-4342-B048-85BDC9FD1C3A}</a:tableStyleId>
              </a:tblPr>
              <a:tblGrid>
                <a:gridCol w="4019479">
                  <a:extLst>
                    <a:ext uri="{9D8B030D-6E8A-4147-A177-3AD203B41FA5}">
                      <a16:colId xmlns:a16="http://schemas.microsoft.com/office/drawing/2014/main" val="20000"/>
                    </a:ext>
                  </a:extLst>
                </a:gridCol>
                <a:gridCol w="7602877">
                  <a:extLst>
                    <a:ext uri="{9D8B030D-6E8A-4147-A177-3AD203B41FA5}">
                      <a16:colId xmlns:a16="http://schemas.microsoft.com/office/drawing/2014/main" val="20001"/>
                    </a:ext>
                  </a:extLst>
                </a:gridCol>
              </a:tblGrid>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499910">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1" name="TextBox 10"/>
          <p:cNvSpPr txBox="1"/>
          <p:nvPr/>
        </p:nvSpPr>
        <p:spPr>
          <a:xfrm>
            <a:off x="513708" y="2137025"/>
            <a:ext cx="3760341" cy="584775"/>
          </a:xfrm>
          <a:prstGeom prst="rect">
            <a:avLst/>
          </a:prstGeom>
          <a:noFill/>
        </p:spPr>
        <p:txBody>
          <a:bodyPr wrap="square" rtlCol="0">
            <a:spAutoFit/>
          </a:bodyPr>
          <a:lstStyle/>
          <a:p>
            <a:r>
              <a:rPr lang="en-US" sz="3200" b="0" i="0" dirty="0" err="1">
                <a:solidFill>
                  <a:schemeClr val="bg1"/>
                </a:solidFill>
                <a:effectLst/>
                <a:latin typeface="Cambria" panose="02040503050406030204" pitchFamily="18" charset="0"/>
                <a:ea typeface="Cambria" panose="02040503050406030204" pitchFamily="18" charset="0"/>
              </a:rPr>
              <a:t>Cảnh</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vật</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có</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màu</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sắc</a:t>
            </a:r>
            <a:endParaRPr lang="en-US" sz="3200" dirty="0">
              <a:solidFill>
                <a:schemeClr val="bg1"/>
              </a:solidFill>
              <a:latin typeface="Cambria" panose="02040503050406030204" pitchFamily="18" charset="0"/>
              <a:ea typeface="Cambria" panose="02040503050406030204" pitchFamily="18" charset="0"/>
            </a:endParaRPr>
          </a:p>
        </p:txBody>
      </p:sp>
      <p:sp>
        <p:nvSpPr>
          <p:cNvPr id="12" name="TextBox 11"/>
          <p:cNvSpPr txBox="1"/>
          <p:nvPr/>
        </p:nvSpPr>
        <p:spPr>
          <a:xfrm>
            <a:off x="4613097" y="1982912"/>
            <a:ext cx="7243280" cy="1077218"/>
          </a:xfrm>
          <a:prstGeom prst="rect">
            <a:avLst/>
          </a:prstGeom>
          <a:noFill/>
        </p:spPr>
        <p:txBody>
          <a:bodyPr wrap="square" rtlCol="0">
            <a:spAutoFit/>
          </a:bodyPr>
          <a:lstStyle/>
          <a:p>
            <a:pPr algn="just"/>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xoan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tím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giọt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nắng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trong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veo</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cỏ</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xanh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trắng</a:t>
            </a:r>
            <a:endParaRPr lang="en-US" sz="3200" dirty="0">
              <a:solidFill>
                <a:srgbClr val="002060"/>
              </a:solidFill>
              <a:latin typeface="Cambria" panose="02040503050406030204" pitchFamily="18" charset="0"/>
              <a:ea typeface="Cambria" panose="02040503050406030204" pitchFamily="18" charset="0"/>
            </a:endParaRPr>
          </a:p>
        </p:txBody>
      </p:sp>
      <p:sp>
        <p:nvSpPr>
          <p:cNvPr id="13" name="TextBox 12"/>
          <p:cNvSpPr txBox="1"/>
          <p:nvPr/>
        </p:nvSpPr>
        <p:spPr>
          <a:xfrm>
            <a:off x="503433" y="3195263"/>
            <a:ext cx="3873357" cy="584775"/>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hương vị</a:t>
            </a:r>
            <a:endParaRPr lang="en-US" sz="3200" dirty="0">
              <a:solidFill>
                <a:schemeClr val="bg1"/>
              </a:solidFill>
              <a:latin typeface="Cambria" panose="02040503050406030204" pitchFamily="18" charset="0"/>
              <a:ea typeface="Cambria" panose="02040503050406030204" pitchFamily="18" charset="0"/>
            </a:endParaRPr>
          </a:p>
        </p:txBody>
      </p:sp>
      <p:sp>
        <p:nvSpPr>
          <p:cNvPr id="14" name="TextBox 13"/>
          <p:cNvSpPr txBox="1"/>
          <p:nvPr/>
        </p:nvSpPr>
        <p:spPr>
          <a:xfrm>
            <a:off x="4654193" y="3051424"/>
            <a:ext cx="7243280" cy="1077218"/>
          </a:xfrm>
          <a:prstGeom prst="rect">
            <a:avLst/>
          </a:prstGeom>
          <a:noFill/>
        </p:spPr>
        <p:txBody>
          <a:bodyPr wrap="square" rtlCol="0">
            <a:spAutoFit/>
          </a:bodyPr>
          <a:lstStyle/>
          <a:p>
            <a:pPr algn="just"/>
            <a:r>
              <a:rPr lang="vi-VN" sz="3200" dirty="0">
                <a:solidFill>
                  <a:srgbClr val="002060"/>
                </a:solidFill>
                <a:latin typeface="Cambria" panose="02040503050406030204" pitchFamily="18" charset="0"/>
                <a:ea typeface="Cambria" panose="02040503050406030204" pitchFamily="18" charset="0"/>
              </a:rPr>
              <a:t>gió thơm hương lá, hoa vải thơm lừng bên sông</a:t>
            </a:r>
            <a:endParaRPr lang="en-US" sz="3200" dirty="0">
              <a:solidFill>
                <a:srgbClr val="002060"/>
              </a:solidFill>
              <a:latin typeface="Cambria" panose="02040503050406030204" pitchFamily="18" charset="0"/>
              <a:ea typeface="Cambria" panose="02040503050406030204" pitchFamily="18" charset="0"/>
            </a:endParaRPr>
          </a:p>
        </p:txBody>
      </p:sp>
      <p:sp>
        <p:nvSpPr>
          <p:cNvPr id="15" name="TextBox 14"/>
          <p:cNvSpPr txBox="1"/>
          <p:nvPr/>
        </p:nvSpPr>
        <p:spPr>
          <a:xfrm>
            <a:off x="441788" y="4325421"/>
            <a:ext cx="4058293" cy="584775"/>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âm thanh</a:t>
            </a:r>
            <a:endParaRPr lang="en-US" sz="3200" dirty="0">
              <a:solidFill>
                <a:schemeClr val="bg1"/>
              </a:solidFill>
              <a:latin typeface="Cambria" panose="02040503050406030204" pitchFamily="18" charset="0"/>
              <a:ea typeface="Cambria" panose="02040503050406030204" pitchFamily="18" charset="0"/>
            </a:endParaRPr>
          </a:p>
        </p:txBody>
      </p:sp>
      <p:sp>
        <p:nvSpPr>
          <p:cNvPr id="16" name="TextBox 15"/>
          <p:cNvSpPr txBox="1"/>
          <p:nvPr/>
        </p:nvSpPr>
        <p:spPr>
          <a:xfrm>
            <a:off x="4592548" y="4181582"/>
            <a:ext cx="7243280" cy="954107"/>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dế mèn hãng giọng, chim ríu rít như trẻ con cười, mùa xuân đang nói, xôn xao, thầm thì,...</a:t>
            </a:r>
            <a:endParaRPr lang="en-US" sz="2800" dirty="0">
              <a:solidFill>
                <a:srgbClr val="002060"/>
              </a:solidFill>
              <a:latin typeface="Cambria" panose="02040503050406030204" pitchFamily="18" charset="0"/>
              <a:ea typeface="Cambria" panose="02040503050406030204" pitchFamily="18" charset="0"/>
            </a:endParaRPr>
          </a:p>
        </p:txBody>
      </p:sp>
      <p:sp>
        <p:nvSpPr>
          <p:cNvPr id="17" name="TextBox 16"/>
          <p:cNvSpPr txBox="1"/>
          <p:nvPr/>
        </p:nvSpPr>
        <p:spPr>
          <a:xfrm>
            <a:off x="380143" y="5342563"/>
            <a:ext cx="4078841" cy="1077218"/>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sự chuyển động</a:t>
            </a:r>
            <a:endParaRPr lang="en-US" sz="3200" dirty="0">
              <a:solidFill>
                <a:schemeClr val="bg1"/>
              </a:solidFill>
              <a:latin typeface="Cambria" panose="02040503050406030204" pitchFamily="18" charset="0"/>
              <a:ea typeface="Cambria" panose="02040503050406030204" pitchFamily="18" charset="0"/>
            </a:endParaRPr>
          </a:p>
        </p:txBody>
      </p:sp>
      <p:sp>
        <p:nvSpPr>
          <p:cNvPr id="18" name="TextBox 17"/>
          <p:cNvSpPr txBox="1"/>
          <p:nvPr/>
        </p:nvSpPr>
        <p:spPr>
          <a:xfrm>
            <a:off x="4613096" y="5229546"/>
            <a:ext cx="7243280" cy="1384995"/>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nụ xoè tay hứng nắng, gió gọi mầm cây vươn lên, chim chuyển trong vòm lá, ong bay, chỗ nào cũng gặp bước mùa xuân đi</a:t>
            </a:r>
            <a:endParaRPr lang="en-US" sz="2800" dirty="0">
              <a:solidFill>
                <a:srgbClr val="002060"/>
              </a:solidFill>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barn(inVertical)">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arn(inVertical)">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barn(inVertical)">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barn(inVertical)">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barn(inVertical)">
                                      <p:cBhvr>
                                        <p:cTn id="39" dur="500"/>
                                        <p:tgtEl>
                                          <p:spTgt spid="1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arn(inVertical)">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barn(inVertical)">
                                      <p:cBhvr>
                                        <p:cTn id="49" dur="500"/>
                                        <p:tgtEl>
                                          <p:spTgt spid="1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barn(inVertical)">
                                      <p:cBhvr>
                                        <p:cTn id="5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330036" y="491353"/>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3. </a:t>
            </a:r>
            <a:r>
              <a:rPr kumimoji="0" lang="vi-VN"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Em thích cảnh vật được miêu tả trong khổ thơ nào nhất? Vì sao?</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5" name="Rectangle 4"/>
          <p:cNvSpPr/>
          <p:nvPr/>
        </p:nvSpPr>
        <p:spPr>
          <a:xfrm>
            <a:off x="649413" y="3074971"/>
            <a:ext cx="11372850" cy="267855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dirty="0" err="1">
                <a:solidFill>
                  <a:prstClr val="black"/>
                </a:solidFill>
                <a:latin typeface="Cambria" panose="02040503050406030204" pitchFamily="18" charset="0"/>
                <a:ea typeface="Cambria" panose="02040503050406030204" pitchFamily="18" charset="0"/>
              </a:rPr>
              <a:t>Ví</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dụ</a:t>
            </a:r>
            <a:r>
              <a:rPr lang="en-US" sz="4000" dirty="0">
                <a:solidFill>
                  <a:prstClr val="black"/>
                </a:solidFill>
                <a:latin typeface="Cambria" panose="02040503050406030204" pitchFamily="18" charset="0"/>
                <a:ea typeface="Cambria" panose="02040503050406030204" pitchFamily="18" charset="0"/>
              </a:rPr>
              <a:t>: </a:t>
            </a:r>
            <a:r>
              <a:rPr lang="vi-VN" sz="4000" dirty="0">
                <a:solidFill>
                  <a:prstClr val="black"/>
                </a:solidFill>
                <a:latin typeface="Cambria" panose="02040503050406030204" pitchFamily="18" charset="0"/>
                <a:ea typeface="Cambria" panose="02040503050406030204" pitchFamily="18" charset="0"/>
              </a:rPr>
              <a:t>Em thích cảnh vật được miêu tả trong khổ thơ cuối cùng. Vì nó thể hiện được sự nhộn nhịp của mùa xuân đến.</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181784" y="430156"/>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lvl="0" algn="ctr">
              <a:defRPr/>
            </a:pPr>
            <a:r>
              <a:rPr lang="vi-VN" sz="4400" b="1" dirty="0">
                <a:solidFill>
                  <a:srgbClr val="ED7D31">
                    <a:lumMod val="75000"/>
                  </a:srgbClr>
                </a:solidFill>
                <a:latin typeface="Cambria" panose="02040503050406030204" pitchFamily="18" charset="0"/>
                <a:ea typeface="Cambria" panose="02040503050406030204" pitchFamily="18" charset="0"/>
              </a:rPr>
              <a:t>4. Theo em, tác giả muốn nói điều gì qua nhan đề bài thơ?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3" name="矩形: 圆角 2"/>
          <p:cNvSpPr/>
          <p:nvPr/>
        </p:nvSpPr>
        <p:spPr>
          <a:xfrm>
            <a:off x="978069" y="3315985"/>
            <a:ext cx="10847486" cy="3208106"/>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i="1" dirty="0">
                <a:solidFill>
                  <a:srgbClr val="002060"/>
                </a:solidFill>
                <a:latin typeface="Cambria" panose="02040503050406030204" pitchFamily="18" charset="0"/>
                <a:ea typeface="Cambria" panose="02040503050406030204" pitchFamily="18" charset="0"/>
              </a:rPr>
              <a:t>Bài thơ có nhan để Bước mùa xuân, gợi ra bước đi của mùa xuân, gợi ra khoảnh khắc mùa xuân đang về khắp nơi nơi. Chỗ nào, nơi nào cũng có hình bóng của mùa xuân, sức sống của mùa xuân, hương vị mùa xuân,...</a:t>
            </a:r>
            <a:endParaRPr kumimoji="0" lang="vi-VN" sz="4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32462" y="2074021"/>
            <a:ext cx="7880023" cy="1052215"/>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lvl="0" algn="ctr">
              <a:defRPr/>
            </a:pPr>
            <a:r>
              <a:rPr lang="vi-VN" sz="4400" b="1" dirty="0">
                <a:solidFill>
                  <a:srgbClr val="ED7D31">
                    <a:lumMod val="75000"/>
                  </a:srgbClr>
                </a:solidFill>
                <a:latin typeface="Cambria" panose="02040503050406030204" pitchFamily="18" charset="0"/>
                <a:ea typeface="Cambria" panose="02040503050406030204" pitchFamily="18" charset="0"/>
              </a:rPr>
              <a:t>* Học thuộc lòng bài thơ.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pic>
        <p:nvPicPr>
          <p:cNvPr id="2"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409" y="2966207"/>
            <a:ext cx="4198989" cy="375298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636219" y="665852"/>
            <a:ext cx="7889455" cy="1262658"/>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1"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mn-cs"/>
              </a:rPr>
              <a:t>NỘI DUNG BÀI ĐỌC</a:t>
            </a:r>
            <a:endParaRPr kumimoji="0" lang="en-US" altLang="zh-CN" sz="5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3" name="矩形: 圆角 2"/>
          <p:cNvSpPr/>
          <p:nvPr/>
        </p:nvSpPr>
        <p:spPr>
          <a:xfrm>
            <a:off x="1168451" y="2688282"/>
            <a:ext cx="10619509"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thơ</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gợi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khắp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âm</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thanh</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hương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vị</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chuyển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đầy</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hấp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dẫn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p:cNvSpPr/>
          <p:nvPr/>
        </p:nvSpPr>
        <p:spPr>
          <a:xfrm>
            <a:off x="885825" y="838200"/>
            <a:ext cx="10820400" cy="5629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2686049" y="2519483"/>
            <a:ext cx="6490673" cy="3757492"/>
          </a:xfrm>
          <a:prstGeom prst="rect">
            <a:avLst/>
          </a:prstGeom>
        </p:spPr>
      </p:pic>
      <p:pic>
        <p:nvPicPr>
          <p:cNvPr id="8" name="Picture 7"/>
          <p:cNvPicPr>
            <a:picLocks noChangeAspect="1"/>
          </p:cNvPicPr>
          <p:nvPr/>
        </p:nvPicPr>
        <p:blipFill>
          <a:blip r:embed="rId5"/>
          <a:stretch>
            <a:fillRect/>
          </a:stretch>
        </p:blipFill>
        <p:spPr>
          <a:xfrm>
            <a:off x="3207964" y="711246"/>
            <a:ext cx="7193903" cy="2353260"/>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9"/>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a:fillRect/>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12" name="Rounded Rectangle 6"/>
          <p:cNvSpPr/>
          <p:nvPr/>
        </p:nvSpPr>
        <p:spPr>
          <a:xfrm>
            <a:off x="432954" y="236307"/>
            <a:ext cx="11326091" cy="640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13" name="Group 12"/>
          <p:cNvGrpSpPr/>
          <p:nvPr/>
        </p:nvGrpSpPr>
        <p:grpSpPr>
          <a:xfrm>
            <a:off x="893853" y="-410966"/>
            <a:ext cx="11001374" cy="1954583"/>
            <a:chOff x="6745522" y="3997917"/>
            <a:chExt cx="11001374" cy="1954583"/>
          </a:xfrm>
        </p:grpSpPr>
        <p:sp>
          <p:nvSpPr>
            <p:cNvPr id="15" name="Rectangle 14"/>
            <p:cNvSpPr/>
            <p:nvPr/>
          </p:nvSpPr>
          <p:spPr>
            <a:xfrm>
              <a:off x="6745522" y="4516849"/>
              <a:ext cx="9715500" cy="133003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 Tìm những từ ngữ gợi cảnh vật quen thuộc ở làng quê trong các đoạn thơ dưới đây:</a:t>
              </a:r>
              <a:endParaRPr kumimoji="0" lang="en-US" sz="36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92313" y="3997917"/>
              <a:ext cx="1954583" cy="1954583"/>
            </a:xfrm>
            <a:prstGeom prst="rect">
              <a:avLst/>
            </a:prstGeom>
          </p:spPr>
        </p:pic>
      </p:grpSp>
      <p:sp>
        <p:nvSpPr>
          <p:cNvPr id="2" name="TextBox 1"/>
          <p:cNvSpPr txBox="1"/>
          <p:nvPr/>
        </p:nvSpPr>
        <p:spPr>
          <a:xfrm>
            <a:off x="863029" y="1777429"/>
            <a:ext cx="6770670" cy="2246769"/>
          </a:xfrm>
          <a:prstGeom prst="rect">
            <a:avLst/>
          </a:prstGeom>
          <a:noFill/>
        </p:spPr>
        <p:txBody>
          <a:bodyPr wrap="square" rtlCol="0">
            <a:spAutoFit/>
          </a:bodyPr>
          <a:lstStyle/>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Quê hương tôi có con sông xanh biếc </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Nước gương trong soi tóc những hàng tre </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Tâm hồn tôi là một buổi trưa hè</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Toả nắng xuống lòng sông lấp loáng.</a:t>
            </a:r>
          </a:p>
          <a:p>
            <a:pPr algn="r"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(Tế Hanh)</a:t>
            </a:r>
          </a:p>
        </p:txBody>
      </p:sp>
      <p:sp>
        <p:nvSpPr>
          <p:cNvPr id="3" name="TextBox 2"/>
          <p:cNvSpPr txBox="1"/>
          <p:nvPr/>
        </p:nvSpPr>
        <p:spPr>
          <a:xfrm>
            <a:off x="945223" y="4325421"/>
            <a:ext cx="6770670" cy="2246769"/>
          </a:xfrm>
          <a:prstGeom prst="rect">
            <a:avLst/>
          </a:prstGeom>
          <a:noFill/>
        </p:spPr>
        <p:txBody>
          <a:bodyPr wrap="square" rtlCol="0">
            <a:spAutoFit/>
          </a:bodyPr>
          <a:lstStyle/>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Mẹ hay kể chuyện sân đình</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Khi ai nhắc chuyện làng mình ngày xưa</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Mái đình cong nỗi nắng mưa</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Giếng làng trong vắt qua mùa bão dông.</a:t>
            </a:r>
          </a:p>
          <a:p>
            <a:pPr algn="r"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(Nguyễn Văn Song)</a:t>
            </a:r>
          </a:p>
        </p:txBody>
      </p:sp>
      <p:pic>
        <p:nvPicPr>
          <p:cNvPr id="5" name="Picture 4"/>
          <p:cNvPicPr>
            <a:picLocks noChangeAspect="1"/>
          </p:cNvPicPr>
          <p:nvPr/>
        </p:nvPicPr>
        <p:blipFill>
          <a:blip r:embed="rId5"/>
          <a:stretch>
            <a:fillRect/>
          </a:stretch>
        </p:blipFill>
        <p:spPr>
          <a:xfrm>
            <a:off x="8341653" y="1919822"/>
            <a:ext cx="2762250" cy="4600575"/>
          </a:xfrm>
          <a:prstGeom prst="rect">
            <a:avLst/>
          </a:prstGeom>
        </p:spPr>
      </p:pic>
      <p:cxnSp>
        <p:nvCxnSpPr>
          <p:cNvPr id="7" name="Straight Connector 6"/>
          <p:cNvCxnSpPr/>
          <p:nvPr/>
        </p:nvCxnSpPr>
        <p:spPr>
          <a:xfrm>
            <a:off x="3965824" y="2229491"/>
            <a:ext cx="27842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11047" y="2640457"/>
            <a:ext cx="23219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41843" y="3513761"/>
            <a:ext cx="29897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61034" y="4787757"/>
            <a:ext cx="12637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35003" y="5208998"/>
            <a:ext cx="6883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8513" y="5609690"/>
            <a:ext cx="20856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17142" y="6061753"/>
            <a:ext cx="16233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6"/>
          <p:cNvSpPr/>
          <p:nvPr/>
        </p:nvSpPr>
        <p:spPr>
          <a:xfrm>
            <a:off x="432954" y="236307"/>
            <a:ext cx="11326091" cy="640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13" name="Group 12"/>
          <p:cNvGrpSpPr/>
          <p:nvPr/>
        </p:nvGrpSpPr>
        <p:grpSpPr>
          <a:xfrm>
            <a:off x="893853" y="-410966"/>
            <a:ext cx="11001374" cy="1954583"/>
            <a:chOff x="6745522" y="3997917"/>
            <a:chExt cx="11001374" cy="1954583"/>
          </a:xfrm>
        </p:grpSpPr>
        <p:sp>
          <p:nvSpPr>
            <p:cNvPr id="15" name="Rectangle 14"/>
            <p:cNvSpPr/>
            <p:nvPr/>
          </p:nvSpPr>
          <p:spPr>
            <a:xfrm>
              <a:off x="6745522" y="4516849"/>
              <a:ext cx="9715500" cy="133003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2. Tìm từ ngữ có nghĩa giống với từ quê hương. Đặt câu với từ ngữ tìm được.</a:t>
              </a:r>
              <a:endParaRPr kumimoji="0" lang="en-US" sz="36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92313" y="3997917"/>
              <a:ext cx="1954583" cy="1954583"/>
            </a:xfrm>
            <a:prstGeom prst="rect">
              <a:avLst/>
            </a:prstGeom>
          </p:spPr>
        </p:pic>
      </p:grpSp>
      <p:grpSp>
        <p:nvGrpSpPr>
          <p:cNvPr id="4" name="Group 3"/>
          <p:cNvGrpSpPr/>
          <p:nvPr/>
        </p:nvGrpSpPr>
        <p:grpSpPr>
          <a:xfrm>
            <a:off x="649771" y="1649919"/>
            <a:ext cx="3792573" cy="1672516"/>
            <a:chOff x="2157098" y="2221349"/>
            <a:chExt cx="3866191" cy="1860883"/>
          </a:xfrm>
        </p:grpSpPr>
        <p:sp>
          <p:nvSpPr>
            <p:cNvPr id="6" name="Freeform: Shape 5"/>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3">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a:buClr>
                  <a:srgbClr val="000000"/>
                </a:buClr>
              </a:pPr>
              <a:endParaRPr lang="id-ID" sz="3335" b="1" kern="0">
                <a:solidFill>
                  <a:srgbClr val="FFFFFF"/>
                </a:solidFill>
                <a:latin typeface="UTM Avo" panose="02040603050506020204" pitchFamily="18" charset="0"/>
                <a:sym typeface="Arial" panose="020B0604020202020204"/>
              </a:endParaRPr>
            </a:p>
          </p:txBody>
        </p:sp>
        <p:sp>
          <p:nvSpPr>
            <p:cNvPr id="9" name="TextBox 8"/>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200">
                <a:buClr>
                  <a:srgbClr val="000000"/>
                </a:buClr>
              </a:pP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quê</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nhà</a:t>
              </a:r>
              <a:endParaRPr lang="vi-VN"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endParaRPr>
            </a:p>
          </p:txBody>
        </p:sp>
      </p:grpSp>
      <p:grpSp>
        <p:nvGrpSpPr>
          <p:cNvPr id="14" name="Group 13"/>
          <p:cNvGrpSpPr/>
          <p:nvPr/>
        </p:nvGrpSpPr>
        <p:grpSpPr>
          <a:xfrm>
            <a:off x="4420386" y="1577999"/>
            <a:ext cx="3792573" cy="1672516"/>
            <a:chOff x="2157098" y="2221349"/>
            <a:chExt cx="3866191" cy="1860883"/>
          </a:xfrm>
        </p:grpSpPr>
        <p:sp>
          <p:nvSpPr>
            <p:cNvPr id="17" name="Freeform: Shape 16"/>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a:buClr>
                  <a:srgbClr val="000000"/>
                </a:buClr>
              </a:pPr>
              <a:endParaRPr lang="id-ID" sz="3335" b="1" kern="0">
                <a:solidFill>
                  <a:srgbClr val="FFFFFF"/>
                </a:solidFill>
                <a:latin typeface="UTM Avo" panose="02040603050506020204" pitchFamily="18" charset="0"/>
                <a:sym typeface="Arial" panose="020B0604020202020204"/>
              </a:endParaRPr>
            </a:p>
          </p:txBody>
        </p:sp>
        <p:sp>
          <p:nvSpPr>
            <p:cNvPr id="18" name="TextBox 17"/>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200">
                <a:buClr>
                  <a:srgbClr val="000000"/>
                </a:buClr>
              </a:pP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làng</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quê</a:t>
              </a:r>
              <a:endParaRPr lang="vi-VN"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endParaRPr>
            </a:p>
          </p:txBody>
        </p:sp>
      </p:grpSp>
      <p:grpSp>
        <p:nvGrpSpPr>
          <p:cNvPr id="19" name="Group 18"/>
          <p:cNvGrpSpPr/>
          <p:nvPr/>
        </p:nvGrpSpPr>
        <p:grpSpPr>
          <a:xfrm>
            <a:off x="8139631" y="1598547"/>
            <a:ext cx="3792573" cy="1672516"/>
            <a:chOff x="2157098" y="2221349"/>
            <a:chExt cx="3866191" cy="1860883"/>
          </a:xfrm>
        </p:grpSpPr>
        <p:sp>
          <p:nvSpPr>
            <p:cNvPr id="21" name="Freeform: Shape 20"/>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a:buClr>
                  <a:srgbClr val="000000"/>
                </a:buClr>
              </a:pPr>
              <a:endParaRPr lang="id-ID" sz="3335" b="1" kern="0">
                <a:solidFill>
                  <a:srgbClr val="FFFFFF"/>
                </a:solidFill>
                <a:latin typeface="UTM Avo" panose="02040603050506020204" pitchFamily="18" charset="0"/>
                <a:sym typeface="Arial" panose="020B0604020202020204"/>
              </a:endParaRPr>
            </a:p>
          </p:txBody>
        </p:sp>
        <p:sp>
          <p:nvSpPr>
            <p:cNvPr id="23" name="TextBox 22"/>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200">
                <a:buClr>
                  <a:srgbClr val="000000"/>
                </a:buClr>
              </a:pP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quê</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cha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đất</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tổ</a:t>
              </a:r>
              <a:endParaRPr lang="vi-VN"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endParaRPr>
            </a:p>
          </p:txBody>
        </p:sp>
      </p:grpSp>
      <p:grpSp>
        <p:nvGrpSpPr>
          <p:cNvPr id="25" name="Group 24"/>
          <p:cNvGrpSpPr/>
          <p:nvPr/>
        </p:nvGrpSpPr>
        <p:grpSpPr>
          <a:xfrm>
            <a:off x="1810751" y="3499267"/>
            <a:ext cx="4918822" cy="1672516"/>
            <a:chOff x="2100570" y="2221349"/>
            <a:chExt cx="3866191" cy="1860883"/>
          </a:xfrm>
        </p:grpSpPr>
        <p:sp>
          <p:nvSpPr>
            <p:cNvPr id="27" name="Freeform: Shape 26"/>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a:buClr>
                  <a:srgbClr val="000000"/>
                </a:buClr>
              </a:pPr>
              <a:endParaRPr lang="id-ID" sz="3335" b="1" kern="0">
                <a:solidFill>
                  <a:srgbClr val="FFFFFF"/>
                </a:solidFill>
                <a:latin typeface="UTM Avo" panose="02040603050506020204" pitchFamily="18" charset="0"/>
                <a:sym typeface="Arial" panose="020B0604020202020204"/>
              </a:endParaRPr>
            </a:p>
          </p:txBody>
        </p:sp>
        <p:sp>
          <p:nvSpPr>
            <p:cNvPr id="28" name="TextBox 27"/>
            <p:cNvSpPr txBox="1"/>
            <p:nvPr/>
          </p:nvSpPr>
          <p:spPr>
            <a:xfrm>
              <a:off x="2100570" y="2829449"/>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200">
                <a:buClr>
                  <a:srgbClr val="000000"/>
                </a:buClr>
              </a:pP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quê</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hương</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bản</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quán</a:t>
              </a:r>
              <a:endParaRPr lang="vi-VN"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endParaRPr>
            </a:p>
          </p:txBody>
        </p:sp>
      </p:grpSp>
      <p:grpSp>
        <p:nvGrpSpPr>
          <p:cNvPr id="29" name="Group 28"/>
          <p:cNvGrpSpPr/>
          <p:nvPr/>
        </p:nvGrpSpPr>
        <p:grpSpPr>
          <a:xfrm>
            <a:off x="6742345" y="3468444"/>
            <a:ext cx="3792573" cy="1672516"/>
            <a:chOff x="2157098" y="2221349"/>
            <a:chExt cx="3866191" cy="1860883"/>
          </a:xfrm>
        </p:grpSpPr>
        <p:sp>
          <p:nvSpPr>
            <p:cNvPr id="30" name="Freeform: Shape 29"/>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EDCEC"/>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a:buClr>
                  <a:srgbClr val="000000"/>
                </a:buClr>
              </a:pPr>
              <a:endParaRPr lang="id-ID" sz="3335" b="1" kern="0">
                <a:solidFill>
                  <a:srgbClr val="FFFFFF"/>
                </a:solidFill>
                <a:latin typeface="UTM Avo" panose="02040603050506020204" pitchFamily="18" charset="0"/>
                <a:sym typeface="Arial" panose="020B0604020202020204"/>
              </a:endParaRPr>
            </a:p>
          </p:txBody>
        </p:sp>
        <p:sp>
          <p:nvSpPr>
            <p:cNvPr id="31" name="TextBox 30"/>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200">
                <a:buClr>
                  <a:srgbClr val="000000"/>
                </a:buClr>
              </a:pP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quê</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quán</a:t>
              </a:r>
              <a:endParaRPr lang="vi-VN"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endParaRPr>
            </a:p>
          </p:txBody>
        </p:sp>
      </p:grpSp>
      <p:sp>
        <p:nvSpPr>
          <p:cNvPr id="32" name="TextBox 31"/>
          <p:cNvSpPr txBox="1"/>
          <p:nvPr/>
        </p:nvSpPr>
        <p:spPr>
          <a:xfrm>
            <a:off x="1520575" y="5455578"/>
            <a:ext cx="9164549" cy="1077218"/>
          </a:xfrm>
          <a:prstGeom prst="rect">
            <a:avLst/>
          </a:prstGeom>
          <a:noFill/>
        </p:spPr>
        <p:txBody>
          <a:bodyPr wrap="square" rtlCol="0">
            <a:spAutoFit/>
          </a:bodyPr>
          <a:lstStyle/>
          <a:p>
            <a:pPr algn="just"/>
            <a:r>
              <a:rPr lang="en-US" sz="3200" b="1" i="1" dirty="0" err="1">
                <a:solidFill>
                  <a:srgbClr val="FF0000"/>
                </a:solidFill>
                <a:latin typeface="Cambria" panose="02040503050406030204" pitchFamily="18" charset="0"/>
                <a:ea typeface="Cambria" panose="02040503050406030204" pitchFamily="18" charset="0"/>
              </a:rPr>
              <a:t>Đặt</a:t>
            </a:r>
            <a:r>
              <a:rPr lang="en-US" sz="3200" b="1" i="1" dirty="0">
                <a:solidFill>
                  <a:srgbClr val="FF0000"/>
                </a:solidFill>
                <a:latin typeface="Cambria" panose="02040503050406030204" pitchFamily="18" charset="0"/>
                <a:ea typeface="Cambria" panose="02040503050406030204" pitchFamily="18" charset="0"/>
              </a:rPr>
              <a:t> </a:t>
            </a:r>
            <a:r>
              <a:rPr lang="en-US" sz="3200" b="1" i="1" dirty="0" err="1">
                <a:solidFill>
                  <a:srgbClr val="FF0000"/>
                </a:solidFill>
                <a:latin typeface="Cambria" panose="02040503050406030204" pitchFamily="18" charset="0"/>
                <a:ea typeface="Cambria" panose="02040503050406030204" pitchFamily="18" charset="0"/>
              </a:rPr>
              <a:t>câu</a:t>
            </a:r>
            <a:r>
              <a:rPr lang="en-US"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effectLst/>
                <a:latin typeface="Cambria" panose="02040503050406030204" pitchFamily="18" charset="0"/>
                <a:ea typeface="Cambria" panose="02040503050406030204" pitchFamily="18" charset="0"/>
              </a:rPr>
              <a:t>Dù đã đi xa nhưng em lúc nào cũng nhớ nơi chôn rau cắt rốn của mình.</a:t>
            </a:r>
            <a:endParaRPr lang="en-US" sz="3200" b="1" i="1" dirty="0">
              <a:solidFill>
                <a:srgbClr val="FF0000"/>
              </a:solidFill>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3"/>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strVal val="#ppt_w+.3"/>
                                          </p:val>
                                        </p:tav>
                                        <p:tav tm="100000">
                                          <p:val>
                                            <p:strVal val="#ppt_w"/>
                                          </p:val>
                                        </p:tav>
                                      </p:tavLst>
                                    </p:anim>
                                    <p:anim calcmode="lin" valueType="num">
                                      <p:cBhvr>
                                        <p:cTn id="23" dur="1000" fill="hold"/>
                                        <p:tgtEl>
                                          <p:spTgt spid="19"/>
                                        </p:tgtEl>
                                        <p:attrNameLst>
                                          <p:attrName>ppt_h</p:attrName>
                                        </p:attrNameLst>
                                      </p:cBhvr>
                                      <p:tavLst>
                                        <p:tav tm="0">
                                          <p:val>
                                            <p:strVal val="#ppt_h"/>
                                          </p:val>
                                        </p:tav>
                                        <p:tav tm="100000">
                                          <p:val>
                                            <p:strVal val="#ppt_h"/>
                                          </p:val>
                                        </p:tav>
                                      </p:tavLst>
                                    </p:anim>
                                    <p:animEffect transition="in" filter="fade">
                                      <p:cBhvr>
                                        <p:cTn id="24" dur="1000"/>
                                        <p:tgtEl>
                                          <p:spTgt spid="19"/>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strVal val="#ppt_w+.3"/>
                                          </p:val>
                                        </p:tav>
                                        <p:tav tm="100000">
                                          <p:val>
                                            <p:strVal val="#ppt_w"/>
                                          </p:val>
                                        </p:tav>
                                      </p:tavLst>
                                    </p:anim>
                                    <p:anim calcmode="lin" valueType="num">
                                      <p:cBhvr>
                                        <p:cTn id="28" dur="1000" fill="hold"/>
                                        <p:tgtEl>
                                          <p:spTgt spid="25"/>
                                        </p:tgtEl>
                                        <p:attrNameLst>
                                          <p:attrName>ppt_h</p:attrName>
                                        </p:attrNameLst>
                                      </p:cBhvr>
                                      <p:tavLst>
                                        <p:tav tm="0">
                                          <p:val>
                                            <p:strVal val="#ppt_h"/>
                                          </p:val>
                                        </p:tav>
                                        <p:tav tm="100000">
                                          <p:val>
                                            <p:strVal val="#ppt_h"/>
                                          </p:val>
                                        </p:tav>
                                      </p:tavLst>
                                    </p:anim>
                                    <p:animEffect transition="in" filter="fade">
                                      <p:cBhvr>
                                        <p:cTn id="29" dur="1000"/>
                                        <p:tgtEl>
                                          <p:spTgt spid="25"/>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1000" fill="hold"/>
                                        <p:tgtEl>
                                          <p:spTgt spid="29"/>
                                        </p:tgtEl>
                                        <p:attrNameLst>
                                          <p:attrName>ppt_w</p:attrName>
                                        </p:attrNameLst>
                                      </p:cBhvr>
                                      <p:tavLst>
                                        <p:tav tm="0">
                                          <p:val>
                                            <p:strVal val="#ppt_w+.3"/>
                                          </p:val>
                                        </p:tav>
                                        <p:tav tm="100000">
                                          <p:val>
                                            <p:strVal val="#ppt_w"/>
                                          </p:val>
                                        </p:tav>
                                      </p:tavLst>
                                    </p:anim>
                                    <p:anim calcmode="lin" valueType="num">
                                      <p:cBhvr>
                                        <p:cTn id="33" dur="1000" fill="hold"/>
                                        <p:tgtEl>
                                          <p:spTgt spid="29"/>
                                        </p:tgtEl>
                                        <p:attrNameLst>
                                          <p:attrName>ppt_h</p:attrName>
                                        </p:attrNameLst>
                                      </p:cBhvr>
                                      <p:tavLst>
                                        <p:tav tm="0">
                                          <p:val>
                                            <p:strVal val="#ppt_h"/>
                                          </p:val>
                                        </p:tav>
                                        <p:tav tm="100000">
                                          <p:val>
                                            <p:strVal val="#ppt_h"/>
                                          </p:val>
                                        </p:tav>
                                      </p:tavLst>
                                    </p:anim>
                                    <p:animEffect transition="in" filter="fade">
                                      <p:cBhvr>
                                        <p:cTn id="34" dur="10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1"/>
          <p:cNvSpPr/>
          <p:nvPr/>
        </p:nvSpPr>
        <p:spPr>
          <a:xfrm>
            <a:off x="2920723" y="1147130"/>
            <a:ext cx="7431899"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39"/>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a:fillRect/>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2" name="Picture 1"/>
          <p:cNvPicPr>
            <a:picLocks noChangeAspect="1"/>
          </p:cNvPicPr>
          <p:nvPr/>
        </p:nvPicPr>
        <p:blipFill>
          <a:blip r:embed="rId4"/>
          <a:stretch>
            <a:fillRect/>
          </a:stretch>
        </p:blipFill>
        <p:spPr>
          <a:xfrm>
            <a:off x="3345917" y="1467947"/>
            <a:ext cx="6322100" cy="373717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9"/>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a:fillRect/>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12"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13" name="Group 12"/>
          <p:cNvGrpSpPr/>
          <p:nvPr/>
        </p:nvGrpSpPr>
        <p:grpSpPr>
          <a:xfrm>
            <a:off x="1155307" y="0"/>
            <a:ext cx="10760468" cy="1954583"/>
            <a:chOff x="6986428" y="3997917"/>
            <a:chExt cx="10760468" cy="1954583"/>
          </a:xfrm>
        </p:grpSpPr>
        <p:sp>
          <p:nvSpPr>
            <p:cNvPr id="15" name="Rectangle 14"/>
            <p:cNvSpPr/>
            <p:nvPr/>
          </p:nvSpPr>
          <p:spPr>
            <a:xfrm>
              <a:off x="6986428" y="4516849"/>
              <a:ext cx="9474593" cy="133003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b="1" i="0" dirty="0" err="1">
                  <a:solidFill>
                    <a:srgbClr val="000000"/>
                  </a:solidFill>
                  <a:effectLst/>
                  <a:latin typeface="Calibri" panose="020F0502020204030204" pitchFamily="34" charset="0"/>
                  <a:cs typeface="Calibri" panose="020F0502020204030204" pitchFamily="34" charset="0"/>
                </a:rPr>
                <a:t>Trao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đổi</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cùng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bạn</a:t>
              </a:r>
              <a:r>
                <a:rPr lang="en-US" sz="3600" b="1"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Dấu</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hiệu</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nào</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của</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thời</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tiết</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giúp</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em</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nhận</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ra</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mùa</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xuân</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đang</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về</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Tết</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sắp</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đến</a:t>
              </a:r>
              <a:r>
                <a:rPr lang="en-US" sz="3600" i="0" dirty="0">
                  <a:solidFill>
                    <a:srgbClr val="000000"/>
                  </a:solidFill>
                  <a:effectLst/>
                  <a:latin typeface="Calibri" panose="020F0502020204030204" pitchFamily="34" charset="0"/>
                  <a:cs typeface="Calibri" panose="020F0502020204030204" pitchFamily="34" charset="0"/>
                </a:rPr>
                <a:t>?</a:t>
              </a:r>
              <a:endParaRPr kumimoji="0" lang="en-US" sz="3600" i="0" u="none" strike="noStrike" kern="1200" cap="none" spc="0" normalizeH="0" baseline="0" noProof="0" dirty="0">
                <a:ln>
                  <a:noFill/>
                </a:ln>
                <a:solidFill>
                  <a:sysClr val="windowText" lastClr="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92313" y="3997917"/>
              <a:ext cx="1954583" cy="1954583"/>
            </a:xfrm>
            <a:prstGeom prst="rect">
              <a:avLst/>
            </a:prstGeom>
          </p:spPr>
        </p:pic>
      </p:grpSp>
      <p:pic>
        <p:nvPicPr>
          <p:cNvPr id="17" name="Picture 16"/>
          <p:cNvPicPr>
            <a:picLocks noChangeAspect="1"/>
          </p:cNvPicPr>
          <p:nvPr/>
        </p:nvPicPr>
        <p:blipFill>
          <a:blip r:embed="rId5">
            <a:extLst>
              <a:ext uri="{BEBA8EAE-BF5A-486C-A8C5-ECC9F3942E4B}">
                <a14:imgProps xmlns:a14="http://schemas.microsoft.com/office/drawing/2010/main">
                  <a14:imgLayer r:embed="rId6">
                    <a14:imgEffect>
                      <a14:backgroundRemoval t="9796" b="89796" l="9756" r="91057">
                        <a14:foregroundMark x1="21138" y1="31020" x2="25203" y2="69796"/>
                        <a14:foregroundMark x1="44715" y1="22041" x2="44715" y2="22041"/>
                        <a14:foregroundMark x1="41870" y1="29796" x2="41870" y2="29796"/>
                        <a14:foregroundMark x1="17480" y1="82449" x2="19919" y2="78776"/>
                        <a14:foregroundMark x1="29675" y1="78776" x2="33333" y2="80816"/>
                        <a14:foregroundMark x1="19106" y1="26939" x2="26423" y2="28163"/>
                        <a14:foregroundMark x1="18699" y1="23265" x2="23577" y2="24490"/>
                        <a14:foregroundMark x1="72358" y1="40408" x2="72358" y2="66531"/>
                        <a14:foregroundMark x1="69919" y1="33061" x2="78455" y2="34286"/>
                        <a14:foregroundMark x1="88618" y1="34286" x2="91057" y2="32245"/>
                        <a14:foregroundMark x1="77642" y1="81224" x2="77642" y2="81224"/>
                        <a14:foregroundMark x1="44715" y1="23265" x2="44715" y2="25714"/>
                      </a14:backgroundRemoval>
                    </a14:imgEffect>
                  </a14:imgLayer>
                </a14:imgProps>
              </a:ext>
              <a:ext uri="{28A0092B-C50C-407E-A947-70E740481C1C}">
                <a14:useLocalDpi xmlns:a14="http://schemas.microsoft.com/office/drawing/2010/main" val="0"/>
              </a:ext>
            </a:extLst>
          </a:blip>
          <a:stretch>
            <a:fillRect/>
          </a:stretch>
        </p:blipFill>
        <p:spPr>
          <a:xfrm>
            <a:off x="326403" y="1857376"/>
            <a:ext cx="4930667" cy="4910624"/>
          </a:xfrm>
          <a:prstGeom prst="rect">
            <a:avLst/>
          </a:prstGeom>
        </p:spPr>
      </p:pic>
      <p:sp>
        <p:nvSpPr>
          <p:cNvPr id="18" name="文本框 6"/>
          <p:cNvSpPr txBox="1"/>
          <p:nvPr/>
        </p:nvSpPr>
        <p:spPr>
          <a:xfrm>
            <a:off x="5648325" y="2424956"/>
            <a:ext cx="5781676" cy="3221593"/>
          </a:xfrm>
          <a:prstGeom prst="roundRect">
            <a:avLst>
              <a:gd name="adj" fmla="val 36592"/>
            </a:avLst>
          </a:prstGeom>
          <a:solidFill>
            <a:schemeClr val="accent4">
              <a:lumMod val="20000"/>
              <a:lumOff val="80000"/>
            </a:schemeClr>
          </a:solidFill>
          <a:ln w="12700">
            <a:solidFill>
              <a:schemeClr val="tx1"/>
            </a:solidFill>
            <a:prstDash val="dash"/>
          </a:ln>
        </p:spPr>
        <p:txBody>
          <a:bodyPr wrap="square" rtlCol="0" anchor="t">
            <a:spAutoFit/>
          </a:bodyPr>
          <a:lstStyle/>
          <a:p>
            <a:pPr lvl="0" algn="just">
              <a:defRPr/>
            </a:pPr>
            <a:r>
              <a:rPr lang="en-US" sz="3200" b="1" i="1" dirty="0" err="1">
                <a:solidFill>
                  <a:srgbClr val="C00000"/>
                </a:solidFill>
                <a:latin typeface="Cambria" panose="02040503050406030204" pitchFamily="18" charset="0"/>
                <a:ea typeface="Cambria" panose="02040503050406030204" pitchFamily="18" charset="0"/>
              </a:rPr>
              <a:t>Dấu</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hiệu</a:t>
            </a:r>
            <a:r>
              <a:rPr lang="en-US" sz="3200" b="1" i="1" dirty="0">
                <a:solidFill>
                  <a:srgbClr val="C00000"/>
                </a:solidFill>
                <a:latin typeface="Cambria" panose="02040503050406030204" pitchFamily="18" charset="0"/>
                <a:ea typeface="Cambria" panose="02040503050406030204" pitchFamily="18" charset="0"/>
              </a:rPr>
              <a:t>: N</a:t>
            </a:r>
            <a:r>
              <a:rPr lang="vi-VN" sz="3200" b="1" i="1" dirty="0">
                <a:solidFill>
                  <a:srgbClr val="C00000"/>
                </a:solidFill>
                <a:latin typeface="Cambria" panose="02040503050406030204" pitchFamily="18" charset="0"/>
                <a:ea typeface="Cambria" panose="02040503050406030204" pitchFamily="18" charset="0"/>
              </a:rPr>
              <a:t>hiều mưa phùn, trời dần ấm áp hơn, cây cối bắt đầu đâm chồi nảy lộc, nhiều loài hoa đua nhau khoe sắc.</a:t>
            </a:r>
            <a:endParaRPr kumimoji="0" lang="vi-VN" sz="32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19" name="Arrow: Left 18">
            <a:hlinkClick r:id="rId7" action="ppaction://hlinksldjump"/>
          </p:cNvPr>
          <p:cNvSpPr/>
          <p:nvPr/>
        </p:nvSpPr>
        <p:spPr>
          <a:xfrm>
            <a:off x="9346268" y="5794625"/>
            <a:ext cx="1605983" cy="49315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9"/>
          <p:cNvPicPr>
            <a:picLocks noChangeAspect="1"/>
          </p:cNvPicPr>
          <p:nvPr/>
        </p:nvPicPr>
        <p:blipFill rotWithShape="1">
          <a:blip r:embed="rId4">
            <a:extLst>
              <a:ext uri="{28A0092B-C50C-407E-A947-70E740481C1C}">
                <a14:useLocalDpi xmlns:a14="http://schemas.microsoft.com/office/drawing/2010/main" val="0"/>
              </a:ext>
            </a:extLst>
          </a:blip>
          <a:srcRect l="52260" t="31979" r="39931" b="53248"/>
          <a:stretch>
            <a:fillRect/>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7"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9" name="Group 8"/>
          <p:cNvGrpSpPr/>
          <p:nvPr/>
        </p:nvGrpSpPr>
        <p:grpSpPr>
          <a:xfrm>
            <a:off x="1155307" y="-200025"/>
            <a:ext cx="10350893" cy="1954583"/>
            <a:chOff x="6986428" y="3797892"/>
            <a:chExt cx="10350893" cy="1954583"/>
          </a:xfrm>
        </p:grpSpPr>
        <p:sp>
          <p:nvSpPr>
            <p:cNvPr id="12" name="Rectangle 11"/>
            <p:cNvSpPr/>
            <p:nvPr/>
          </p:nvSpPr>
          <p:spPr>
            <a:xfrm>
              <a:off x="6986428" y="4516849"/>
              <a:ext cx="9474593" cy="78599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b="1" i="0" dirty="0" err="1">
                  <a:solidFill>
                    <a:srgbClr val="000000"/>
                  </a:solidFill>
                  <a:effectLst/>
                  <a:latin typeface="Calibri" panose="020F0502020204030204" pitchFamily="34" charset="0"/>
                  <a:cs typeface="Calibri" panose="020F0502020204030204" pitchFamily="34" charset="0"/>
                </a:rPr>
                <a:t>Nhìn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vào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tranh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thấy</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những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gì</a:t>
              </a:r>
              <a:r>
                <a:rPr lang="en-US" sz="3600" b="1" i="0" dirty="0">
                  <a:solidFill>
                    <a:srgbClr val="000000"/>
                  </a:solidFill>
                  <a:effectLst/>
                  <a:latin typeface="Calibri" panose="020F0502020204030204" pitchFamily="34" charset="0"/>
                  <a:cs typeface="Calibri" panose="020F0502020204030204" pitchFamily="34" charset="0"/>
                </a:rPr>
                <a:t>?</a:t>
              </a:r>
              <a:endParaRPr kumimoji="0" lang="en-US" sz="3600" i="0" u="none" strike="noStrike" kern="1200" cap="none" spc="0" normalizeH="0" baseline="0" noProof="0" dirty="0">
                <a:ln>
                  <a:noFill/>
                </a:ln>
                <a:solidFill>
                  <a:sysClr val="windowText" lastClr="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2738" y="3797892"/>
              <a:ext cx="1954583" cy="1954583"/>
            </a:xfrm>
            <a:prstGeom prst="rect">
              <a:avLst/>
            </a:prstGeom>
          </p:spPr>
        </p:pic>
      </p:grpSp>
      <p:pic>
        <p:nvPicPr>
          <p:cNvPr id="15" name="Picture 14" descr="A path with a fence and flowers by a river&#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075" y="1587273"/>
            <a:ext cx="6267450" cy="4476750"/>
          </a:xfrm>
          <a:prstGeom prst="rect">
            <a:avLst/>
          </a:prstGeom>
        </p:spPr>
      </p:pic>
      <p:sp>
        <p:nvSpPr>
          <p:cNvPr id="16" name="Arrow: Left 15">
            <a:hlinkClick r:id="rId7" action="ppaction://hlinksldjump"/>
          </p:cNvPr>
          <p:cNvSpPr/>
          <p:nvPr/>
        </p:nvSpPr>
        <p:spPr>
          <a:xfrm>
            <a:off x="10099497" y="5568593"/>
            <a:ext cx="1099337" cy="47002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5"/>
          <p:cNvSpPr txBox="1"/>
          <p:nvPr/>
        </p:nvSpPr>
        <p:spPr>
          <a:xfrm>
            <a:off x="636105" y="1684499"/>
            <a:ext cx="10925263" cy="3785652"/>
          </a:xfrm>
          <a:prstGeom prst="rect">
            <a:avLst/>
          </a:prstGeom>
        </p:spPr>
        <p:txBody>
          <a:bodyPr wrap="square">
            <a:spAutoFit/>
          </a:bodyPr>
          <a:lstStyle>
            <a:defPPr>
              <a:defRPr lang="zh-CN"/>
            </a:defPPr>
          </a:lstStyle>
          <a:p>
            <a:pPr marL="457200" lvl="0" indent="-457200" algn="just">
              <a:buFont typeface="Wingdings" panose="05000000000000000000" pitchFamily="2" charset="2"/>
              <a:buChar char="v"/>
            </a:pPr>
            <a:r>
              <a:rPr lang="vi-VN" altLang="zh-CN" sz="2400" kern="0" dirty="0">
                <a:solidFill>
                  <a:prstClr val="black"/>
                </a:solidFill>
                <a:latin typeface="Calibri" panose="020F0502020204030204" pitchFamily="34" charset="0"/>
                <a:cs typeface="Calibri" panose="020F0502020204030204" pitchFamily="34" charset="0"/>
                <a:sym typeface="+mn-lt"/>
              </a:rPr>
              <a:t>Đọc đúng và diễn cảm bài thơ Bước mùa xuân, biết nhấn giọng vào những từ ngữ cần thiết để thể hiện cảm xúc trước vẻ đẹp của cảnh vật khi trời đất đang chuyển động sang mùa xuân.</a:t>
            </a:r>
          </a:p>
          <a:p>
            <a:pPr marL="457200" lvl="0" indent="-457200" algn="just">
              <a:buFont typeface="Wingdings" panose="05000000000000000000" pitchFamily="2" charset="2"/>
              <a:buChar char="v"/>
            </a:pPr>
            <a:r>
              <a:rPr lang="vi-VN" altLang="zh-CN" sz="2400" kern="0" dirty="0">
                <a:solidFill>
                  <a:prstClr val="black"/>
                </a:solidFill>
                <a:latin typeface="Calibri" panose="020F0502020204030204" pitchFamily="34" charset="0"/>
                <a:cs typeface="Calibri" panose="020F0502020204030204" pitchFamily="34" charset="0"/>
                <a:sym typeface="+mn-lt"/>
              </a:rPr>
              <a:t>Nhận biết được vẻ đẹp của cảnh vật trong mùa xuân gắn với thời gian, không gian (địa điểm) cụ thể; bước đầu hiểu được những cảm nhận tinh tế của tác giả qua những sự đổi thay của cảnh vật khi mùa xuân đang tới; thấy được tình yêu của thiên nhiên, tình yêu quê hương, làng cảnh quê hương Việt Nam mà tác giả gửi gắm qua tác phẩm.</a:t>
            </a:r>
          </a:p>
          <a:p>
            <a:pPr marL="457200" lvl="0" indent="-457200" algn="just">
              <a:buFont typeface="Wingdings" panose="05000000000000000000" pitchFamily="2" charset="2"/>
              <a:buChar char="v"/>
            </a:pPr>
            <a:r>
              <a:rPr lang="vi-VN" altLang="zh-CN" sz="2400" kern="0" dirty="0">
                <a:solidFill>
                  <a:prstClr val="black"/>
                </a:solidFill>
                <a:latin typeface="Calibri" panose="020F0502020204030204" pitchFamily="34" charset="0"/>
                <a:cs typeface="Calibri" panose="020F0502020204030204" pitchFamily="34" charset="0"/>
                <a:sym typeface="+mn-lt"/>
              </a:rPr>
              <a:t>Hiểu điều tác giả muốn nói qua bài thơ: </a:t>
            </a:r>
            <a:r>
              <a:rPr lang="vi-VN" altLang="zh-CN" sz="2400" b="1" i="1" kern="0" dirty="0">
                <a:solidFill>
                  <a:prstClr val="black"/>
                </a:solidFill>
                <a:latin typeface="Calibri" panose="020F0502020204030204" pitchFamily="34" charset="0"/>
                <a:cs typeface="Calibri" panose="020F0502020204030204" pitchFamily="34" charset="0"/>
                <a:sym typeface="+mn-lt"/>
              </a:rPr>
              <a:t>Nói về sự tươi vui, náo nức của cảnh vật thiên nhiên khi xuân về.</a:t>
            </a:r>
          </a:p>
        </p:txBody>
      </p:sp>
      <p:pic>
        <p:nvPicPr>
          <p:cNvPr id="6" name="Picture 5"/>
          <p:cNvPicPr>
            <a:picLocks noChangeAspect="1"/>
          </p:cNvPicPr>
          <p:nvPr/>
        </p:nvPicPr>
        <p:blipFill>
          <a:blip r:embed="rId3"/>
          <a:stretch>
            <a:fillRect/>
          </a:stretch>
        </p:blipFill>
        <p:spPr>
          <a:xfrm>
            <a:off x="2115373" y="-357391"/>
            <a:ext cx="7742591" cy="260321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p:cNvSpPr txBox="1"/>
          <p:nvPr/>
        </p:nvSpPr>
        <p:spPr>
          <a:xfrm>
            <a:off x="653401" y="919501"/>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Mưa giăng trên đồng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Uốn mềm ngọn lúa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Hoa xoan theo gió</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Rải tím mặt đường.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3469415" y="-128546"/>
            <a:ext cx="5438103" cy="1176630"/>
          </a:xfrm>
          <a:prstGeom prst="rect">
            <a:avLst/>
          </a:prstGeom>
        </p:spPr>
      </p:pic>
      <p:sp>
        <p:nvSpPr>
          <p:cNvPr id="5" name="文本框 6"/>
          <p:cNvSpPr txBox="1"/>
          <p:nvPr/>
        </p:nvSpPr>
        <p:spPr>
          <a:xfrm>
            <a:off x="673950" y="2840768"/>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Nụ xoè tay hứng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Giọt nắng trong veo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Gió thơm hương lá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Gọi mầm vươn theo.</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文本框 6"/>
          <p:cNvSpPr txBox="1"/>
          <p:nvPr/>
        </p:nvSpPr>
        <p:spPr>
          <a:xfrm>
            <a:off x="735594" y="4854503"/>
            <a:ext cx="3086394" cy="1569660"/>
          </a:xfrm>
          <a:prstGeom prst="rect">
            <a:avLst/>
          </a:prstGeom>
          <a:noFill/>
        </p:spPr>
        <p:txBody>
          <a:bodyPr wrap="square" rtlCol="0" anchor="t">
            <a:spAutoFit/>
          </a:bodyPr>
          <a:lstStyle/>
          <a:p>
            <a:pPr algn="just" rtl="0" latinLnBrk="0"/>
            <a:r>
              <a:rPr lang="vi-VN" sz="2400" b="0" i="0" dirty="0">
                <a:solidFill>
                  <a:srgbClr val="000000"/>
                </a:solidFill>
                <a:effectLst/>
                <a:latin typeface="Calibri" panose="020F0502020204030204" pitchFamily="34" charset="0"/>
                <a:cs typeface="Calibri" panose="020F0502020204030204" pitchFamily="34" charset="0"/>
              </a:rPr>
              <a:t>Cỏ lặng dưới chân</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Cũng xanh với nắng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Ven bãi phù sa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Dế mèn hắng giọng.</a:t>
            </a:r>
          </a:p>
        </p:txBody>
      </p:sp>
      <p:pic>
        <p:nvPicPr>
          <p:cNvPr id="12" name="Picture 11" descr="A path with a fence and flowers by a river&#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510" y="2743071"/>
            <a:ext cx="5310990" cy="3793564"/>
          </a:xfrm>
          <a:prstGeom prst="rect">
            <a:avLst/>
          </a:prstGeom>
        </p:spPr>
      </p:pic>
      <p:sp>
        <p:nvSpPr>
          <p:cNvPr id="13" name="文本框 6"/>
          <p:cNvSpPr txBox="1"/>
          <p:nvPr/>
        </p:nvSpPr>
        <p:spPr>
          <a:xfrm>
            <a:off x="5358965" y="816760"/>
            <a:ext cx="4216550" cy="1569660"/>
          </a:xfrm>
          <a:prstGeom prst="rect">
            <a:avLst/>
          </a:prstGeom>
          <a:noFill/>
        </p:spPr>
        <p:txBody>
          <a:bodyPr wrap="square" rtlCol="0" anchor="t">
            <a:spAutoFit/>
          </a:bodyPr>
          <a:lstStyle/>
          <a:p>
            <a:pPr algn="just" rtl="0" latinLnBrk="0"/>
            <a:r>
              <a:rPr lang="vi-VN" sz="2400" b="0" i="0" dirty="0">
                <a:solidFill>
                  <a:srgbClr val="000000"/>
                </a:solidFill>
                <a:effectLst/>
                <a:latin typeface="Calibri" panose="020F0502020204030204" pitchFamily="34" charset="0"/>
                <a:cs typeface="Calibri" panose="020F0502020204030204" pitchFamily="34" charset="0"/>
              </a:rPr>
              <a:t>Chuyền trong vòm lá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Chim có gì vui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Mà nghe ríu rít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Như trẻ reo cười.</a:t>
            </a:r>
          </a:p>
        </p:txBody>
      </p:sp>
      <p:sp>
        <p:nvSpPr>
          <p:cNvPr id="14" name="文本框 6"/>
          <p:cNvSpPr txBox="1"/>
          <p:nvPr/>
        </p:nvSpPr>
        <p:spPr>
          <a:xfrm>
            <a:off x="5482255" y="2738027"/>
            <a:ext cx="4216550" cy="1569660"/>
          </a:xfrm>
          <a:prstGeom prst="rect">
            <a:avLst/>
          </a:prstGeom>
          <a:noFill/>
        </p:spPr>
        <p:txBody>
          <a:bodyPr wrap="square" rtlCol="0" anchor="t">
            <a:spAutoFit/>
          </a:bodyPr>
          <a:lstStyle/>
          <a:p>
            <a:pPr algn="just" rtl="0" latinLnBrk="0"/>
            <a:r>
              <a:rPr lang="vi-VN" sz="2400" b="0" i="0" dirty="0">
                <a:solidFill>
                  <a:srgbClr val="000000"/>
                </a:solidFill>
                <a:effectLst/>
                <a:latin typeface="Calibri" panose="020F0502020204030204" pitchFamily="34" charset="0"/>
                <a:cs typeface="Calibri" panose="020F0502020204030204" pitchFamily="34" charset="0"/>
              </a:rPr>
              <a:t>Đây vườn hoa cải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Rung vàng cánh ong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Hoa vải đơm trắng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Thơm lừng bên sông.</a:t>
            </a:r>
          </a:p>
        </p:txBody>
      </p:sp>
      <p:sp>
        <p:nvSpPr>
          <p:cNvPr id="15" name="文本框 6"/>
          <p:cNvSpPr txBox="1"/>
          <p:nvPr/>
        </p:nvSpPr>
        <p:spPr>
          <a:xfrm>
            <a:off x="5471981" y="4751762"/>
            <a:ext cx="4216550" cy="1938992"/>
          </a:xfrm>
          <a:prstGeom prst="rect">
            <a:avLst/>
          </a:prstGeom>
          <a:noFill/>
        </p:spPr>
        <p:txBody>
          <a:bodyPr wrap="square" rtlCol="0" anchor="t">
            <a:spAutoFit/>
          </a:bodyPr>
          <a:lstStyle/>
          <a:p>
            <a:pPr algn="just" rtl="0" latinLnBrk="0"/>
            <a:r>
              <a:rPr lang="vi-VN" sz="2400" b="0" i="0" dirty="0">
                <a:solidFill>
                  <a:srgbClr val="000000"/>
                </a:solidFill>
                <a:effectLst/>
                <a:latin typeface="Calibri" panose="020F0502020204030204" pitchFamily="34" charset="0"/>
                <a:cs typeface="Calibri" panose="020F0502020204030204" pitchFamily="34" charset="0"/>
              </a:rPr>
              <a:t>Mùa xuân đang nói</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Xôn xao thầm thì….</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Chốn nào cũng gặp</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Bước mùa xuân đi.</a:t>
            </a:r>
          </a:p>
          <a:p>
            <a:pPr algn="r" rtl="0" latinLnBrk="0"/>
            <a:r>
              <a:rPr lang="vi-VN" sz="2400" b="0" i="0" dirty="0">
                <a:solidFill>
                  <a:srgbClr val="000000"/>
                </a:solidFill>
                <a:effectLst/>
                <a:latin typeface="Calibri" panose="020F0502020204030204" pitchFamily="34" charset="0"/>
                <a:cs typeface="Calibri" panose="020F0502020204030204" pitchFamily="34" charset="0"/>
              </a:rPr>
              <a:t>(Nguyễn Bao)</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p:cNvSpPr txBox="1"/>
          <p:nvPr/>
        </p:nvSpPr>
        <p:spPr>
          <a:xfrm>
            <a:off x="889707" y="909226"/>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Mưa giăng trên đồng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Uốn mềm ngọn lúa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Hoa xoan theo gió</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Rải tím mặt đường.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3469415" y="-128546"/>
            <a:ext cx="5438103" cy="1176630"/>
          </a:xfrm>
          <a:prstGeom prst="rect">
            <a:avLst/>
          </a:prstGeom>
        </p:spPr>
      </p:pic>
      <p:sp>
        <p:nvSpPr>
          <p:cNvPr id="5" name="文本框 6"/>
          <p:cNvSpPr txBox="1"/>
          <p:nvPr/>
        </p:nvSpPr>
        <p:spPr>
          <a:xfrm>
            <a:off x="910256" y="2830493"/>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Nụ xoè tay hứng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Giọt nắng trong veo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Gió thơm hương lá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Gọi mầm vươn theo.</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文本框 6"/>
          <p:cNvSpPr txBox="1"/>
          <p:nvPr/>
        </p:nvSpPr>
        <p:spPr>
          <a:xfrm>
            <a:off x="971900" y="4844228"/>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Cỏ lặng dưới chân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Cũng xanh với nắng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Ven bãi phù sa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Dế mèn hắng giọng.</a:t>
            </a:r>
          </a:p>
        </p:txBody>
      </p:sp>
      <p:pic>
        <p:nvPicPr>
          <p:cNvPr id="12" name="Picture 11" descr="A path with a fence and flowers by a river&#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510" y="2743071"/>
            <a:ext cx="5310990" cy="3793564"/>
          </a:xfrm>
          <a:prstGeom prst="rect">
            <a:avLst/>
          </a:prstGeom>
        </p:spPr>
      </p:pic>
      <p:sp>
        <p:nvSpPr>
          <p:cNvPr id="13" name="文本框 6"/>
          <p:cNvSpPr txBox="1"/>
          <p:nvPr/>
        </p:nvSpPr>
        <p:spPr>
          <a:xfrm>
            <a:off x="5358965" y="816760"/>
            <a:ext cx="4216550"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Chuyền trong vòm lá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Chim có gì vui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Mà nghe ríu rít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Như trẻ reo cười.</a:t>
            </a:r>
          </a:p>
        </p:txBody>
      </p:sp>
      <p:sp>
        <p:nvSpPr>
          <p:cNvPr id="14" name="文本框 6"/>
          <p:cNvSpPr txBox="1"/>
          <p:nvPr/>
        </p:nvSpPr>
        <p:spPr>
          <a:xfrm>
            <a:off x="5482255" y="2738027"/>
            <a:ext cx="4216550"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Đây vườn hoa cải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Rung vàng cánh ong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Hoa vải đơm trắng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Thơm lừng bên sông.</a:t>
            </a:r>
          </a:p>
        </p:txBody>
      </p:sp>
      <p:sp>
        <p:nvSpPr>
          <p:cNvPr id="15" name="文本框 6"/>
          <p:cNvSpPr txBox="1"/>
          <p:nvPr/>
        </p:nvSpPr>
        <p:spPr>
          <a:xfrm>
            <a:off x="5471981" y="4751762"/>
            <a:ext cx="4216550" cy="1938992"/>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Mùa xuân đang nói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Xôn xao thầm thì….</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Chốn nào cũng gặp</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Bước mùa xuân đi.</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(Nguyễn Bao)</a:t>
            </a:r>
          </a:p>
        </p:txBody>
      </p:sp>
      <p:sp>
        <p:nvSpPr>
          <p:cNvPr id="2" name="文本框 6"/>
          <p:cNvSpPr txBox="1"/>
          <p:nvPr/>
        </p:nvSpPr>
        <p:spPr>
          <a:xfrm>
            <a:off x="139600" y="0"/>
            <a:ext cx="2809083" cy="883860"/>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CHIA KHỔ</a:t>
            </a:r>
          </a:p>
        </p:txBody>
      </p:sp>
      <p:sp>
        <p:nvSpPr>
          <p:cNvPr id="6" name="Oval 5"/>
          <p:cNvSpPr/>
          <p:nvPr/>
        </p:nvSpPr>
        <p:spPr>
          <a:xfrm>
            <a:off x="349321" y="1027417"/>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p:sp>
        <p:nvSpPr>
          <p:cNvPr id="9" name="Oval 8"/>
          <p:cNvSpPr/>
          <p:nvPr/>
        </p:nvSpPr>
        <p:spPr>
          <a:xfrm>
            <a:off x="421240" y="3000055"/>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2</a:t>
            </a:r>
          </a:p>
        </p:txBody>
      </p:sp>
      <p:sp>
        <p:nvSpPr>
          <p:cNvPr id="10" name="Oval 9"/>
          <p:cNvSpPr/>
          <p:nvPr/>
        </p:nvSpPr>
        <p:spPr>
          <a:xfrm>
            <a:off x="452062" y="4931597"/>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3</a:t>
            </a:r>
          </a:p>
        </p:txBody>
      </p:sp>
      <p:sp>
        <p:nvSpPr>
          <p:cNvPr id="11" name="Oval 10"/>
          <p:cNvSpPr/>
          <p:nvPr/>
        </p:nvSpPr>
        <p:spPr>
          <a:xfrm>
            <a:off x="4869949" y="904128"/>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4</a:t>
            </a:r>
          </a:p>
        </p:txBody>
      </p:sp>
      <p:sp>
        <p:nvSpPr>
          <p:cNvPr id="16" name="Oval 15"/>
          <p:cNvSpPr/>
          <p:nvPr/>
        </p:nvSpPr>
        <p:spPr>
          <a:xfrm>
            <a:off x="4952142" y="2845944"/>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5</a:t>
            </a:r>
          </a:p>
        </p:txBody>
      </p:sp>
      <p:sp>
        <p:nvSpPr>
          <p:cNvPr id="17" name="Oval 16"/>
          <p:cNvSpPr/>
          <p:nvPr/>
        </p:nvSpPr>
        <p:spPr>
          <a:xfrm>
            <a:off x="4952142" y="4839130"/>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6</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0" grpId="0" animBg="1"/>
      <p:bldP spid="11"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a:fillRect/>
          </a:stretch>
        </p:blipFill>
        <p:spPr>
          <a:xfrm>
            <a:off x="24210" y="0"/>
            <a:ext cx="4081670" cy="980661"/>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p:cNvGrpSpPr/>
          <p:nvPr/>
        </p:nvGrpSpPr>
        <p:grpSpPr>
          <a:xfrm>
            <a:off x="1760204" y="1849440"/>
            <a:ext cx="2904264" cy="1177090"/>
            <a:chOff x="2360277" y="2671670"/>
            <a:chExt cx="1378812" cy="892629"/>
          </a:xfrm>
        </p:grpSpPr>
        <p:grpSp>
          <p:nvGrpSpPr>
            <p:cNvPr id="24" name="组合 30"/>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p:cNvSpPr txBox="1"/>
            <p:nvPr/>
          </p:nvSpPr>
          <p:spPr>
            <a:xfrm>
              <a:off x="2699059" y="2751440"/>
              <a:ext cx="705956" cy="6301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4800" b="1" i="1" dirty="0" err="1">
                  <a:solidFill>
                    <a:srgbClr val="00B050"/>
                  </a:solidFill>
                  <a:latin typeface="Cambria" panose="02040503050406030204" pitchFamily="18" charset="0"/>
                  <a:ea typeface="Cambria" panose="02040503050406030204" pitchFamily="18" charset="0"/>
                </a:rPr>
                <a:t>xoè</a:t>
              </a:r>
              <a:r>
                <a:rPr lang="en-US" sz="4800" b="1" i="1" dirty="0">
                  <a:solidFill>
                    <a:srgbClr val="00B050"/>
                  </a:solidFill>
                  <a:latin typeface="Cambria" panose="02040503050406030204" pitchFamily="18" charset="0"/>
                  <a:ea typeface="Cambria" panose="02040503050406030204" pitchFamily="18" charset="0"/>
                </a:rPr>
                <a:t> </a:t>
              </a:r>
              <a:r>
                <a:rPr lang="en-US" sz="4800" b="1" i="1" dirty="0" err="1">
                  <a:solidFill>
                    <a:srgbClr val="00B050"/>
                  </a:solidFill>
                  <a:latin typeface="Cambria" panose="02040503050406030204" pitchFamily="18" charset="0"/>
                  <a:ea typeface="Cambria" panose="02040503050406030204" pitchFamily="18" charset="0"/>
                </a:rPr>
                <a:t>tay</a:t>
              </a:r>
              <a:endPar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p:cNvGrpSpPr/>
          <p:nvPr/>
        </p:nvGrpSpPr>
        <p:grpSpPr>
          <a:xfrm>
            <a:off x="6655296" y="1833251"/>
            <a:ext cx="3853532" cy="1155142"/>
            <a:chOff x="2360278" y="2671670"/>
            <a:chExt cx="1258031" cy="892629"/>
          </a:xfrm>
        </p:grpSpPr>
        <p:grpSp>
          <p:nvGrpSpPr>
            <p:cNvPr id="29" name="组合 30"/>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p:cNvSpPr txBox="1"/>
            <p:nvPr/>
          </p:nvSpPr>
          <p:spPr>
            <a:xfrm>
              <a:off x="2524227" y="2761549"/>
              <a:ext cx="915055" cy="6421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trong</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veo</a:t>
              </a:r>
              <a:endPar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endParaRPr>
            </a:p>
          </p:txBody>
        </p:sp>
      </p:grpSp>
      <p:grpSp>
        <p:nvGrpSpPr>
          <p:cNvPr id="36" name="组合 44"/>
          <p:cNvGrpSpPr/>
          <p:nvPr/>
        </p:nvGrpSpPr>
        <p:grpSpPr>
          <a:xfrm>
            <a:off x="4169376" y="3730099"/>
            <a:ext cx="4053847" cy="1244144"/>
            <a:chOff x="2360278" y="2671670"/>
            <a:chExt cx="1258031" cy="892629"/>
          </a:xfrm>
        </p:grpSpPr>
        <p:grpSp>
          <p:nvGrpSpPr>
            <p:cNvPr id="39" name="组合 30"/>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p:cNvSpPr txBox="1"/>
            <p:nvPr/>
          </p:nvSpPr>
          <p:spPr>
            <a:xfrm>
              <a:off x="2579834" y="2790537"/>
              <a:ext cx="818919"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gọi</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mầm</a:t>
              </a:r>
              <a:endPar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pic>
        <p:nvPicPr>
          <p:cNvPr id="4" name="Picture 3"/>
          <p:cNvPicPr>
            <a:picLocks noChangeAspect="1"/>
          </p:cNvPicPr>
          <p:nvPr/>
        </p:nvPicPr>
        <p:blipFill>
          <a:blip r:embed="rId6"/>
          <a:stretch>
            <a:fillRect/>
          </a:stretch>
        </p:blipFill>
        <p:spPr>
          <a:xfrm>
            <a:off x="1685841" y="434613"/>
            <a:ext cx="8943607" cy="120101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7"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 t="71353" r="70067" b="10955"/>
          <a:stretch>
            <a:fillRect/>
          </a:stretch>
        </p:blipFill>
        <p:spPr>
          <a:xfrm>
            <a:off x="-461442" y="1978400"/>
            <a:ext cx="1733550" cy="1536906"/>
          </a:xfrm>
          <a:prstGeom prst="rect">
            <a:avLst/>
          </a:prstGeom>
        </p:spPr>
      </p:pic>
      <p:pic>
        <p:nvPicPr>
          <p:cNvPr id="18"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7041" flipH="1">
            <a:off x="9774427" y="534159"/>
            <a:ext cx="2731607" cy="896634"/>
          </a:xfrm>
          <a:prstGeom prst="rect">
            <a:avLst/>
          </a:prstGeom>
        </p:spPr>
      </p:pic>
      <p:pic>
        <p:nvPicPr>
          <p:cNvPr id="19"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3582" flipH="1">
            <a:off x="9138654" y="265716"/>
            <a:ext cx="3241356" cy="1057285"/>
          </a:xfrm>
          <a:prstGeom prst="rect">
            <a:avLst/>
          </a:prstGeom>
        </p:spPr>
      </p:pic>
      <p:pic>
        <p:nvPicPr>
          <p:cNvPr id="20" name="Kí hiệu - Khám phá &amp; Luyện tập"/>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52032" y="779933"/>
            <a:ext cx="851896" cy="851896"/>
          </a:xfrm>
          <a:prstGeom prst="rect">
            <a:avLst/>
          </a:prstGeom>
        </p:spPr>
      </p:pic>
      <p:sp>
        <p:nvSpPr>
          <p:cNvPr id="21" name="Rounded Rectangle 7"/>
          <p:cNvSpPr/>
          <p:nvPr/>
        </p:nvSpPr>
        <p:spPr>
          <a:xfrm>
            <a:off x="2980902" y="2352754"/>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Averta Std CY" panose="00000500000000000000" pitchFamily="50" charset="0"/>
              <a:ea typeface="+mn-ea"/>
              <a:cs typeface="+mn-cs"/>
              <a:sym typeface="Arial" panose="020B0604020202020204"/>
            </a:endParaRPr>
          </a:p>
        </p:txBody>
      </p:sp>
      <p:sp>
        <p:nvSpPr>
          <p:cNvPr id="22" name="Rectangle 21"/>
          <p:cNvSpPr/>
          <p:nvPr/>
        </p:nvSpPr>
        <p:spPr>
          <a:xfrm>
            <a:off x="0" y="814356"/>
            <a:ext cx="7798108"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charset="0"/>
                <a:sym typeface="Arial" panose="020B0604020202020204"/>
              </a:rPr>
              <a:t>Luyện</a:t>
            </a:r>
            <a:r>
              <a:rPr kumimoji="0" lang="en-US" altLang="zh-CN"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charset="0"/>
                <a:sym typeface="Arial" panose="020B0604020202020204"/>
              </a:rPr>
              <a:t> </a:t>
            </a: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charset="0"/>
                <a:sym typeface="Arial" panose="020B0604020202020204"/>
              </a:rPr>
              <a:t>đọc</a:t>
            </a:r>
            <a:r>
              <a:rPr kumimoji="0" lang="en-US" altLang="zh-CN"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charset="0"/>
                <a:sym typeface="Arial" panose="020B0604020202020204"/>
              </a:rPr>
              <a:t> </a:t>
            </a: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charset="0"/>
                <a:sym typeface="Arial" panose="020B0604020202020204"/>
              </a:rPr>
              <a:t>trước</a:t>
            </a:r>
            <a:r>
              <a:rPr kumimoji="0" lang="en-US" altLang="zh-CN"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charset="0"/>
                <a:sym typeface="Arial" panose="020B0604020202020204"/>
              </a:rPr>
              <a:t> </a:t>
            </a: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charset="0"/>
                <a:sym typeface="Arial" panose="020B0604020202020204"/>
              </a:rPr>
              <a:t>lớp</a:t>
            </a:r>
            <a:endParaRPr kumimoji="0" lang="zh-CN" altLang="en-US"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charset="0"/>
              <a:sym typeface="Arial" panose="020B0604020202020204"/>
            </a:endParaRPr>
          </a:p>
        </p:txBody>
      </p:sp>
      <p:sp>
        <p:nvSpPr>
          <p:cNvPr id="23" name="Rectangle 22"/>
          <p:cNvSpPr/>
          <p:nvPr/>
        </p:nvSpPr>
        <p:spPr>
          <a:xfrm>
            <a:off x="4867307" y="1409100"/>
            <a:ext cx="4049507" cy="666529"/>
          </a:xfrm>
          <a:prstGeom prst="rect">
            <a:avLst/>
          </a:prstGeom>
        </p:spPr>
        <p:txBody>
          <a:bodyPr wrap="none">
            <a:spAutoFit/>
          </a:bodyPr>
          <a:lstStyle/>
          <a:p>
            <a:pPr marL="0" marR="0" lvl="0" indent="0" algn="ctr" defTabSz="457200" rtl="0" eaLnBrk="1" fontAlgn="auto" latinLnBrk="0" hangingPunct="1">
              <a:lnSpc>
                <a:spcPct val="112000"/>
              </a:lnSpc>
              <a:spcBef>
                <a:spcPts val="0"/>
              </a:spcBef>
              <a:spcAft>
                <a:spcPts val="0"/>
              </a:spcAft>
              <a:buClrTx/>
              <a:buSzTx/>
              <a:buFont typeface="Arial" panose="020B0604020202020204"/>
              <a:buNone/>
              <a:defRPr/>
            </a:pP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charset="0"/>
                <a:sym typeface="Arial" panose="020B0604020202020204"/>
              </a:rPr>
              <a:t>Tiêu</a:t>
            </a:r>
            <a:r>
              <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charset="0"/>
                <a:sym typeface="Arial" panose="020B0604020202020204"/>
              </a:rPr>
              <a:t>chí</a:t>
            </a:r>
            <a:r>
              <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charset="0"/>
                <a:sym typeface="Arial" panose="020B0604020202020204"/>
              </a:rPr>
              <a:t>đánh</a:t>
            </a:r>
            <a:r>
              <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charset="0"/>
                <a:sym typeface="Arial" panose="020B0604020202020204"/>
              </a:rPr>
              <a:t>giá</a:t>
            </a:r>
            <a:endPar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charset="0"/>
              <a:sym typeface="Arial" panose="020B0604020202020204"/>
            </a:endParaRPr>
          </a:p>
        </p:txBody>
      </p:sp>
      <p:sp>
        <p:nvSpPr>
          <p:cNvPr id="24" name="Rectangle 23"/>
          <p:cNvSpPr/>
          <p:nvPr/>
        </p:nvSpPr>
        <p:spPr>
          <a:xfrm>
            <a:off x="3733256" y="2459692"/>
            <a:ext cx="1938351" cy="643894"/>
          </a:xfrm>
          <a:prstGeom prst="rect">
            <a:avLst/>
          </a:prstGeom>
        </p:spPr>
        <p:txBody>
          <a:bodyPr wrap="none">
            <a:spAutoFit/>
          </a:bodyPr>
          <a:lstStyle/>
          <a:p>
            <a:pPr marL="0" marR="0" lvl="0" indent="0" algn="l" defTabSz="4572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panose="020B0604020202020204"/>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panose="020B0604020202020204"/>
            </a:endParaRPr>
          </a:p>
        </p:txBody>
      </p:sp>
      <p:sp>
        <p:nvSpPr>
          <p:cNvPr id="25" name="Oval 24"/>
          <p:cNvSpPr/>
          <p:nvPr/>
        </p:nvSpPr>
        <p:spPr>
          <a:xfrm>
            <a:off x="3121836" y="2500080"/>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Averta Std CY" panose="00000500000000000000" pitchFamily="50" charset="0"/>
              <a:ea typeface="+mn-ea"/>
              <a:cs typeface="+mn-cs"/>
              <a:sym typeface="Arial" panose="020B0604020202020204"/>
            </a:endParaRPr>
          </a:p>
        </p:txBody>
      </p:sp>
      <p:sp>
        <p:nvSpPr>
          <p:cNvPr id="26" name="Rounded Rectangle 9"/>
          <p:cNvSpPr/>
          <p:nvPr/>
        </p:nvSpPr>
        <p:spPr>
          <a:xfrm>
            <a:off x="2980902" y="3329742"/>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Averta Std CY" panose="00000500000000000000" pitchFamily="50" charset="0"/>
              <a:ea typeface="+mn-ea"/>
              <a:cs typeface="+mn-cs"/>
              <a:sym typeface="Arial" panose="020B0604020202020204"/>
            </a:endParaRPr>
          </a:p>
        </p:txBody>
      </p:sp>
      <p:sp>
        <p:nvSpPr>
          <p:cNvPr id="27" name="Rectangle 26"/>
          <p:cNvSpPr/>
          <p:nvPr/>
        </p:nvSpPr>
        <p:spPr>
          <a:xfrm>
            <a:off x="3733256" y="3436680"/>
            <a:ext cx="1960793" cy="643894"/>
          </a:xfrm>
          <a:prstGeom prst="rect">
            <a:avLst/>
          </a:prstGeom>
        </p:spPr>
        <p:txBody>
          <a:bodyPr wrap="none">
            <a:spAutoFit/>
          </a:bodyPr>
          <a:lstStyle/>
          <a:p>
            <a:pPr marL="0" marR="0" lvl="0" indent="0" algn="l" defTabSz="4572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panose="020B0604020202020204"/>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panose="020B0604020202020204"/>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panose="020B0604020202020204"/>
            </a:endParaRPr>
          </a:p>
        </p:txBody>
      </p:sp>
      <p:sp>
        <p:nvSpPr>
          <p:cNvPr id="28" name="Oval 27"/>
          <p:cNvSpPr/>
          <p:nvPr/>
        </p:nvSpPr>
        <p:spPr>
          <a:xfrm>
            <a:off x="3121836" y="3477068"/>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0" cap="none" spc="0" normalizeH="0" baseline="0" noProof="0" dirty="0">
                <a:ln>
                  <a:noFill/>
                </a:ln>
                <a:solidFill>
                  <a:prstClr val="black"/>
                </a:solidFill>
                <a:effectLst/>
                <a:uLnTx/>
                <a:uFillTx/>
                <a:latin typeface="Averta Std CY" panose="00000500000000000000" pitchFamily="50" charset="0"/>
                <a:ea typeface="inpin heiti" charset="-122"/>
                <a:cs typeface="Times New Roman" panose="02020603050405020304"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Averta Std CY" panose="00000500000000000000" pitchFamily="50" charset="0"/>
              <a:ea typeface="+mn-ea"/>
              <a:cs typeface="+mn-cs"/>
              <a:sym typeface="Arial" panose="020B0604020202020204"/>
            </a:endParaRPr>
          </a:p>
        </p:txBody>
      </p:sp>
      <p:sp>
        <p:nvSpPr>
          <p:cNvPr id="29" name="Rounded Rectangle 12"/>
          <p:cNvSpPr/>
          <p:nvPr/>
        </p:nvSpPr>
        <p:spPr>
          <a:xfrm>
            <a:off x="2980901" y="4395484"/>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Averta Std CY" panose="00000500000000000000" pitchFamily="50" charset="0"/>
              <a:ea typeface="+mn-ea"/>
              <a:cs typeface="+mn-cs"/>
              <a:sym typeface="Arial" panose="020B0604020202020204"/>
            </a:endParaRPr>
          </a:p>
        </p:txBody>
      </p:sp>
      <p:sp>
        <p:nvSpPr>
          <p:cNvPr id="30" name="Rectangle 29"/>
          <p:cNvSpPr/>
          <p:nvPr/>
        </p:nvSpPr>
        <p:spPr>
          <a:xfrm>
            <a:off x="3733256" y="4502422"/>
            <a:ext cx="373692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Microsoft YaHei" panose="020B0503020204020204" charset="-122"/>
                <a:cs typeface="Arial" panose="020B0604020202020204" pitchFamily="34" charset="0"/>
                <a:sym typeface="Arial" panose="020B0604020202020204"/>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charset="-122"/>
                <a:cs typeface="Arial" panose="020B0604020202020204" pitchFamily="3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Microsoft YaHei" panose="020B0503020204020204" charset="-122"/>
                <a:cs typeface="Arial" panose="020B0604020202020204" pitchFamily="34" charset="0"/>
                <a:sym typeface="Arial" panose="020B0604020202020204"/>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charset="-122"/>
                <a:cs typeface="Arial" panose="020B0604020202020204" pitchFamily="3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Microsoft YaHei" panose="020B0503020204020204" charset="-122"/>
                <a:cs typeface="Arial" panose="020B0604020202020204" pitchFamily="34" charset="0"/>
                <a:sym typeface="Arial" panose="020B0604020202020204"/>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charset="-122"/>
                <a:cs typeface="Arial" panose="020B0604020202020204" pitchFamily="3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Microsoft YaHei" panose="020B0503020204020204" charset="-122"/>
                <a:cs typeface="Arial" panose="020B0604020202020204" pitchFamily="34" charset="0"/>
                <a:sym typeface="Arial" panose="020B0604020202020204"/>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charset="-122"/>
              <a:cs typeface="Arial" panose="020B0604020202020204" pitchFamily="34" charset="0"/>
              <a:sym typeface="Arial" panose="020B0604020202020204"/>
            </a:endParaRPr>
          </a:p>
        </p:txBody>
      </p:sp>
      <p:sp>
        <p:nvSpPr>
          <p:cNvPr id="31" name="Oval 30"/>
          <p:cNvSpPr/>
          <p:nvPr/>
        </p:nvSpPr>
        <p:spPr>
          <a:xfrm>
            <a:off x="3121836" y="4542810"/>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0" cap="none" spc="0" normalizeH="0" baseline="0" noProof="0" dirty="0">
                <a:ln>
                  <a:noFill/>
                </a:ln>
                <a:solidFill>
                  <a:prstClr val="black"/>
                </a:solidFill>
                <a:effectLst/>
                <a:uLnTx/>
                <a:uFillTx/>
                <a:latin typeface="Averta Std CY" panose="00000500000000000000" pitchFamily="50" charset="0"/>
                <a:ea typeface="inpin heiti" charset="-122"/>
                <a:cs typeface="Times New Roman" panose="02020603050405020304"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Averta Std CY" panose="00000500000000000000" pitchFamily="50" charset="0"/>
              <a:ea typeface="+mn-ea"/>
              <a:cs typeface="+mn-cs"/>
              <a:sym typeface="Arial" panose="020B0604020202020204"/>
            </a:endParaRPr>
          </a:p>
        </p:txBody>
      </p:sp>
      <p:pic>
        <p:nvPicPr>
          <p:cNvPr id="32" name="Picture 2" descr="Star Cartoon Images, Stock Photos &amp;amp; Vectors | Shutterstock"/>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7082664" y="2326495"/>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Star Cartoon Images, Stock Photos &amp;amp; Vectors | Shutterstock"/>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7053564" y="331514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Star Cartoon Images, Stock Photos &amp;amp; Vectors | Shutterstock"/>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8318805" y="4434028"/>
            <a:ext cx="2530483" cy="721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1000"/>
                                        <p:tgtEl>
                                          <p:spTgt spid="18"/>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250"/>
                                        <p:tgtEl>
                                          <p:spTgt spid="17"/>
                                        </p:tgtEl>
                                      </p:cBhvr>
                                    </p:animEffect>
                                    <p:anim calcmode="lin" valueType="num">
                                      <p:cBhvr>
                                        <p:cTn id="14" dur="1250" fill="hold"/>
                                        <p:tgtEl>
                                          <p:spTgt spid="17"/>
                                        </p:tgtEl>
                                        <p:attrNameLst>
                                          <p:attrName>ppt_x</p:attrName>
                                        </p:attrNameLst>
                                      </p:cBhvr>
                                      <p:tavLst>
                                        <p:tav tm="0">
                                          <p:val>
                                            <p:strVal val="#ppt_x"/>
                                          </p:val>
                                        </p:tav>
                                        <p:tav tm="100000">
                                          <p:val>
                                            <p:strVal val="#ppt_x"/>
                                          </p:val>
                                        </p:tav>
                                      </p:tavLst>
                                    </p:anim>
                                    <p:anim calcmode="lin" valueType="num">
                                      <p:cBhvr>
                                        <p:cTn id="15" dur="1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D0ACF5D-A5C4-4E47-BF5C-9DB9E6E5AED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0014*2{0959EB54-1F19-4341-8F56-493D2CEB1A95}&quot;,&quot;C:\\Users\\TRANG\\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V4 Đọc Bước mùa xuân"/>
</p:tagLst>
</file>

<file path=ppt/tags/tag10.xml><?xml version="1.0" encoding="utf-8"?>
<p:tagLst xmlns:a="http://schemas.openxmlformats.org/drawingml/2006/main" xmlns:r="http://schemas.openxmlformats.org/officeDocument/2006/relationships" xmlns:p="http://schemas.openxmlformats.org/presentationml/2006/main">
  <p:tag name="GENSWF_SLIDE_UID" val="{48D9F541-E9FB-4429-BB2D-A04AD726241A}:7313"/>
</p:tagLst>
</file>

<file path=ppt/tags/tag11.xml><?xml version="1.0" encoding="utf-8"?>
<p:tagLst xmlns:a="http://schemas.openxmlformats.org/drawingml/2006/main" xmlns:r="http://schemas.openxmlformats.org/officeDocument/2006/relationships" xmlns:p="http://schemas.openxmlformats.org/presentationml/2006/main">
  <p:tag name="GENSWF_SLIDE_UID" val="{1E4649D6-8E24-48B5-8DCD-33751530444D}:7314"/>
</p:tagLst>
</file>

<file path=ppt/tags/tag12.xml><?xml version="1.0" encoding="utf-8"?>
<p:tagLst xmlns:a="http://schemas.openxmlformats.org/drawingml/2006/main" xmlns:r="http://schemas.openxmlformats.org/officeDocument/2006/relationships" xmlns:p="http://schemas.openxmlformats.org/presentationml/2006/main">
  <p:tag name="GENSWF_SLIDE_UID" val="{ECBB0B32-7359-4669-B7CC-15A2A94C5208}:333"/>
</p:tagLst>
</file>

<file path=ppt/tags/tag13.xml><?xml version="1.0" encoding="utf-8"?>
<p:tagLst xmlns:a="http://schemas.openxmlformats.org/drawingml/2006/main" xmlns:r="http://schemas.openxmlformats.org/officeDocument/2006/relationships" xmlns:p="http://schemas.openxmlformats.org/presentationml/2006/main">
  <p:tag name="GENSWF_SLIDE_UID" val="{51D8BE92-69F5-4244-8A67-AF3911FFE95C}:7327"/>
</p:tagLst>
</file>

<file path=ppt/tags/tag14.xml><?xml version="1.0" encoding="utf-8"?>
<p:tagLst xmlns:a="http://schemas.openxmlformats.org/drawingml/2006/main" xmlns:r="http://schemas.openxmlformats.org/officeDocument/2006/relationships" xmlns:p="http://schemas.openxmlformats.org/presentationml/2006/main">
  <p:tag name="GENSWF_SLIDE_UID" val="{A6199786-6139-4A93-B14A-A469AE4EC3C6}:7328"/>
</p:tagLst>
</file>

<file path=ppt/tags/tag15.xml><?xml version="1.0" encoding="utf-8"?>
<p:tagLst xmlns:a="http://schemas.openxmlformats.org/drawingml/2006/main" xmlns:r="http://schemas.openxmlformats.org/officeDocument/2006/relationships" xmlns:p="http://schemas.openxmlformats.org/presentationml/2006/main">
  <p:tag name="GENSWF_SLIDE_UID" val="{6C9CA227-B6CE-4C98-81AB-E73FF66C20FA}:7329"/>
</p:tagLst>
</file>

<file path=ppt/tags/tag16.xml><?xml version="1.0" encoding="utf-8"?>
<p:tagLst xmlns:a="http://schemas.openxmlformats.org/drawingml/2006/main" xmlns:r="http://schemas.openxmlformats.org/officeDocument/2006/relationships" xmlns:p="http://schemas.openxmlformats.org/presentationml/2006/main">
  <p:tag name="GENSWF_SLIDE_UID" val="{3A2882BF-D281-4D92-BC2F-50FCFFB113B1}:7343"/>
</p:tagLst>
</file>

<file path=ppt/tags/tag17.xml><?xml version="1.0" encoding="utf-8"?>
<p:tagLst xmlns:a="http://schemas.openxmlformats.org/drawingml/2006/main" xmlns:r="http://schemas.openxmlformats.org/officeDocument/2006/relationships" xmlns:p="http://schemas.openxmlformats.org/presentationml/2006/main">
  <p:tag name="GENSWF_SLIDE_UID" val="{BFD522EF-E152-4249-9F2D-CC5ED0571E3E}:7331"/>
</p:tagLst>
</file>

<file path=ppt/tags/tag18.xml><?xml version="1.0" encoding="utf-8"?>
<p:tagLst xmlns:a="http://schemas.openxmlformats.org/drawingml/2006/main" xmlns:r="http://schemas.openxmlformats.org/officeDocument/2006/relationships" xmlns:p="http://schemas.openxmlformats.org/presentationml/2006/main">
  <p:tag name="GENSWF_SLIDE_UID" val="{30EE0CE3-2173-4AB7-A419-6EFFD3121FB7}:11088552"/>
</p:tagLst>
</file>

<file path=ppt/tags/tag19.xml><?xml version="1.0" encoding="utf-8"?>
<p:tagLst xmlns:a="http://schemas.openxmlformats.org/drawingml/2006/main" xmlns:r="http://schemas.openxmlformats.org/officeDocument/2006/relationships" xmlns:p="http://schemas.openxmlformats.org/presentationml/2006/main">
  <p:tag name="GENSWF_SLIDE_UID" val="{6178E420-16E8-423F-BB38-C5B8D52EC1C7}:11088553"/>
</p:tagLst>
</file>

<file path=ppt/tags/tag2.xml><?xml version="1.0" encoding="utf-8"?>
<p:tagLst xmlns:a="http://schemas.openxmlformats.org/drawingml/2006/main" xmlns:r="http://schemas.openxmlformats.org/officeDocument/2006/relationships" xmlns:p="http://schemas.openxmlformats.org/presentationml/2006/main">
  <p:tag name="GENSWF_SLIDE_UID" val="{2EE6C619-00B9-439C-B255-44EABCED5D4B}:2728"/>
</p:tagLst>
</file>

<file path=ppt/tags/tag20.xml><?xml version="1.0" encoding="utf-8"?>
<p:tagLst xmlns:a="http://schemas.openxmlformats.org/drawingml/2006/main" xmlns:r="http://schemas.openxmlformats.org/officeDocument/2006/relationships" xmlns:p="http://schemas.openxmlformats.org/presentationml/2006/main">
  <p:tag name="GENSWF_SLIDE_UID" val="{05173AA4-C3E0-4EF1-86B7-CF7703058F32}:11088554"/>
</p:tagLst>
</file>

<file path=ppt/tags/tag3.xml><?xml version="1.0" encoding="utf-8"?>
<p:tagLst xmlns:a="http://schemas.openxmlformats.org/drawingml/2006/main" xmlns:r="http://schemas.openxmlformats.org/officeDocument/2006/relationships" xmlns:p="http://schemas.openxmlformats.org/presentationml/2006/main">
  <p:tag name="GENSWF_SLIDE_UID" val="{BDB91CE6-F2B0-4828-9549-EE39B4221402}:330"/>
</p:tagLst>
</file>

<file path=ppt/tags/tag4.xml><?xml version="1.0" encoding="utf-8"?>
<p:tagLst xmlns:a="http://schemas.openxmlformats.org/drawingml/2006/main" xmlns:r="http://schemas.openxmlformats.org/officeDocument/2006/relationships" xmlns:p="http://schemas.openxmlformats.org/presentationml/2006/main">
  <p:tag name="GENSWF_SLIDE_UID" val="{30C6CBD6-11D9-472D-9573-729054B6D08C}:2722"/>
</p:tagLst>
</file>

<file path=ppt/tags/tag5.xml><?xml version="1.0" encoding="utf-8"?>
<p:tagLst xmlns:a="http://schemas.openxmlformats.org/drawingml/2006/main" xmlns:r="http://schemas.openxmlformats.org/officeDocument/2006/relationships" xmlns:p="http://schemas.openxmlformats.org/presentationml/2006/main">
  <p:tag name="GENSWF_SLIDE_UID" val="{8AF33C9B-C08E-45C4-B606-A7C50958A7A2}:2721"/>
</p:tagLst>
</file>

<file path=ppt/tags/tag6.xml><?xml version="1.0" encoding="utf-8"?>
<p:tagLst xmlns:a="http://schemas.openxmlformats.org/drawingml/2006/main" xmlns:r="http://schemas.openxmlformats.org/officeDocument/2006/relationships" xmlns:p="http://schemas.openxmlformats.org/presentationml/2006/main">
  <p:tag name="GENSWF_SLIDE_UID" val="{1F516E29-B633-4834-BC4D-E6103AA2B05D}:11088555"/>
</p:tagLst>
</file>

<file path=ppt/tags/tag7.xml><?xml version="1.0" encoding="utf-8"?>
<p:tagLst xmlns:a="http://schemas.openxmlformats.org/drawingml/2006/main" xmlns:r="http://schemas.openxmlformats.org/officeDocument/2006/relationships" xmlns:p="http://schemas.openxmlformats.org/presentationml/2006/main">
  <p:tag name="GENSWF_SLIDE_UID" val="{9421CFA6-6993-41C7-A200-975D2256937B}:332"/>
</p:tagLst>
</file>

<file path=ppt/tags/tag8.xml><?xml version="1.0" encoding="utf-8"?>
<p:tagLst xmlns:a="http://schemas.openxmlformats.org/drawingml/2006/main" xmlns:r="http://schemas.openxmlformats.org/officeDocument/2006/relationships" xmlns:p="http://schemas.openxmlformats.org/presentationml/2006/main">
  <p:tag name="GENSWF_SLIDE_UID" val="{E5DC372C-E567-447B-8D8F-0DEF16C165FD}:7342"/>
</p:tagLst>
</file>

<file path=ppt/tags/tag9.xml><?xml version="1.0" encoding="utf-8"?>
<p:tagLst xmlns:a="http://schemas.openxmlformats.org/drawingml/2006/main" xmlns:r="http://schemas.openxmlformats.org/officeDocument/2006/relationships" xmlns:p="http://schemas.openxmlformats.org/presentationml/2006/main">
  <p:tag name="GENSWF_SLIDE_UID" val="{A9757115-C3DF-4891-A4DA-42FE6A15D930}:73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1080</Words>
  <Application>Microsoft Office PowerPoint</Application>
  <PresentationFormat>Widescreen</PresentationFormat>
  <Paragraphs>123</Paragraphs>
  <Slides>19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等线</vt:lpstr>
      <vt:lpstr>Arial</vt:lpstr>
      <vt:lpstr>Averta Std CY</vt:lpstr>
      <vt:lpstr>Calibri</vt:lpstr>
      <vt:lpstr>Calibri Light</vt:lpstr>
      <vt:lpstr>Cambria</vt:lpstr>
      <vt:lpstr>Odibee Sans</vt:lpstr>
      <vt:lpstr>Roboto</vt:lpstr>
      <vt:lpstr>UTM Avo</vt:lpstr>
      <vt:lpstr>Wingdings</vt:lpstr>
      <vt:lpstr>字魂27号-布丁体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TV4 Đọc Bước mùa xuân</dc:title>
  <dc:creator>TRANG</dc:creator>
  <cp:lastModifiedBy>TRANG</cp:lastModifiedBy>
  <cp:revision>3</cp:revision>
  <dcterms:created xsi:type="dcterms:W3CDTF">2026-03-27T15:40:19Z</dcterms:created>
  <dcterms:modified xsi:type="dcterms:W3CDTF">2026-03-27T15:54:33Z</dcterms:modified>
</cp:coreProperties>
</file>