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93" r:id="rId3"/>
    <p:sldId id="333" r:id="rId4"/>
    <p:sldId id="328" r:id="rId5"/>
    <p:sldId id="330" r:id="rId6"/>
    <p:sldId id="347" r:id="rId7"/>
    <p:sldId id="348" r:id="rId8"/>
    <p:sldId id="349" r:id="rId9"/>
    <p:sldId id="358" r:id="rId10"/>
    <p:sldId id="351" r:id="rId11"/>
    <p:sldId id="352" r:id="rId12"/>
    <p:sldId id="322"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86"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78883-DA35-4EA2-BCE5-BD21DA5AE8D4}" type="datetimeFigureOut">
              <a:rPr lang="en-US" smtClean="0"/>
              <a:t>3/27/2026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3BFDD-C1F2-4EB0-B563-C15749D77F93}" type="slidenum">
              <a:rPr lang="en-US" smtClean="0"/>
              <a:t>‹#›</a:t>
            </a:fld>
            <a:endParaRPr lang="en-US"/>
          </a:p>
        </p:txBody>
      </p:sp>
    </p:spTree>
    <p:extLst>
      <p:ext uri="{BB962C8B-B14F-4D97-AF65-F5344CB8AC3E}">
        <p14:creationId xmlns:p14="http://schemas.microsoft.com/office/powerpoint/2010/main" val="2922400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E3BFDD-C1F2-4EB0-B563-C15749D77F93}" type="slidenum">
              <a:rPr lang="en-US" smtClean="0"/>
              <a:t>1</a:t>
            </a:fld>
            <a:endParaRPr lang="en-US"/>
          </a:p>
        </p:txBody>
      </p:sp>
    </p:spTree>
    <p:extLst>
      <p:ext uri="{BB962C8B-B14F-4D97-AF65-F5344CB8AC3E}">
        <p14:creationId xmlns:p14="http://schemas.microsoft.com/office/powerpoint/2010/main" val="1791501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9BE01-2D76-460C-AC07-AC4A02707EE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827CFD-6B4F-40ED-B8F3-942875A32AC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ADAAD-E7A4-4960-941A-C4150718A6C5}"/>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3/27/2026</a:t>
            </a:fld>
            <a:endParaRPr lang="en-US"/>
          </a:p>
        </p:txBody>
      </p:sp>
      <p:sp>
        <p:nvSpPr>
          <p:cNvPr id="5" name="Footer Placeholder 4">
            <a:extLst>
              <a:ext uri="{FF2B5EF4-FFF2-40B4-BE49-F238E27FC236}">
                <a16:creationId xmlns:a16="http://schemas.microsoft.com/office/drawing/2014/main" id="{DC5FBA5E-7117-414B-B456-5961E407E5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984AE9C-B05B-4A6F-9E23-9446FA374B22}"/>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2026723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DBD43-EDE3-4811-918E-FE84665936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681503-4B40-4BE6-9B61-CC780AD42DA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B3A88-0176-4D3C-9286-6818C15DAF39}"/>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3/27/2026</a:t>
            </a:fld>
            <a:endParaRPr lang="en-US"/>
          </a:p>
        </p:txBody>
      </p:sp>
      <p:sp>
        <p:nvSpPr>
          <p:cNvPr id="5" name="Footer Placeholder 4">
            <a:extLst>
              <a:ext uri="{FF2B5EF4-FFF2-40B4-BE49-F238E27FC236}">
                <a16:creationId xmlns:a16="http://schemas.microsoft.com/office/drawing/2014/main" id="{5952B521-4B54-4E40-9EEA-D163CB513F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15B7A6-8206-48DD-8879-ADD2A5B968E0}"/>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982714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C17801-D2C6-4CD5-B066-8AAC1AEBE01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B1437A-9ED3-45D2-90C0-DADBB83E623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DAD15-3446-49B3-B9FE-71082A20A061}"/>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3/27/2026</a:t>
            </a:fld>
            <a:endParaRPr lang="en-US"/>
          </a:p>
        </p:txBody>
      </p:sp>
      <p:sp>
        <p:nvSpPr>
          <p:cNvPr id="5" name="Footer Placeholder 4">
            <a:extLst>
              <a:ext uri="{FF2B5EF4-FFF2-40B4-BE49-F238E27FC236}">
                <a16:creationId xmlns:a16="http://schemas.microsoft.com/office/drawing/2014/main" id="{5B90250F-A9B6-4C4F-A42C-D086719425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E78BB1A-11DC-4C72-B90B-3DC392EF6BB6}"/>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35221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702538-BD5A-0ED8-A3D6-90DBEFE0C81D}"/>
              </a:ext>
            </a:extLst>
          </p:cNvPr>
          <p:cNvPicPr>
            <a:picLocks noChangeAspect="1"/>
          </p:cNvPicPr>
          <p:nvPr userDrawn="1"/>
        </p:nvPicPr>
        <p:blipFill rotWithShape="1">
          <a:blip r:embed="rId2"/>
          <a:srcRect b="10276"/>
          <a:stretch/>
        </p:blipFill>
        <p:spPr>
          <a:xfrm>
            <a:off x="0" y="1"/>
            <a:ext cx="12192000" cy="6857999"/>
          </a:xfrm>
          <a:prstGeom prst="rect">
            <a:avLst/>
          </a:prstGeom>
        </p:spPr>
      </p:pic>
    </p:spTree>
    <p:extLst>
      <p:ext uri="{BB962C8B-B14F-4D97-AF65-F5344CB8AC3E}">
        <p14:creationId xmlns:p14="http://schemas.microsoft.com/office/powerpoint/2010/main" val="1226214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03EF-39C8-4E7A-A8C2-53941DA2DD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1FBB64B-B3C7-40B7-B94D-0F146175881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F25E42-6EA8-4863-9AEB-09A4F216A140}"/>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3/27/2026</a:t>
            </a:fld>
            <a:endParaRPr lang="en-US"/>
          </a:p>
        </p:txBody>
      </p:sp>
      <p:sp>
        <p:nvSpPr>
          <p:cNvPr id="5" name="Footer Placeholder 4">
            <a:extLst>
              <a:ext uri="{FF2B5EF4-FFF2-40B4-BE49-F238E27FC236}">
                <a16:creationId xmlns:a16="http://schemas.microsoft.com/office/drawing/2014/main" id="{4FA4218E-9E7E-47D1-A675-C3C368DC4B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C9608F-2292-4A11-BC3D-76D2F7C6A072}"/>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3271996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7F2DD-0581-44C6-ACAF-8B42F51D1A9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13748B-D1D8-4DBD-A72F-522C4C6923A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B4CC8E-9F94-4B4B-B255-182E5391403B}"/>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3/27/2026</a:t>
            </a:fld>
            <a:endParaRPr lang="en-US"/>
          </a:p>
        </p:txBody>
      </p:sp>
      <p:sp>
        <p:nvSpPr>
          <p:cNvPr id="5" name="Footer Placeholder 4">
            <a:extLst>
              <a:ext uri="{FF2B5EF4-FFF2-40B4-BE49-F238E27FC236}">
                <a16:creationId xmlns:a16="http://schemas.microsoft.com/office/drawing/2014/main" id="{03771DBF-8C9E-4323-98DE-996C8F327B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32AD65-B636-4A8E-A115-5F35E6B524B0}"/>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700769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EB477-19F6-4E70-93AE-ED5F036294F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8CE9E82-622A-4DA8-A76F-B71ECFE5491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4ECD86-40E0-426D-9D9B-DC14E7A09BA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C6D6C0-02D7-4D85-8166-AD8386CFF682}"/>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3/27/2026</a:t>
            </a:fld>
            <a:endParaRPr lang="en-US"/>
          </a:p>
        </p:txBody>
      </p:sp>
      <p:sp>
        <p:nvSpPr>
          <p:cNvPr id="6" name="Footer Placeholder 5">
            <a:extLst>
              <a:ext uri="{FF2B5EF4-FFF2-40B4-BE49-F238E27FC236}">
                <a16:creationId xmlns:a16="http://schemas.microsoft.com/office/drawing/2014/main" id="{C1028B76-4D75-4EFB-B209-7EBC11AE99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32B994D-3AFF-491A-AA33-D4992A40B797}"/>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690750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53416-E3E4-4912-92DA-87D75ED5ED7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FEF8360-402D-4280-94D5-74928065290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6FA99E-251F-4714-9EEF-6FD7714FF6D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785C9B-A370-4815-9A96-563888DF035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33AA37-F85B-4B54-8382-3AB5E73172E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EAD580-8141-447A-94B4-698D3C9DBB6C}"/>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3/27/2026</a:t>
            </a:fld>
            <a:endParaRPr lang="en-US"/>
          </a:p>
        </p:txBody>
      </p:sp>
      <p:sp>
        <p:nvSpPr>
          <p:cNvPr id="8" name="Footer Placeholder 7">
            <a:extLst>
              <a:ext uri="{FF2B5EF4-FFF2-40B4-BE49-F238E27FC236}">
                <a16:creationId xmlns:a16="http://schemas.microsoft.com/office/drawing/2014/main" id="{9B7AD066-0806-4158-843A-CC312F67C3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489B461-4D39-4251-A4E4-4E18B97B0DCC}"/>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2190268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6BEF9-375C-4A30-805C-A187CCFEAE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6181599-552B-494C-B1C1-09E25BAEECFC}"/>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3/27/2026</a:t>
            </a:fld>
            <a:endParaRPr lang="en-US"/>
          </a:p>
        </p:txBody>
      </p:sp>
      <p:sp>
        <p:nvSpPr>
          <p:cNvPr id="4" name="Footer Placeholder 3">
            <a:extLst>
              <a:ext uri="{FF2B5EF4-FFF2-40B4-BE49-F238E27FC236}">
                <a16:creationId xmlns:a16="http://schemas.microsoft.com/office/drawing/2014/main" id="{831F9C17-5FC4-4414-801B-992956EF44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9071A46-7CC3-498A-ABAA-DAF36F8EB119}"/>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383407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464FBD-C8CC-4CEA-B5AB-17B3292824B3}"/>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3/27/2026</a:t>
            </a:fld>
            <a:endParaRPr lang="en-US"/>
          </a:p>
        </p:txBody>
      </p:sp>
      <p:sp>
        <p:nvSpPr>
          <p:cNvPr id="3" name="Footer Placeholder 2">
            <a:extLst>
              <a:ext uri="{FF2B5EF4-FFF2-40B4-BE49-F238E27FC236}">
                <a16:creationId xmlns:a16="http://schemas.microsoft.com/office/drawing/2014/main" id="{563640D7-3832-47F9-8161-76CBEE0D7F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1DF7B2A-5ADE-4BB0-9944-AFF38899FE4F}"/>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93652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264A-7EE3-406F-8D1A-7D1598AED3B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D43ABB-83D4-4D60-9421-41C1E7C520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B31882-7B33-46B9-B79C-9BFB54868E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3D5F3D-D9AD-4B5A-822C-7199C6DC64D1}"/>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3/27/2026</a:t>
            </a:fld>
            <a:endParaRPr lang="en-US"/>
          </a:p>
        </p:txBody>
      </p:sp>
      <p:sp>
        <p:nvSpPr>
          <p:cNvPr id="6" name="Footer Placeholder 5">
            <a:extLst>
              <a:ext uri="{FF2B5EF4-FFF2-40B4-BE49-F238E27FC236}">
                <a16:creationId xmlns:a16="http://schemas.microsoft.com/office/drawing/2014/main" id="{C5355801-C407-4351-9C5E-5AA4269A74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EC4D40-39DD-472D-A4F4-3D0C18EEDDCF}"/>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2078226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473DC-9711-4231-AA46-C1E2738FD2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DD8D9C-C8EB-4F93-B7C2-19AFFDD9056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E4E933-3C10-4CDF-8E7C-7D81694EA3B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46BAA6-534C-484E-BDF8-D4898F72C5F3}"/>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3/27/2026</a:t>
            </a:fld>
            <a:endParaRPr lang="en-US"/>
          </a:p>
        </p:txBody>
      </p:sp>
      <p:sp>
        <p:nvSpPr>
          <p:cNvPr id="6" name="Footer Placeholder 5">
            <a:extLst>
              <a:ext uri="{FF2B5EF4-FFF2-40B4-BE49-F238E27FC236}">
                <a16:creationId xmlns:a16="http://schemas.microsoft.com/office/drawing/2014/main" id="{BE23766D-BED4-41CB-BA85-AA9ADE15E8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C697686-952A-4EBC-9CB3-79C61D1A1CAD}"/>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853869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130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emf"/><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8.svg"/><Relationship Id="rId5" Type="http://schemas.openxmlformats.org/officeDocument/2006/relationships/image" Target="../media/image7.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9.png"/><Relationship Id="rId5" Type="http://schemas.openxmlformats.org/officeDocument/2006/relationships/image" Target="../media/image3.emf"/><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3.emf"/><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3.em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7.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8.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9.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0.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extLst>
              <a:ext uri="{BEBA8EAE-BF5A-486C-A8C5-ECC9F3942E4B}">
                <a14:imgProps xmlns:a14="http://schemas.microsoft.com/office/drawing/2010/main">
                  <a14:imgLayer r:embed="rId5">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矩形: 圆角 6"/>
          <p:cNvSpPr/>
          <p:nvPr/>
        </p:nvSpPr>
        <p:spPr>
          <a:xfrm>
            <a:off x="497567" y="298383"/>
            <a:ext cx="8030415" cy="4105666"/>
          </a:xfrm>
          <a:prstGeom prst="roundRect">
            <a:avLst>
              <a:gd name="adj" fmla="val 19216"/>
            </a:avLst>
          </a:prstGeom>
          <a:solidFill>
            <a:schemeClr val="bg1">
              <a:alpha val="92000"/>
            </a:schemeClr>
          </a:solid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1" u="none" strike="noStrike" kern="1200" cap="none" spc="0" normalizeH="0" baseline="0" noProof="0" dirty="0">
              <a:ln w="0">
                <a:noFill/>
              </a:ln>
              <a:solidFill>
                <a:srgbClr val="002060"/>
              </a:solidFill>
              <a:effectLst>
                <a:outerShdw blurRad="38100" dist="19050" dir="2700000" algn="tl" rotWithShape="0">
                  <a:prstClr val="black">
                    <a:alpha val="40000"/>
                  </a:prstClr>
                </a:outerShdw>
              </a:effectLst>
              <a:uLnTx/>
              <a:uFillTx/>
              <a:latin typeface="Calibri"/>
              <a:ea typeface="字魂59号-创粗黑" panose="00000500000000000000" pitchFamily="2" charset="-122"/>
              <a:cs typeface="+mn-ea"/>
              <a:sym typeface="+mn-lt"/>
            </a:endParaRPr>
          </a:p>
        </p:txBody>
      </p:sp>
      <p:pic>
        <p:nvPicPr>
          <p:cNvPr id="9" name="Picture 8">
            <a:extLst>
              <a:ext uri="{FF2B5EF4-FFF2-40B4-BE49-F238E27FC236}">
                <a16:creationId xmlns:a16="http://schemas.microsoft.com/office/drawing/2014/main" id="{00656158-8310-A359-40FF-704B3238D383}"/>
              </a:ext>
            </a:extLst>
          </p:cNvPr>
          <p:cNvPicPr>
            <a:picLocks noChangeAspect="1"/>
          </p:cNvPicPr>
          <p:nvPr/>
        </p:nvPicPr>
        <p:blipFill>
          <a:blip r:embed="rId6"/>
          <a:stretch>
            <a:fillRect/>
          </a:stretch>
        </p:blipFill>
        <p:spPr>
          <a:xfrm>
            <a:off x="9028498" y="2421564"/>
            <a:ext cx="2877692" cy="4188290"/>
          </a:xfrm>
          <a:prstGeom prst="rect">
            <a:avLst/>
          </a:prstGeom>
        </p:spPr>
      </p:pic>
      <p:pic>
        <p:nvPicPr>
          <p:cNvPr id="3" name="Picture 2">
            <a:extLst>
              <a:ext uri="{FF2B5EF4-FFF2-40B4-BE49-F238E27FC236}">
                <a16:creationId xmlns:a16="http://schemas.microsoft.com/office/drawing/2014/main" id="{93064558-821A-002A-EFC6-072D18ACB51E}"/>
              </a:ext>
            </a:extLst>
          </p:cNvPr>
          <p:cNvPicPr>
            <a:picLocks noChangeAspect="1"/>
          </p:cNvPicPr>
          <p:nvPr/>
        </p:nvPicPr>
        <p:blipFill>
          <a:blip r:embed="rId7"/>
          <a:stretch>
            <a:fillRect/>
          </a:stretch>
        </p:blipFill>
        <p:spPr>
          <a:xfrm>
            <a:off x="2168453" y="1075138"/>
            <a:ext cx="4578493" cy="1012024"/>
          </a:xfrm>
          <a:prstGeom prst="rect">
            <a:avLst/>
          </a:prstGeom>
        </p:spPr>
      </p:pic>
      <p:sp>
        <p:nvSpPr>
          <p:cNvPr id="7" name="TextBox 6">
            <a:extLst>
              <a:ext uri="{FF2B5EF4-FFF2-40B4-BE49-F238E27FC236}">
                <a16:creationId xmlns:a16="http://schemas.microsoft.com/office/drawing/2014/main" id="{C049AAA3-C890-633B-76C7-9CD81BD370F6}"/>
              </a:ext>
            </a:extLst>
          </p:cNvPr>
          <p:cNvSpPr txBox="1"/>
          <p:nvPr/>
        </p:nvSpPr>
        <p:spPr>
          <a:xfrm>
            <a:off x="1102824" y="2236916"/>
            <a:ext cx="68199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cs typeface="+mn-ea"/>
                <a:sym typeface="+mn-lt"/>
              </a:rPr>
              <a:t>TÌM HIỂU CÁCH VIẾT BÀI VĂN MIÊU TẢ CÂY CỐI</a:t>
            </a:r>
          </a:p>
        </p:txBody>
      </p:sp>
    </p:spTree>
    <p:custDataLst>
      <p:tags r:id="rId1"/>
    </p:custDataLst>
    <p:extLst>
      <p:ext uri="{BB962C8B-B14F-4D97-AF65-F5344CB8AC3E}">
        <p14:creationId xmlns:p14="http://schemas.microsoft.com/office/powerpoint/2010/main" val="632797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nodePh="1">
                                  <p:stCondLst>
                                    <p:cond delay="0"/>
                                  </p:stCondLst>
                                  <p:endCondLst>
                                    <p:cond evt="begin" delay="0">
                                      <p:tn val="10"/>
                                    </p:cond>
                                  </p:end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68147" y="196770"/>
            <a:ext cx="11655706" cy="6458673"/>
          </a:xfrm>
          <a:prstGeom prst="roundRect">
            <a:avLst>
              <a:gd name="adj" fmla="val 12724"/>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8D9B3E54-809B-6F98-6E95-FD3B30A60B55}"/>
              </a:ext>
            </a:extLst>
          </p:cNvPr>
          <p:cNvGrpSpPr/>
          <p:nvPr/>
        </p:nvGrpSpPr>
        <p:grpSpPr>
          <a:xfrm>
            <a:off x="265815" y="446884"/>
            <a:ext cx="11222215" cy="1289297"/>
            <a:chOff x="4572476" y="795210"/>
            <a:chExt cx="9817596" cy="1526531"/>
          </a:xfrm>
        </p:grpSpPr>
        <p:grpSp>
          <p:nvGrpSpPr>
            <p:cNvPr id="5" name="Group 4">
              <a:extLst>
                <a:ext uri="{FF2B5EF4-FFF2-40B4-BE49-F238E27FC236}">
                  <a16:creationId xmlns:a16="http://schemas.microsoft.com/office/drawing/2014/main" id="{28781E14-9739-6BEF-B777-03736CE49175}"/>
                </a:ext>
              </a:extLst>
            </p:cNvPr>
            <p:cNvGrpSpPr/>
            <p:nvPr/>
          </p:nvGrpSpPr>
          <p:grpSpPr>
            <a:xfrm>
              <a:off x="5070509" y="795210"/>
              <a:ext cx="9319563" cy="1526531"/>
              <a:chOff x="1232055" y="2064399"/>
              <a:chExt cx="8662968" cy="1009942"/>
            </a:xfrm>
          </p:grpSpPr>
          <p:sp>
            <p:nvSpPr>
              <p:cNvPr id="11" name="Rectangle: Rounded Corners 10">
                <a:extLst>
                  <a:ext uri="{FF2B5EF4-FFF2-40B4-BE49-F238E27FC236}">
                    <a16:creationId xmlns:a16="http://schemas.microsoft.com/office/drawing/2014/main" id="{648D4745-1A3C-5D80-F7C4-92BDBEF130D1}"/>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2" name="Rectangle: Rounded Corners 11">
                <a:extLst>
                  <a:ext uri="{FF2B5EF4-FFF2-40B4-BE49-F238E27FC236}">
                    <a16:creationId xmlns:a16="http://schemas.microsoft.com/office/drawing/2014/main" id="{5CD0CC73-40F8-B76E-68AC-542371CD8271}"/>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13" name="TextBox 12">
                <a:extLst>
                  <a:ext uri="{FF2B5EF4-FFF2-40B4-BE49-F238E27FC236}">
                    <a16:creationId xmlns:a16="http://schemas.microsoft.com/office/drawing/2014/main" id="{3A709927-8762-F2D0-FDB2-91BDFFFBF64E}"/>
                  </a:ext>
                </a:extLst>
              </p:cNvPr>
              <p:cNvSpPr txBox="1"/>
              <p:nvPr/>
            </p:nvSpPr>
            <p:spPr>
              <a:xfrm>
                <a:off x="1232055" y="2400853"/>
                <a:ext cx="8662968" cy="5545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900" b="1"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cs typeface="+mn-cs"/>
                  </a:rPr>
                  <a:t>Trao đổi về cách viết bài văn miêu tả cây cối</a:t>
                </a:r>
                <a:endParaRPr kumimoji="0" lang="vi-VN" sz="39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grpSp>
          <p:nvGrpSpPr>
            <p:cNvPr id="6" name="Group 5">
              <a:extLst>
                <a:ext uri="{FF2B5EF4-FFF2-40B4-BE49-F238E27FC236}">
                  <a16:creationId xmlns:a16="http://schemas.microsoft.com/office/drawing/2014/main" id="{E1AD5580-1116-A236-F4CE-EF3FB97AE0AE}"/>
                </a:ext>
              </a:extLst>
            </p:cNvPr>
            <p:cNvGrpSpPr/>
            <p:nvPr/>
          </p:nvGrpSpPr>
          <p:grpSpPr>
            <a:xfrm>
              <a:off x="4572476" y="887822"/>
              <a:ext cx="881508" cy="983903"/>
              <a:chOff x="8017613" y="-187445"/>
              <a:chExt cx="3919872" cy="3216439"/>
            </a:xfrm>
          </p:grpSpPr>
          <p:pic>
            <p:nvPicPr>
              <p:cNvPr id="9" name="Picture 3">
                <a:extLst>
                  <a:ext uri="{FF2B5EF4-FFF2-40B4-BE49-F238E27FC236}">
                    <a16:creationId xmlns:a16="http://schemas.microsoft.com/office/drawing/2014/main" id="{D44952AC-5FFF-4445-ADE4-5E5CDF12F72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017613" y="212715"/>
                <a:ext cx="3919872" cy="2520969"/>
              </a:xfrm>
              <a:prstGeom prst="rect">
                <a:avLst/>
              </a:prstGeom>
            </p:spPr>
          </p:pic>
          <p:sp>
            <p:nvSpPr>
              <p:cNvPr id="10" name="TextBox 9">
                <a:extLst>
                  <a:ext uri="{FF2B5EF4-FFF2-40B4-BE49-F238E27FC236}">
                    <a16:creationId xmlns:a16="http://schemas.microsoft.com/office/drawing/2014/main" id="{8FDB975D-C5AE-43D6-87C6-7BE5ED9367C6}"/>
                  </a:ext>
                </a:extLst>
              </p:cNvPr>
              <p:cNvSpPr txBox="1"/>
              <p:nvPr/>
            </p:nvSpPr>
            <p:spPr>
              <a:xfrm>
                <a:off x="8085795" y="-187445"/>
                <a:ext cx="3592858" cy="3216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cs typeface="+mn-cs"/>
                  </a:rPr>
                  <a:t>2</a:t>
                </a:r>
                <a:endPar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cs typeface="+mn-cs"/>
                </a:endParaRPr>
              </a:p>
            </p:txBody>
          </p:sp>
        </p:grpSp>
      </p:grpSp>
      <p:grpSp>
        <p:nvGrpSpPr>
          <p:cNvPr id="14" name="Group 13">
            <a:extLst>
              <a:ext uri="{FF2B5EF4-FFF2-40B4-BE49-F238E27FC236}">
                <a16:creationId xmlns:a16="http://schemas.microsoft.com/office/drawing/2014/main" id="{515BD2F8-1C22-8DA2-76C2-A7D0502A7C20}"/>
              </a:ext>
            </a:extLst>
          </p:cNvPr>
          <p:cNvGrpSpPr/>
          <p:nvPr/>
        </p:nvGrpSpPr>
        <p:grpSpPr>
          <a:xfrm>
            <a:off x="544407" y="2337764"/>
            <a:ext cx="11258550" cy="1933993"/>
            <a:chOff x="5702804" y="-141525"/>
            <a:chExt cx="5613525" cy="7086266"/>
          </a:xfrm>
        </p:grpSpPr>
        <p:sp>
          <p:nvSpPr>
            <p:cNvPr id="15" name="Rectangle: Diagonal Corners Rounded 14">
              <a:extLst>
                <a:ext uri="{FF2B5EF4-FFF2-40B4-BE49-F238E27FC236}">
                  <a16:creationId xmlns:a16="http://schemas.microsoft.com/office/drawing/2014/main" id="{F61EE37B-2C55-8096-1D65-49871B361A18}"/>
                </a:ext>
              </a:extLst>
            </p:cNvPr>
            <p:cNvSpPr/>
            <p:nvPr/>
          </p:nvSpPr>
          <p:spPr>
            <a:xfrm>
              <a:off x="5702804" y="-141525"/>
              <a:ext cx="5613525" cy="7086266"/>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5686F654-AE88-9A97-B14A-C2760A7E1ECC}"/>
                </a:ext>
              </a:extLst>
            </p:cNvPr>
            <p:cNvSpPr txBox="1"/>
            <p:nvPr/>
          </p:nvSpPr>
          <p:spPr>
            <a:xfrm>
              <a:off x="5740797" y="780772"/>
              <a:ext cx="5385565" cy="273630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G: </a:t>
              </a:r>
              <a:r>
                <a:rPr kumimoji="0" lang="en-US" sz="30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Bài văn có mấy phần? Nội dung chính của mỗi phần là gì?</a:t>
              </a:r>
            </a:p>
            <a:p>
              <a:pPr marR="0" lvl="0" algn="just" defTabSz="914400" rtl="0" eaLnBrk="1" fontAlgn="auto" latinLnBrk="0" hangingPunct="1">
                <a:lnSpc>
                  <a:spcPct val="100000"/>
                </a:lnSpc>
                <a:spcBef>
                  <a:spcPts val="0"/>
                </a:spcBef>
                <a:spcAft>
                  <a:spcPts val="0"/>
                </a:spcAft>
                <a:buClrTx/>
                <a:buSzTx/>
                <a:tabLst/>
                <a:defRPr/>
              </a:pPr>
              <a:r>
                <a:rPr lang="en-US" sz="3000" b="1">
                  <a:solidFill>
                    <a:srgbClr val="FF0000"/>
                  </a:solidFill>
                  <a:latin typeface="Cambria" panose="02040503050406030204" pitchFamily="18" charset="0"/>
                  <a:ea typeface="Cambria" panose="02040503050406030204" pitchFamily="18" charset="0"/>
                  <a:cs typeface="Calibri" panose="020F0502020204030204" pitchFamily="34" charset="0"/>
                </a:rPr>
                <a:t>     - Có thể miêu tả cây cối theo trình tự nào?</a:t>
              </a:r>
            </a:p>
            <a:p>
              <a:pPr marR="0" lvl="0" algn="just" defTabSz="914400" rtl="0" eaLnBrk="1" fontAlgn="auto" latinLnBrk="0" hangingPunct="1">
                <a:lnSpc>
                  <a:spcPct val="100000"/>
                </a:lnSpc>
                <a:spcBef>
                  <a:spcPts val="0"/>
                </a:spcBef>
                <a:spcAft>
                  <a:spcPts val="0"/>
                </a:spcAft>
                <a:buClrTx/>
                <a:buSzTx/>
                <a:tabLst/>
                <a:defRPr/>
              </a:pPr>
              <a:r>
                <a:rPr kumimoji="0" lang="en-US" sz="30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 Những từ ngữ nào có thể dung để tả các bộ phận của cây?</a:t>
              </a:r>
              <a:endParaRPr kumimoji="0" lang="en-US" sz="3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Tree>
    <p:custDataLst>
      <p:tags r:id="rId1"/>
    </p:custDataLst>
    <p:extLst>
      <p:ext uri="{BB962C8B-B14F-4D97-AF65-F5344CB8AC3E}">
        <p14:creationId xmlns:p14="http://schemas.microsoft.com/office/powerpoint/2010/main" val="2600412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68147" y="196770"/>
            <a:ext cx="11655706" cy="6458673"/>
          </a:xfrm>
          <a:prstGeom prst="roundRect">
            <a:avLst>
              <a:gd name="adj" fmla="val 12724"/>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28781E14-9739-6BEF-B777-03736CE49175}"/>
              </a:ext>
            </a:extLst>
          </p:cNvPr>
          <p:cNvGrpSpPr/>
          <p:nvPr/>
        </p:nvGrpSpPr>
        <p:grpSpPr>
          <a:xfrm>
            <a:off x="4375298" y="370683"/>
            <a:ext cx="2901802" cy="1289297"/>
            <a:chOff x="1384444" y="2064399"/>
            <a:chExt cx="8437450" cy="1009942"/>
          </a:xfrm>
        </p:grpSpPr>
        <p:sp>
          <p:nvSpPr>
            <p:cNvPr id="11" name="Rectangle: Rounded Corners 10">
              <a:extLst>
                <a:ext uri="{FF2B5EF4-FFF2-40B4-BE49-F238E27FC236}">
                  <a16:creationId xmlns:a16="http://schemas.microsoft.com/office/drawing/2014/main" id="{648D4745-1A3C-5D80-F7C4-92BDBEF130D1}"/>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2" name="Rectangle: Rounded Corners 11">
              <a:extLst>
                <a:ext uri="{FF2B5EF4-FFF2-40B4-BE49-F238E27FC236}">
                  <a16:creationId xmlns:a16="http://schemas.microsoft.com/office/drawing/2014/main" id="{5CD0CC73-40F8-B76E-68AC-542371CD8271}"/>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13" name="TextBox 12">
              <a:extLst>
                <a:ext uri="{FF2B5EF4-FFF2-40B4-BE49-F238E27FC236}">
                  <a16:creationId xmlns:a16="http://schemas.microsoft.com/office/drawing/2014/main" id="{3A709927-8762-F2D0-FDB2-91BDFFFBF64E}"/>
                </a:ext>
              </a:extLst>
            </p:cNvPr>
            <p:cNvSpPr txBox="1"/>
            <p:nvPr/>
          </p:nvSpPr>
          <p:spPr>
            <a:xfrm>
              <a:off x="1384444" y="2363246"/>
              <a:ext cx="7927757" cy="5545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cs typeface="+mn-cs"/>
                </a:rPr>
                <a:t>GHI NHỚ</a:t>
              </a:r>
              <a:endParaRPr kumimoji="0" lang="vi-VN"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sp>
        <p:nvSpPr>
          <p:cNvPr id="14" name="Rectangle: Diagonal Corners Rounded 13">
            <a:extLst>
              <a:ext uri="{FF2B5EF4-FFF2-40B4-BE49-F238E27FC236}">
                <a16:creationId xmlns:a16="http://schemas.microsoft.com/office/drawing/2014/main" id="{28FB87E9-2738-41A4-AFEB-359EF97CA330}"/>
              </a:ext>
            </a:extLst>
          </p:cNvPr>
          <p:cNvSpPr/>
          <p:nvPr/>
        </p:nvSpPr>
        <p:spPr>
          <a:xfrm>
            <a:off x="466724" y="1993691"/>
            <a:ext cx="11258550" cy="3832850"/>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0FDB1499-D4B6-4B34-94AE-19556F1B6A0B}"/>
              </a:ext>
            </a:extLst>
          </p:cNvPr>
          <p:cNvSpPr txBox="1"/>
          <p:nvPr/>
        </p:nvSpPr>
        <p:spPr>
          <a:xfrm>
            <a:off x="695324" y="2201956"/>
            <a:ext cx="10801351"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Bài văn miêu tả cây cối thường có 3 phần:</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1">
                <a:solidFill>
                  <a:srgbClr val="002060"/>
                </a:solidFill>
                <a:latin typeface="Cambria" panose="02040503050406030204" pitchFamily="18" charset="0"/>
                <a:ea typeface="Cambria" panose="02040503050406030204" pitchFamily="18" charset="0"/>
                <a:cs typeface="Calibri" panose="020F0502020204030204" pitchFamily="34" charset="0"/>
              </a:rPr>
              <a:t>- Mở bài: Giới thiệu bao quát về cây (tên cây, nơi cây mọc,….)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Thân bài: Tả lần lượt từng bộ phận của cây.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Kết bài: Nêu ấn tượng đặc biệt hoặc tình cảm của người tả với cây.</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249824233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656158-8310-A359-40FF-704B3238D383}"/>
              </a:ext>
            </a:extLst>
          </p:cNvPr>
          <p:cNvPicPr>
            <a:picLocks noChangeAspect="1"/>
          </p:cNvPicPr>
          <p:nvPr/>
        </p:nvPicPr>
        <p:blipFill>
          <a:blip r:embed="rId5"/>
          <a:stretch>
            <a:fillRect/>
          </a:stretch>
        </p:blipFill>
        <p:spPr>
          <a:xfrm>
            <a:off x="7688621" y="1875452"/>
            <a:ext cx="2635271" cy="3895801"/>
          </a:xfrm>
          <a:prstGeom prst="rect">
            <a:avLst/>
          </a:prstGeom>
        </p:spPr>
      </p:pic>
      <p:pic>
        <p:nvPicPr>
          <p:cNvPr id="2" name="Picture 1">
            <a:extLst>
              <a:ext uri="{FF2B5EF4-FFF2-40B4-BE49-F238E27FC236}">
                <a16:creationId xmlns:a16="http://schemas.microsoft.com/office/drawing/2014/main" id="{70E57FA3-8D93-6E41-AB9C-49FBBD41877B}"/>
              </a:ext>
            </a:extLst>
          </p:cNvPr>
          <p:cNvPicPr>
            <a:picLocks noChangeAspect="1"/>
          </p:cNvPicPr>
          <p:nvPr/>
        </p:nvPicPr>
        <p:blipFill>
          <a:blip r:embed="rId6"/>
          <a:stretch>
            <a:fillRect/>
          </a:stretch>
        </p:blipFill>
        <p:spPr>
          <a:xfrm>
            <a:off x="1639963" y="1223263"/>
            <a:ext cx="5578323" cy="2944623"/>
          </a:xfrm>
          <a:prstGeom prst="rect">
            <a:avLst/>
          </a:prstGeom>
        </p:spPr>
      </p:pic>
    </p:spTree>
    <p:custDataLst>
      <p:tags r:id="rId1"/>
    </p:custDataLst>
    <p:extLst>
      <p:ext uri="{BB962C8B-B14F-4D97-AF65-F5344CB8AC3E}">
        <p14:creationId xmlns:p14="http://schemas.microsoft.com/office/powerpoint/2010/main" val="23928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656158-8310-A359-40FF-704B3238D383}"/>
              </a:ext>
            </a:extLst>
          </p:cNvPr>
          <p:cNvPicPr>
            <a:picLocks noChangeAspect="1"/>
          </p:cNvPicPr>
          <p:nvPr/>
        </p:nvPicPr>
        <p:blipFill>
          <a:blip r:embed="rId5"/>
          <a:stretch>
            <a:fillRect/>
          </a:stretch>
        </p:blipFill>
        <p:spPr>
          <a:xfrm>
            <a:off x="7380710" y="1931436"/>
            <a:ext cx="2635271" cy="3895801"/>
          </a:xfrm>
          <a:prstGeom prst="rect">
            <a:avLst/>
          </a:prstGeom>
        </p:spPr>
      </p:pic>
      <p:pic>
        <p:nvPicPr>
          <p:cNvPr id="3" name="Picture 2">
            <a:extLst>
              <a:ext uri="{FF2B5EF4-FFF2-40B4-BE49-F238E27FC236}">
                <a16:creationId xmlns:a16="http://schemas.microsoft.com/office/drawing/2014/main" id="{3CAD75AE-69ED-0AD3-EA5E-8712217F6841}"/>
              </a:ext>
            </a:extLst>
          </p:cNvPr>
          <p:cNvPicPr>
            <a:picLocks noChangeAspect="1"/>
          </p:cNvPicPr>
          <p:nvPr/>
        </p:nvPicPr>
        <p:blipFill>
          <a:blip r:embed="rId6"/>
          <a:stretch>
            <a:fillRect/>
          </a:stretch>
        </p:blipFill>
        <p:spPr>
          <a:xfrm>
            <a:off x="1261231" y="1017869"/>
            <a:ext cx="5992887" cy="3755461"/>
          </a:xfrm>
          <a:prstGeom prst="rect">
            <a:avLst/>
          </a:prstGeom>
        </p:spPr>
      </p:pic>
    </p:spTree>
    <p:custDataLst>
      <p:tags r:id="rId1"/>
    </p:custDataLst>
    <p:extLst>
      <p:ext uri="{BB962C8B-B14F-4D97-AF65-F5344CB8AC3E}">
        <p14:creationId xmlns:p14="http://schemas.microsoft.com/office/powerpoint/2010/main" val="1490749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656158-8310-A359-40FF-704B3238D383}"/>
              </a:ext>
            </a:extLst>
          </p:cNvPr>
          <p:cNvPicPr>
            <a:picLocks noChangeAspect="1"/>
          </p:cNvPicPr>
          <p:nvPr/>
        </p:nvPicPr>
        <p:blipFill>
          <a:blip r:embed="rId5"/>
          <a:stretch>
            <a:fillRect/>
          </a:stretch>
        </p:blipFill>
        <p:spPr>
          <a:xfrm>
            <a:off x="609600" y="1722537"/>
            <a:ext cx="3181738" cy="4703660"/>
          </a:xfrm>
          <a:prstGeom prst="rect">
            <a:avLst/>
          </a:prstGeom>
        </p:spPr>
      </p:pic>
      <p:sp>
        <p:nvSpPr>
          <p:cNvPr id="3" name="Rectangle: Rounded Corners 2">
            <a:extLst>
              <a:ext uri="{FF2B5EF4-FFF2-40B4-BE49-F238E27FC236}">
                <a16:creationId xmlns:a16="http://schemas.microsoft.com/office/drawing/2014/main" id="{C87F64C7-D699-3819-5438-C972E1EDD64E}"/>
              </a:ext>
            </a:extLst>
          </p:cNvPr>
          <p:cNvSpPr/>
          <p:nvPr/>
        </p:nvSpPr>
        <p:spPr>
          <a:xfrm>
            <a:off x="4343400" y="1657350"/>
            <a:ext cx="7248525" cy="25431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F00FFD7A-6457-3D03-96DD-4D638A1039EE}"/>
              </a:ext>
            </a:extLst>
          </p:cNvPr>
          <p:cNvSpPr txBox="1"/>
          <p:nvPr/>
        </p:nvSpPr>
        <p:spPr>
          <a:xfrm>
            <a:off x="4936684" y="2205662"/>
            <a:ext cx="587419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a:solidFill>
                  <a:srgbClr val="FF3300"/>
                </a:solidFill>
                <a:latin typeface="Calibri" panose="020F0502020204030204" pitchFamily="34" charset="0"/>
                <a:ea typeface="字魂107号-萌趣欢乐体"/>
                <a:cs typeface="Calibri" panose="020F0502020204030204" pitchFamily="34" charset="0"/>
              </a:rPr>
              <a:t>KHÁM PHÁ</a:t>
            </a:r>
            <a:endParaRPr kumimoji="0" lang="en-US" sz="8800" b="1" i="0" u="none" strike="noStrike" kern="1200" cap="none" spc="0" normalizeH="0" baseline="0" noProof="0" dirty="0">
              <a:ln>
                <a:noFill/>
              </a:ln>
              <a:solidFill>
                <a:srgbClr val="FF3300"/>
              </a:solidFill>
              <a:effectLst/>
              <a:uLnTx/>
              <a:uFillTx/>
              <a:latin typeface="Calibri" panose="020F0502020204030204" pitchFamily="34" charset="0"/>
              <a:ea typeface="字魂107号-萌趣欢乐体"/>
              <a:cs typeface="Calibri" panose="020F0502020204030204" pitchFamily="34" charset="0"/>
            </a:endParaRPr>
          </a:p>
        </p:txBody>
      </p:sp>
    </p:spTree>
    <p:custDataLst>
      <p:tags r:id="rId1"/>
    </p:custDataLst>
    <p:extLst>
      <p:ext uri="{BB962C8B-B14F-4D97-AF65-F5344CB8AC3E}">
        <p14:creationId xmlns:p14="http://schemas.microsoft.com/office/powerpoint/2010/main" val="3140811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142875" y="78657"/>
            <a:ext cx="12420600" cy="6705601"/>
          </a:xfrm>
          <a:prstGeom prst="roundRect">
            <a:avLst>
              <a:gd name="adj" fmla="val 12724"/>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D6A4862-F2D2-90E9-914A-6684F35CB6A0}"/>
              </a:ext>
            </a:extLst>
          </p:cNvPr>
          <p:cNvSpPr txBox="1"/>
          <p:nvPr/>
        </p:nvSpPr>
        <p:spPr>
          <a:xfrm>
            <a:off x="-990601" y="207523"/>
            <a:ext cx="11006441" cy="646331"/>
          </a:xfrm>
          <a:prstGeom prst="rect">
            <a:avLst/>
          </a:prstGeom>
          <a:noFill/>
        </p:spPr>
        <p:txBody>
          <a:bodyPr wrap="square" rtlCol="0">
            <a:spAutoFit/>
          </a:bodyPr>
          <a:lstStyle/>
          <a:p>
            <a:pPr lvl="0" algn="ctr"/>
            <a:r>
              <a:rPr lang="en-US" sz="3600" b="1" dirty="0">
                <a:solidFill>
                  <a:prstClr val="black"/>
                </a:solidFill>
                <a:latin typeface="Calibri" panose="020F0502020204030204"/>
              </a:rPr>
              <a:t>1</a:t>
            </a:r>
            <a:r>
              <a:rPr lang="en-US" sz="3600" b="1">
                <a:solidFill>
                  <a:prstClr val="black"/>
                </a:solidFill>
                <a:latin typeface="Calibri" panose="020F0502020204030204"/>
              </a:rPr>
              <a:t>. </a:t>
            </a:r>
            <a:r>
              <a:rPr lang="vi-VN" sz="3600" b="1">
                <a:solidFill>
                  <a:prstClr val="black"/>
                </a:solidFill>
                <a:latin typeface="Calibri" panose="020F0502020204030204"/>
              </a:rPr>
              <a:t>Đọc</a:t>
            </a:r>
            <a:r>
              <a:rPr lang="en-US" sz="3600" b="1">
                <a:solidFill>
                  <a:prstClr val="black"/>
                </a:solidFill>
                <a:latin typeface="Calibri" panose="020F0502020204030204"/>
              </a:rPr>
              <a:t> bài văn dưới đây và thực hiện yêu cầu.</a:t>
            </a:r>
            <a:endParaRPr kumimoji="0" lang="vi-VN"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09865D00-A9EB-4F8C-8D0F-2E22F3AD5ED0}"/>
              </a:ext>
            </a:extLst>
          </p:cNvPr>
          <p:cNvSpPr txBox="1"/>
          <p:nvPr/>
        </p:nvSpPr>
        <p:spPr>
          <a:xfrm>
            <a:off x="0" y="853854"/>
            <a:ext cx="12077700" cy="5678478"/>
          </a:xfrm>
          <a:prstGeom prst="rect">
            <a:avLst/>
          </a:prstGeom>
          <a:noFill/>
        </p:spPr>
        <p:txBody>
          <a:bodyPr wrap="square" rtlCol="0">
            <a:spAutoFit/>
          </a:bodyPr>
          <a:lstStyle/>
          <a:p>
            <a:pPr algn="ctr"/>
            <a:r>
              <a:rPr lang="vi-VN" sz="2700" b="1">
                <a:solidFill>
                  <a:srgbClr val="FF0000"/>
                </a:solidFill>
                <a:latin typeface="Cambria" panose="02040503050406030204" pitchFamily="18" charset="0"/>
                <a:ea typeface="Cambria" panose="02040503050406030204" pitchFamily="18" charset="0"/>
              </a:rPr>
              <a:t>CÂY SIM</a:t>
            </a:r>
          </a:p>
          <a:p>
            <a:r>
              <a:rPr lang="en-US" sz="2400">
                <a:latin typeface="Cambria" panose="02040503050406030204" pitchFamily="18" charset="0"/>
                <a:ea typeface="Cambria" panose="02040503050406030204" pitchFamily="18" charset="0"/>
              </a:rPr>
              <a:t>        </a:t>
            </a:r>
            <a:r>
              <a:rPr lang="vi-VN" sz="2400">
                <a:latin typeface="Cambria" panose="02040503050406030204" pitchFamily="18" charset="0"/>
                <a:ea typeface="Cambria" panose="02040503050406030204" pitchFamily="18" charset="0"/>
              </a:rPr>
              <a:t>Cây sim chắc là có họ với cây mua, chúng đều mọc ở vùng trung du, trên những mảnh đất cằn cỗi.</a:t>
            </a:r>
            <a:endParaRPr lang="en-US" sz="2400">
              <a:latin typeface="Cambria" panose="02040503050406030204" pitchFamily="18" charset="0"/>
              <a:ea typeface="Cambria" panose="02040503050406030204" pitchFamily="18" charset="0"/>
            </a:endParaRPr>
          </a:p>
          <a:p>
            <a:r>
              <a:rPr lang="en-US" sz="2400">
                <a:latin typeface="Cambria" panose="02040503050406030204" pitchFamily="18" charset="0"/>
                <a:ea typeface="Cambria" panose="02040503050406030204" pitchFamily="18" charset="0"/>
              </a:rPr>
              <a:t>        </a:t>
            </a:r>
            <a:r>
              <a:rPr lang="vi-VN" sz="2400">
                <a:latin typeface="Cambria" panose="02040503050406030204" pitchFamily="18" charset="0"/>
                <a:ea typeface="Cambria" panose="02040503050406030204" pitchFamily="18" charset="0"/>
              </a:rPr>
              <a:t>Nếu hoa mua có màu tím hồng thì hoa sim tím nhạt, phơn phớt như má con gái. Tuy nó không thơm nhưng lại tươi non như một niềm vui cứ lan toả làm cho sườn đồi sỏi đá cũng thêm đáng yêu, đáng mến.</a:t>
            </a:r>
            <a:endParaRPr lang="en-US" sz="2400">
              <a:latin typeface="Cambria" panose="02040503050406030204" pitchFamily="18" charset="0"/>
              <a:ea typeface="Cambria" panose="02040503050406030204" pitchFamily="18" charset="0"/>
            </a:endParaRPr>
          </a:p>
          <a:p>
            <a:r>
              <a:rPr lang="en-US" sz="2400">
                <a:latin typeface="Cambria" panose="02040503050406030204" pitchFamily="18" charset="0"/>
                <a:ea typeface="Cambria" panose="02040503050406030204" pitchFamily="18" charset="0"/>
              </a:rPr>
              <a:t>       </a:t>
            </a:r>
            <a:r>
              <a:rPr lang="vi-VN" sz="2400">
                <a:latin typeface="Cambria" panose="02040503050406030204" pitchFamily="18" charset="0"/>
                <a:ea typeface="Cambria" panose="02040503050406030204" pitchFamily="18" charset="0"/>
              </a:rPr>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endParaRPr lang="en-US" sz="2400">
              <a:latin typeface="Cambria" panose="02040503050406030204" pitchFamily="18" charset="0"/>
              <a:ea typeface="Cambria" panose="02040503050406030204" pitchFamily="18" charset="0"/>
            </a:endParaRPr>
          </a:p>
          <a:p>
            <a:r>
              <a:rPr lang="en-US" sz="2400">
                <a:latin typeface="Cambria" panose="02040503050406030204" pitchFamily="18" charset="0"/>
                <a:ea typeface="Cambria" panose="02040503050406030204" pitchFamily="18" charset="0"/>
              </a:rPr>
              <a:t>       </a:t>
            </a:r>
            <a:r>
              <a:rPr lang="vi-VN" sz="2400">
                <a:latin typeface="Cambria" panose="02040503050406030204" pitchFamily="18" charset="0"/>
                <a:ea typeface="Cambria" panose="02040503050406030204" pitchFamily="18" charset="0"/>
              </a:rPr>
              <a:t>Đi chơi trên đồi, leo dốc này vượt dốc khác, tìm thấy bụi sim, hải quả chín mà ăn, đúng là bắt được thứ của trời cho, đầy ngon lành, hứng thú, về nhà vẫn còn nhớ mãi. </a:t>
            </a:r>
            <a:endParaRPr lang="en-US" sz="2400">
              <a:latin typeface="Cambria" panose="02040503050406030204" pitchFamily="18" charset="0"/>
              <a:ea typeface="Cambria" panose="02040503050406030204" pitchFamily="18" charset="0"/>
            </a:endParaRPr>
          </a:p>
          <a:p>
            <a:r>
              <a:rPr lang="en-US" sz="2400">
                <a:latin typeface="Cambria" panose="02040503050406030204" pitchFamily="18" charset="0"/>
                <a:ea typeface="Cambria" panose="02040503050406030204" pitchFamily="18" charset="0"/>
              </a:rPr>
              <a:t>                                                                                                                                 </a:t>
            </a:r>
            <a:r>
              <a:rPr lang="vi-VN" sz="2400">
                <a:latin typeface="Cambria" panose="02040503050406030204" pitchFamily="18" charset="0"/>
                <a:ea typeface="Cambria" panose="02040503050406030204" pitchFamily="18" charset="0"/>
              </a:rPr>
              <a:t>(Theo Băng Sơn)</a:t>
            </a:r>
            <a:endParaRPr lang="en-US" sz="240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99720940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185057" y="128899"/>
            <a:ext cx="11800114" cy="6529437"/>
          </a:xfrm>
          <a:prstGeom prst="roundRect">
            <a:avLst>
              <a:gd name="adj" fmla="val 12724"/>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C8E3C33-167D-4558-AB31-D48BD53B3FE0}"/>
              </a:ext>
            </a:extLst>
          </p:cNvPr>
          <p:cNvSpPr txBox="1"/>
          <p:nvPr/>
        </p:nvSpPr>
        <p:spPr>
          <a:xfrm>
            <a:off x="185057" y="666750"/>
            <a:ext cx="11915776" cy="707886"/>
          </a:xfrm>
          <a:prstGeom prst="rect">
            <a:avLst/>
          </a:prstGeom>
          <a:noFill/>
        </p:spPr>
        <p:txBody>
          <a:bodyPr wrap="square" rtlCol="0">
            <a:spAutoFit/>
          </a:bodyPr>
          <a:lstStyle/>
          <a:p>
            <a:pPr marL="342900" indent="-342900">
              <a:buAutoNum type="alphaLcPeriod"/>
            </a:pPr>
            <a:r>
              <a:rPr lang="en-US" sz="4000">
                <a:latin typeface="Cambria" panose="02040503050406030204" pitchFamily="18" charset="0"/>
                <a:ea typeface="Cambria" panose="02040503050406030204" pitchFamily="18" charset="0"/>
              </a:rPr>
              <a:t>Tìm phần mở bài, thân bài, kết bài của bài văn trên ?</a:t>
            </a:r>
          </a:p>
        </p:txBody>
      </p:sp>
      <p:sp>
        <p:nvSpPr>
          <p:cNvPr id="6" name="TextBox 5">
            <a:extLst>
              <a:ext uri="{FF2B5EF4-FFF2-40B4-BE49-F238E27FC236}">
                <a16:creationId xmlns:a16="http://schemas.microsoft.com/office/drawing/2014/main" id="{F33D2A51-430F-4EB4-A0AB-95BAEB3EE29A}"/>
              </a:ext>
            </a:extLst>
          </p:cNvPr>
          <p:cNvSpPr txBox="1"/>
          <p:nvPr/>
        </p:nvSpPr>
        <p:spPr>
          <a:xfrm>
            <a:off x="168728" y="3429000"/>
            <a:ext cx="11093224" cy="707886"/>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b. Mở bài giới thiệu những gì về cây sim ?</a:t>
            </a:r>
          </a:p>
        </p:txBody>
      </p:sp>
      <p:sp>
        <p:nvSpPr>
          <p:cNvPr id="8" name="TextBox 7">
            <a:extLst>
              <a:ext uri="{FF2B5EF4-FFF2-40B4-BE49-F238E27FC236}">
                <a16:creationId xmlns:a16="http://schemas.microsoft.com/office/drawing/2014/main" id="{4312EA0F-2228-493F-84B8-4A8DEAB4F322}"/>
              </a:ext>
            </a:extLst>
          </p:cNvPr>
          <p:cNvSpPr txBox="1"/>
          <p:nvPr/>
        </p:nvSpPr>
        <p:spPr>
          <a:xfrm>
            <a:off x="1091292" y="1490008"/>
            <a:ext cx="10700658" cy="1938992"/>
          </a:xfrm>
          <a:prstGeom prst="rect">
            <a:avLst/>
          </a:prstGeom>
          <a:noFill/>
        </p:spPr>
        <p:txBody>
          <a:bodyPr wrap="square" rtlCol="0">
            <a:spAutoFit/>
          </a:bodyPr>
          <a:lstStyle/>
          <a:p>
            <a:pPr marL="571500" indent="-571500">
              <a:buFontTx/>
              <a:buChar char="-"/>
            </a:pPr>
            <a:r>
              <a:rPr lang="en-US" sz="4000">
                <a:solidFill>
                  <a:srgbClr val="FF0000"/>
                </a:solidFill>
                <a:latin typeface="Cambria" panose="02040503050406030204" pitchFamily="18" charset="0"/>
                <a:ea typeface="Cambria" panose="02040503050406030204" pitchFamily="18" charset="0"/>
              </a:rPr>
              <a:t>Mở bài</a:t>
            </a:r>
            <a:r>
              <a:rPr lang="en-US" sz="4000">
                <a:latin typeface="Cambria" panose="02040503050406030204" pitchFamily="18" charset="0"/>
                <a:ea typeface="Cambria" panose="02040503050406030204" pitchFamily="18" charset="0"/>
              </a:rPr>
              <a:t>: Cây sim…..đất cằn cỗi.</a:t>
            </a:r>
          </a:p>
          <a:p>
            <a:pPr marL="571500" indent="-571500">
              <a:buFontTx/>
              <a:buChar char="-"/>
            </a:pPr>
            <a:r>
              <a:rPr lang="en-US" sz="4000">
                <a:solidFill>
                  <a:srgbClr val="00B0F0"/>
                </a:solidFill>
                <a:latin typeface="Cambria" panose="02040503050406030204" pitchFamily="18" charset="0"/>
                <a:ea typeface="Cambria" panose="02040503050406030204" pitchFamily="18" charset="0"/>
              </a:rPr>
              <a:t>Thân bài</a:t>
            </a:r>
            <a:r>
              <a:rPr lang="en-US" sz="4000">
                <a:latin typeface="Cambria" panose="02040503050406030204" pitchFamily="18" charset="0"/>
                <a:ea typeface="Cambria" panose="02040503050406030204" pitchFamily="18" charset="0"/>
              </a:rPr>
              <a:t>: Nếu hoa mua…..vườn nào.</a:t>
            </a:r>
          </a:p>
          <a:p>
            <a:pPr marL="571500" indent="-571500">
              <a:buFontTx/>
              <a:buChar char="-"/>
            </a:pPr>
            <a:r>
              <a:rPr lang="en-US" sz="4000">
                <a:solidFill>
                  <a:srgbClr val="7030A0"/>
                </a:solidFill>
                <a:latin typeface="Cambria" panose="02040503050406030204" pitchFamily="18" charset="0"/>
                <a:ea typeface="Cambria" panose="02040503050406030204" pitchFamily="18" charset="0"/>
              </a:rPr>
              <a:t>Kết bài</a:t>
            </a:r>
            <a:r>
              <a:rPr lang="en-US" sz="4000">
                <a:latin typeface="Cambria" panose="02040503050406030204" pitchFamily="18" charset="0"/>
                <a:ea typeface="Cambria" panose="02040503050406030204" pitchFamily="18" charset="0"/>
              </a:rPr>
              <a:t>: Đi chơi…..nhớ mãi.</a:t>
            </a:r>
          </a:p>
        </p:txBody>
      </p:sp>
      <p:sp>
        <p:nvSpPr>
          <p:cNvPr id="9" name="TextBox 8">
            <a:extLst>
              <a:ext uri="{FF2B5EF4-FFF2-40B4-BE49-F238E27FC236}">
                <a16:creationId xmlns:a16="http://schemas.microsoft.com/office/drawing/2014/main" id="{514EEF38-2877-4225-B156-E2A62354CAAC}"/>
              </a:ext>
            </a:extLst>
          </p:cNvPr>
          <p:cNvSpPr txBox="1"/>
          <p:nvPr/>
        </p:nvSpPr>
        <p:spPr>
          <a:xfrm>
            <a:off x="715734" y="4252258"/>
            <a:ext cx="11076216" cy="1938992"/>
          </a:xfrm>
          <a:prstGeom prst="rect">
            <a:avLst/>
          </a:prstGeom>
          <a:noFill/>
        </p:spPr>
        <p:txBody>
          <a:bodyPr wrap="square" rtlCol="0">
            <a:spAutoFit/>
          </a:bodyPr>
          <a:lstStyle/>
          <a:p>
            <a:r>
              <a:rPr lang="en-US" sz="4000">
                <a:solidFill>
                  <a:srgbClr val="C00000"/>
                </a:solidFill>
                <a:latin typeface="Cambria" panose="02040503050406030204" pitchFamily="18" charset="0"/>
                <a:ea typeface="Cambria" panose="02040503050406030204" pitchFamily="18" charset="0"/>
              </a:rPr>
              <a:t>Phần mở bài, tác giả đã giới thiệu về tên cây (cây sim), nơi sinh sống của cây (những mảnh đất cằn cỗi) và loài cây có họ gần với cây sim (cây mua)</a:t>
            </a:r>
          </a:p>
        </p:txBody>
      </p:sp>
    </p:spTree>
    <p:custDataLst>
      <p:tags r:id="rId1"/>
    </p:custDataLst>
    <p:extLst>
      <p:ext uri="{BB962C8B-B14F-4D97-AF65-F5344CB8AC3E}">
        <p14:creationId xmlns:p14="http://schemas.microsoft.com/office/powerpoint/2010/main" val="25984259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0" y="0"/>
            <a:ext cx="12192000" cy="6857999"/>
          </a:xfrm>
          <a:prstGeom prst="roundRect">
            <a:avLst>
              <a:gd name="adj" fmla="val 12724"/>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BF26C72-C28D-4A54-874D-067069548D6E}"/>
              </a:ext>
            </a:extLst>
          </p:cNvPr>
          <p:cNvSpPr txBox="1"/>
          <p:nvPr/>
        </p:nvSpPr>
        <p:spPr>
          <a:xfrm>
            <a:off x="195943" y="0"/>
            <a:ext cx="11800114" cy="707886"/>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c. Cây sim được miêu tả như thế nào ở phần thân bài?</a:t>
            </a:r>
          </a:p>
        </p:txBody>
      </p:sp>
      <p:graphicFrame>
        <p:nvGraphicFramePr>
          <p:cNvPr id="3" name="Table 5">
            <a:extLst>
              <a:ext uri="{FF2B5EF4-FFF2-40B4-BE49-F238E27FC236}">
                <a16:creationId xmlns:a16="http://schemas.microsoft.com/office/drawing/2014/main" id="{F1DD574E-6801-46BE-AF49-3316944A0B9E}"/>
              </a:ext>
            </a:extLst>
          </p:cNvPr>
          <p:cNvGraphicFramePr>
            <a:graphicFrameLocks noGrp="1"/>
          </p:cNvGraphicFramePr>
          <p:nvPr>
            <p:extLst>
              <p:ext uri="{D42A27DB-BD31-4B8C-83A1-F6EECF244321}">
                <p14:modId xmlns:p14="http://schemas.microsoft.com/office/powerpoint/2010/main" val="915099946"/>
              </p:ext>
            </p:extLst>
          </p:nvPr>
        </p:nvGraphicFramePr>
        <p:xfrm>
          <a:off x="104775" y="707886"/>
          <a:ext cx="11982450" cy="6181794"/>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1965004254"/>
                    </a:ext>
                  </a:extLst>
                </a:gridCol>
                <a:gridCol w="1981200">
                  <a:extLst>
                    <a:ext uri="{9D8B030D-6E8A-4147-A177-3AD203B41FA5}">
                      <a16:colId xmlns:a16="http://schemas.microsoft.com/office/drawing/2014/main" val="3606662386"/>
                    </a:ext>
                  </a:extLst>
                </a:gridCol>
                <a:gridCol w="8058150">
                  <a:extLst>
                    <a:ext uri="{9D8B030D-6E8A-4147-A177-3AD203B41FA5}">
                      <a16:colId xmlns:a16="http://schemas.microsoft.com/office/drawing/2014/main" val="1156473172"/>
                    </a:ext>
                  </a:extLst>
                </a:gridCol>
              </a:tblGrid>
              <a:tr h="1035122">
                <a:tc>
                  <a:txBody>
                    <a:bodyPr/>
                    <a:lstStyle/>
                    <a:p>
                      <a:pPr algn="ctr"/>
                      <a:r>
                        <a:rPr lang="en-US" sz="3200">
                          <a:latin typeface="Cambria" panose="02040503050406030204" pitchFamily="18" charset="0"/>
                          <a:ea typeface="Cambria" panose="02040503050406030204" pitchFamily="18" charset="0"/>
                        </a:rPr>
                        <a:t>Bộ phận </a:t>
                      </a:r>
                    </a:p>
                  </a:txBody>
                  <a:tcPr/>
                </a:tc>
                <a:tc>
                  <a:txBody>
                    <a:bodyPr/>
                    <a:lstStyle/>
                    <a:p>
                      <a:r>
                        <a:rPr lang="en-US" sz="3200">
                          <a:latin typeface="Cambria" panose="02040503050406030204" pitchFamily="18" charset="0"/>
                          <a:ea typeface="Cambria" panose="02040503050406030204" pitchFamily="18" charset="0"/>
                        </a:rPr>
                        <a:t>Đặc điểm được tả</a:t>
                      </a:r>
                    </a:p>
                  </a:txBody>
                  <a:tcPr/>
                </a:tc>
                <a:tc>
                  <a:txBody>
                    <a:bodyPr/>
                    <a:lstStyle/>
                    <a:p>
                      <a:pPr algn="ctr"/>
                      <a:r>
                        <a:rPr lang="en-US" sz="3600">
                          <a:latin typeface="Cambria" panose="02040503050406030204" pitchFamily="18" charset="0"/>
                          <a:ea typeface="Cambria" panose="02040503050406030204" pitchFamily="18" charset="0"/>
                        </a:rPr>
                        <a:t>Từ ngữ miêu tả</a:t>
                      </a:r>
                    </a:p>
                  </a:txBody>
                  <a:tcPr/>
                </a:tc>
                <a:extLst>
                  <a:ext uri="{0D108BD9-81ED-4DB2-BD59-A6C34878D82A}">
                    <a16:rowId xmlns:a16="http://schemas.microsoft.com/office/drawing/2014/main" val="3042247702"/>
                  </a:ext>
                </a:extLst>
              </a:tr>
              <a:tr h="852499">
                <a:tc rowSpan="3">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60567961"/>
                  </a:ext>
                </a:extLst>
              </a:tr>
              <a:tr h="852499">
                <a:tc vMerge="1">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72178001"/>
                  </a:ext>
                </a:extLst>
              </a:tr>
              <a:tr h="852499">
                <a:tc vMerge="1">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2852433"/>
                  </a:ext>
                </a:extLst>
              </a:tr>
              <a:tr h="852499">
                <a:tc rowSpan="3">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33918189"/>
                  </a:ext>
                </a:extLst>
              </a:tr>
              <a:tr h="852499">
                <a:tc vMerge="1">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83074141"/>
                  </a:ext>
                </a:extLst>
              </a:tr>
              <a:tr h="852499">
                <a:tc vMerge="1">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24751002"/>
                  </a:ext>
                </a:extLst>
              </a:tr>
            </a:tbl>
          </a:graphicData>
        </a:graphic>
      </p:graphicFrame>
      <p:sp>
        <p:nvSpPr>
          <p:cNvPr id="6" name="TextBox 5">
            <a:extLst>
              <a:ext uri="{FF2B5EF4-FFF2-40B4-BE49-F238E27FC236}">
                <a16:creationId xmlns:a16="http://schemas.microsoft.com/office/drawing/2014/main" id="{6107453D-C7AF-4458-B6C3-A267DA85D10C}"/>
              </a:ext>
            </a:extLst>
          </p:cNvPr>
          <p:cNvSpPr txBox="1"/>
          <p:nvPr/>
        </p:nvSpPr>
        <p:spPr>
          <a:xfrm>
            <a:off x="104775" y="2416997"/>
            <a:ext cx="1962151" cy="707886"/>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Hoa sim</a:t>
            </a:r>
          </a:p>
        </p:txBody>
      </p:sp>
      <p:sp>
        <p:nvSpPr>
          <p:cNvPr id="8" name="TextBox 7">
            <a:extLst>
              <a:ext uri="{FF2B5EF4-FFF2-40B4-BE49-F238E27FC236}">
                <a16:creationId xmlns:a16="http://schemas.microsoft.com/office/drawing/2014/main" id="{D075BE9F-EC88-4E6A-9095-780C6CB5C10E}"/>
              </a:ext>
            </a:extLst>
          </p:cNvPr>
          <p:cNvSpPr txBox="1"/>
          <p:nvPr/>
        </p:nvSpPr>
        <p:spPr>
          <a:xfrm>
            <a:off x="104774" y="5106588"/>
            <a:ext cx="1962152" cy="707886"/>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Quả sim</a:t>
            </a:r>
          </a:p>
        </p:txBody>
      </p:sp>
      <p:sp>
        <p:nvSpPr>
          <p:cNvPr id="9" name="TextBox 8">
            <a:extLst>
              <a:ext uri="{FF2B5EF4-FFF2-40B4-BE49-F238E27FC236}">
                <a16:creationId xmlns:a16="http://schemas.microsoft.com/office/drawing/2014/main" id="{C88DCB94-F0EA-4A79-956A-1682D1CCA3AF}"/>
              </a:ext>
            </a:extLst>
          </p:cNvPr>
          <p:cNvSpPr txBox="1"/>
          <p:nvPr/>
        </p:nvSpPr>
        <p:spPr>
          <a:xfrm>
            <a:off x="2171701" y="1937119"/>
            <a:ext cx="1771649"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Màu sắc</a:t>
            </a:r>
          </a:p>
        </p:txBody>
      </p:sp>
      <p:sp>
        <p:nvSpPr>
          <p:cNvPr id="10" name="TextBox 9">
            <a:extLst>
              <a:ext uri="{FF2B5EF4-FFF2-40B4-BE49-F238E27FC236}">
                <a16:creationId xmlns:a16="http://schemas.microsoft.com/office/drawing/2014/main" id="{FD4CA5F9-2B16-4F6C-A288-A5B77EB0C89E}"/>
              </a:ext>
            </a:extLst>
          </p:cNvPr>
          <p:cNvSpPr txBox="1"/>
          <p:nvPr/>
        </p:nvSpPr>
        <p:spPr>
          <a:xfrm>
            <a:off x="2076449" y="2832495"/>
            <a:ext cx="1962151"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Hương vị</a:t>
            </a:r>
          </a:p>
        </p:txBody>
      </p:sp>
      <p:sp>
        <p:nvSpPr>
          <p:cNvPr id="11" name="TextBox 10">
            <a:extLst>
              <a:ext uri="{FF2B5EF4-FFF2-40B4-BE49-F238E27FC236}">
                <a16:creationId xmlns:a16="http://schemas.microsoft.com/office/drawing/2014/main" id="{9F6C41BC-744C-44C2-B48D-393B83DEB96A}"/>
              </a:ext>
            </a:extLst>
          </p:cNvPr>
          <p:cNvSpPr txBox="1"/>
          <p:nvPr/>
        </p:nvSpPr>
        <p:spPr>
          <a:xfrm>
            <a:off x="2076449" y="3657483"/>
            <a:ext cx="1962151"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Nét riêng</a:t>
            </a:r>
          </a:p>
        </p:txBody>
      </p:sp>
      <p:sp>
        <p:nvSpPr>
          <p:cNvPr id="12" name="TextBox 11">
            <a:extLst>
              <a:ext uri="{FF2B5EF4-FFF2-40B4-BE49-F238E27FC236}">
                <a16:creationId xmlns:a16="http://schemas.microsoft.com/office/drawing/2014/main" id="{161B56F8-2EF3-41B5-9541-501A6BD29682}"/>
              </a:ext>
            </a:extLst>
          </p:cNvPr>
          <p:cNvSpPr txBox="1"/>
          <p:nvPr/>
        </p:nvSpPr>
        <p:spPr>
          <a:xfrm>
            <a:off x="2076449" y="4521813"/>
            <a:ext cx="2076451"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Hình dáng</a:t>
            </a:r>
          </a:p>
        </p:txBody>
      </p:sp>
      <p:sp>
        <p:nvSpPr>
          <p:cNvPr id="14" name="TextBox 13">
            <a:extLst>
              <a:ext uri="{FF2B5EF4-FFF2-40B4-BE49-F238E27FC236}">
                <a16:creationId xmlns:a16="http://schemas.microsoft.com/office/drawing/2014/main" id="{C5D89B63-4711-4D4A-A720-44A392C62AC6}"/>
              </a:ext>
            </a:extLst>
          </p:cNvPr>
          <p:cNvSpPr txBox="1"/>
          <p:nvPr/>
        </p:nvSpPr>
        <p:spPr>
          <a:xfrm>
            <a:off x="2076449" y="5397518"/>
            <a:ext cx="2076451"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Hương vị</a:t>
            </a:r>
          </a:p>
        </p:txBody>
      </p:sp>
      <p:sp>
        <p:nvSpPr>
          <p:cNvPr id="16" name="TextBox 15">
            <a:extLst>
              <a:ext uri="{FF2B5EF4-FFF2-40B4-BE49-F238E27FC236}">
                <a16:creationId xmlns:a16="http://schemas.microsoft.com/office/drawing/2014/main" id="{F32C47AC-378A-4CA4-9BA1-B7BB9D142C04}"/>
              </a:ext>
            </a:extLst>
          </p:cNvPr>
          <p:cNvSpPr txBox="1"/>
          <p:nvPr/>
        </p:nvSpPr>
        <p:spPr>
          <a:xfrm>
            <a:off x="2171699" y="6269555"/>
            <a:ext cx="1771649"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Màu sắc</a:t>
            </a:r>
          </a:p>
        </p:txBody>
      </p:sp>
      <p:sp>
        <p:nvSpPr>
          <p:cNvPr id="17" name="TextBox 16">
            <a:extLst>
              <a:ext uri="{FF2B5EF4-FFF2-40B4-BE49-F238E27FC236}">
                <a16:creationId xmlns:a16="http://schemas.microsoft.com/office/drawing/2014/main" id="{6EBCBFE7-39D6-4A64-92D4-B3A6D8094F02}"/>
              </a:ext>
            </a:extLst>
          </p:cNvPr>
          <p:cNvSpPr txBox="1"/>
          <p:nvPr/>
        </p:nvSpPr>
        <p:spPr>
          <a:xfrm>
            <a:off x="4133852" y="1921491"/>
            <a:ext cx="693420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tím nhạt, phơn phớt như má con gái</a:t>
            </a:r>
          </a:p>
        </p:txBody>
      </p:sp>
      <p:sp>
        <p:nvSpPr>
          <p:cNvPr id="18" name="TextBox 17">
            <a:extLst>
              <a:ext uri="{FF2B5EF4-FFF2-40B4-BE49-F238E27FC236}">
                <a16:creationId xmlns:a16="http://schemas.microsoft.com/office/drawing/2014/main" id="{92F7BB9F-F295-4E93-9B87-17C0001B5EB5}"/>
              </a:ext>
            </a:extLst>
          </p:cNvPr>
          <p:cNvSpPr txBox="1"/>
          <p:nvPr/>
        </p:nvSpPr>
        <p:spPr>
          <a:xfrm>
            <a:off x="4143375" y="2760314"/>
            <a:ext cx="693420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không thơm</a:t>
            </a:r>
          </a:p>
        </p:txBody>
      </p:sp>
      <p:sp>
        <p:nvSpPr>
          <p:cNvPr id="19" name="TextBox 18">
            <a:extLst>
              <a:ext uri="{FF2B5EF4-FFF2-40B4-BE49-F238E27FC236}">
                <a16:creationId xmlns:a16="http://schemas.microsoft.com/office/drawing/2014/main" id="{892986A8-5432-4B3D-B40D-6646E522949E}"/>
              </a:ext>
            </a:extLst>
          </p:cNvPr>
          <p:cNvSpPr txBox="1"/>
          <p:nvPr/>
        </p:nvSpPr>
        <p:spPr>
          <a:xfrm>
            <a:off x="4133852" y="3417270"/>
            <a:ext cx="8058148" cy="954107"/>
          </a:xfrm>
          <a:prstGeom prst="rect">
            <a:avLst/>
          </a:prstGeom>
          <a:noFill/>
        </p:spPr>
        <p:txBody>
          <a:bodyPr wrap="square" rtlCol="0">
            <a:spAutoFit/>
          </a:bodyPr>
          <a:lstStyle/>
          <a:p>
            <a:r>
              <a:rPr lang="en-US" sz="2800">
                <a:latin typeface="Cambria" panose="02040503050406030204" pitchFamily="18" charset="0"/>
                <a:ea typeface="Cambria" panose="02040503050406030204" pitchFamily="18" charset="0"/>
              </a:rPr>
              <a:t>tươi non như một niềm vui cứ lan toả làm cho sườn đồi sỏi đá cũng thêm đáng yêu, đáng mến</a:t>
            </a:r>
          </a:p>
        </p:txBody>
      </p:sp>
      <p:sp>
        <p:nvSpPr>
          <p:cNvPr id="20" name="TextBox 19">
            <a:extLst>
              <a:ext uri="{FF2B5EF4-FFF2-40B4-BE49-F238E27FC236}">
                <a16:creationId xmlns:a16="http://schemas.microsoft.com/office/drawing/2014/main" id="{9DDAE640-B0AE-4BB4-98C0-923518F43B16}"/>
              </a:ext>
            </a:extLst>
          </p:cNvPr>
          <p:cNvSpPr txBox="1"/>
          <p:nvPr/>
        </p:nvSpPr>
        <p:spPr>
          <a:xfrm>
            <a:off x="3981450" y="4292320"/>
            <a:ext cx="8048625" cy="923330"/>
          </a:xfrm>
          <a:prstGeom prst="rect">
            <a:avLst/>
          </a:prstGeom>
          <a:noFill/>
        </p:spPr>
        <p:txBody>
          <a:bodyPr wrap="square" rtlCol="0">
            <a:spAutoFit/>
          </a:bodyPr>
          <a:lstStyle/>
          <a:p>
            <a:pPr marL="285750" indent="-285750">
              <a:buFontTx/>
              <a:buChar char="-"/>
            </a:pPr>
            <a:r>
              <a:rPr lang="en-US">
                <a:latin typeface="Cambria" panose="02040503050406030204" pitchFamily="18" charset="0"/>
                <a:ea typeface="Cambria" panose="02040503050406030204" pitchFamily="18" charset="0"/>
              </a:rPr>
              <a:t>giống hệt một con trâu mộng tí hon, béo tròn múp míp, còn nguyên cả long tơ, chỉ thiếu chiếc khoáy; sứng trâu là cái tai quả (là đài hoa đã già)</a:t>
            </a:r>
          </a:p>
          <a:p>
            <a:pPr marL="285750" indent="-285750">
              <a:buFontTx/>
              <a:buChar char="-"/>
            </a:pPr>
            <a:r>
              <a:rPr lang="en-US">
                <a:latin typeface="Cambria" panose="02040503050406030204" pitchFamily="18" charset="0"/>
                <a:ea typeface="Cambria" panose="02040503050406030204" pitchFamily="18" charset="0"/>
              </a:rPr>
              <a:t>chỉ bằng đốt ngón tay</a:t>
            </a:r>
          </a:p>
        </p:txBody>
      </p:sp>
      <p:sp>
        <p:nvSpPr>
          <p:cNvPr id="21" name="TextBox 20">
            <a:extLst>
              <a:ext uri="{FF2B5EF4-FFF2-40B4-BE49-F238E27FC236}">
                <a16:creationId xmlns:a16="http://schemas.microsoft.com/office/drawing/2014/main" id="{CDA2DC1F-7F30-4FF3-B674-57655B6FD406}"/>
              </a:ext>
            </a:extLst>
          </p:cNvPr>
          <p:cNvSpPr txBox="1"/>
          <p:nvPr/>
        </p:nvSpPr>
        <p:spPr>
          <a:xfrm>
            <a:off x="3976689" y="5268806"/>
            <a:ext cx="8162924" cy="553998"/>
          </a:xfrm>
          <a:prstGeom prst="rect">
            <a:avLst/>
          </a:prstGeom>
          <a:noFill/>
        </p:spPr>
        <p:txBody>
          <a:bodyPr wrap="square" rtlCol="0">
            <a:spAutoFit/>
          </a:bodyPr>
          <a:lstStyle/>
          <a:p>
            <a:r>
              <a:rPr lang="en-US" sz="3000">
                <a:latin typeface="Cambria" panose="02040503050406030204" pitchFamily="18" charset="0"/>
                <a:ea typeface="Cambria" panose="02040503050406030204" pitchFamily="18" charset="0"/>
              </a:rPr>
              <a:t>ngọt lịm và có dư vị một chút chan chát, mật ngọt</a:t>
            </a:r>
          </a:p>
        </p:txBody>
      </p:sp>
      <p:sp>
        <p:nvSpPr>
          <p:cNvPr id="23" name="TextBox 22">
            <a:extLst>
              <a:ext uri="{FF2B5EF4-FFF2-40B4-BE49-F238E27FC236}">
                <a16:creationId xmlns:a16="http://schemas.microsoft.com/office/drawing/2014/main" id="{9738EB2F-AA68-4942-8200-4C30BC979162}"/>
              </a:ext>
            </a:extLst>
          </p:cNvPr>
          <p:cNvSpPr txBox="1"/>
          <p:nvPr/>
        </p:nvSpPr>
        <p:spPr>
          <a:xfrm>
            <a:off x="4071941" y="5979110"/>
            <a:ext cx="8058148" cy="954107"/>
          </a:xfrm>
          <a:prstGeom prst="rect">
            <a:avLst/>
          </a:prstGeom>
          <a:noFill/>
        </p:spPr>
        <p:txBody>
          <a:bodyPr wrap="square" rtlCol="0">
            <a:spAutoFit/>
          </a:bodyPr>
          <a:lstStyle/>
          <a:p>
            <a:r>
              <a:rPr lang="en-US" sz="2800">
                <a:latin typeface="Cambria" panose="02040503050406030204" pitchFamily="18" charset="0"/>
                <a:ea typeface="Cambria" panose="02040503050406030204" pitchFamily="18" charset="0"/>
              </a:rPr>
              <a:t>tím thẫm, màu tím không giống bất cứ một thứ màu tím của quả vườn nào</a:t>
            </a:r>
          </a:p>
        </p:txBody>
      </p:sp>
    </p:spTree>
    <p:custDataLst>
      <p:tags r:id="rId1"/>
    </p:custDataLst>
    <p:extLst>
      <p:ext uri="{BB962C8B-B14F-4D97-AF65-F5344CB8AC3E}">
        <p14:creationId xmlns:p14="http://schemas.microsoft.com/office/powerpoint/2010/main" val="2243049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185057" y="128899"/>
            <a:ext cx="11800114" cy="6529437"/>
          </a:xfrm>
          <a:prstGeom prst="roundRect">
            <a:avLst>
              <a:gd name="adj" fmla="val 12724"/>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793695C0-38B2-BFBB-2730-E3BDD54291D3}"/>
              </a:ext>
            </a:extLst>
          </p:cNvPr>
          <p:cNvSpPr/>
          <p:nvPr/>
        </p:nvSpPr>
        <p:spPr>
          <a:xfrm>
            <a:off x="376237" y="1093151"/>
            <a:ext cx="11439525" cy="1362074"/>
          </a:xfrm>
          <a:prstGeom prst="roundRect">
            <a:avLst>
              <a:gd name="adj" fmla="val 11089"/>
            </a:avLst>
          </a:prstGeom>
          <a:solidFill>
            <a:schemeClr val="accent6">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noProof="0">
                <a:solidFill>
                  <a:srgbClr val="002060"/>
                </a:solidFill>
                <a:latin typeface="Cambria" panose="02040503050406030204" pitchFamily="18" charset="0"/>
                <a:ea typeface="Cambria" panose="02040503050406030204" pitchFamily="18" charset="0"/>
              </a:rPr>
              <a:t>     Để miêu tả được những bộ phận của cây sim, tác giả đã sử dụng các giác quan nào?</a:t>
            </a:r>
            <a:endPar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7CF143EE-6E47-4323-A29B-58B84731FFFA}"/>
              </a:ext>
            </a:extLst>
          </p:cNvPr>
          <p:cNvSpPr/>
          <p:nvPr/>
        </p:nvSpPr>
        <p:spPr>
          <a:xfrm>
            <a:off x="376237" y="3419477"/>
            <a:ext cx="11439525" cy="1362074"/>
          </a:xfrm>
          <a:prstGeom prst="roundRect">
            <a:avLst>
              <a:gd name="adj" fmla="val 11089"/>
            </a:avLst>
          </a:prstGeom>
          <a:solidFill>
            <a:schemeClr val="accent6">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noProof="0">
                <a:solidFill>
                  <a:srgbClr val="002060"/>
                </a:solidFill>
                <a:latin typeface="Cambria" panose="02040503050406030204" pitchFamily="18" charset="0"/>
                <a:ea typeface="Cambria" panose="02040503050406030204" pitchFamily="18" charset="0"/>
              </a:rPr>
              <a:t>     Để bài văn thêm sinh động, hấp dẫn tác giả đã sử dụng biện pháp nghệ thuật nào?</a:t>
            </a:r>
            <a:endPar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1139090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0" y="128899"/>
            <a:ext cx="12191999" cy="6529437"/>
          </a:xfrm>
          <a:prstGeom prst="roundRect">
            <a:avLst>
              <a:gd name="adj" fmla="val 12724"/>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Calibri" panose="020F0502020204030204"/>
                <a:ea typeface="+mn-ea"/>
                <a:cs typeface="+mn-cs"/>
              </a:rPr>
              <a:t>Phần kết bài nói về kỉ niệm của tác giả về cây sim. Tình cảm của người viết đối với cây sim được thể hiện qua chi tiết: tìm thấy bụi sim, hái quả chín ăn đúng là bắt được thứ của trời cho, đầy ngon lành, hứng thú về nhà vẫn còn nhớ mãi.Xem thêm tại: https://loigiaihay.com/bai-17-tim-hieu-cach-viet-bai-van-mieu-ta-cay-coi-trang-83-sgk-tieng-viet-lop-4-tap-2-ket-noi-tri-thuc-voi-cuoc-song-a137926.html</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9BA1CE1-FF88-4D9A-BA98-20292593D8CB}"/>
              </a:ext>
            </a:extLst>
          </p:cNvPr>
          <p:cNvSpPr txBox="1"/>
          <p:nvPr/>
        </p:nvSpPr>
        <p:spPr>
          <a:xfrm>
            <a:off x="391886" y="352425"/>
            <a:ext cx="11800114" cy="1323439"/>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d. Phần kết bài nói về điều gì? Tình cảm của người viết đối với cây sim được thể hiện qua chi tiết nào?</a:t>
            </a:r>
          </a:p>
        </p:txBody>
      </p:sp>
      <p:sp>
        <p:nvSpPr>
          <p:cNvPr id="5" name="TextBox 4">
            <a:extLst>
              <a:ext uri="{FF2B5EF4-FFF2-40B4-BE49-F238E27FC236}">
                <a16:creationId xmlns:a16="http://schemas.microsoft.com/office/drawing/2014/main" id="{8B594CB9-C0D2-4EFE-BC7F-20EE8FD43522}"/>
              </a:ext>
            </a:extLst>
          </p:cNvPr>
          <p:cNvSpPr txBox="1"/>
          <p:nvPr/>
        </p:nvSpPr>
        <p:spPr>
          <a:xfrm>
            <a:off x="91167" y="3429000"/>
            <a:ext cx="12009664" cy="2554545"/>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      </a:t>
            </a:r>
            <a:r>
              <a:rPr lang="vi-VN" sz="4000">
                <a:solidFill>
                  <a:srgbClr val="002060"/>
                </a:solidFill>
                <a:latin typeface="Cambria" panose="02040503050406030204" pitchFamily="18" charset="0"/>
                <a:ea typeface="Cambria" panose="02040503050406030204" pitchFamily="18" charset="0"/>
              </a:rPr>
              <a:t>Tình cảm của người viết đối với cây sim được thể hiện qua chi tiết: tìm thấy bụi sim, hái quả chín ăn đúng là bắt được thứ của trời cho, đầy ngon lành, hứng thú về nhà vẫn còn nhớ mãi.</a:t>
            </a:r>
            <a:endParaRPr lang="en-US" sz="4000">
              <a:solidFill>
                <a:srgbClr val="00206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B1E4B210-EE14-470F-AAEF-CFB2EE2DDA64}"/>
              </a:ext>
            </a:extLst>
          </p:cNvPr>
          <p:cNvSpPr txBox="1"/>
          <p:nvPr/>
        </p:nvSpPr>
        <p:spPr>
          <a:xfrm>
            <a:off x="206829" y="1911135"/>
            <a:ext cx="11076216" cy="1323439"/>
          </a:xfrm>
          <a:prstGeom prst="rect">
            <a:avLst/>
          </a:prstGeom>
          <a:noFill/>
        </p:spPr>
        <p:txBody>
          <a:bodyPr wrap="square" rtlCol="0">
            <a:spAutoFit/>
          </a:bodyPr>
          <a:lstStyle/>
          <a:p>
            <a:r>
              <a:rPr lang="en-US" sz="4000">
                <a:solidFill>
                  <a:srgbClr val="C00000"/>
                </a:solidFill>
                <a:latin typeface="Cambria" panose="02040503050406030204" pitchFamily="18" charset="0"/>
                <a:ea typeface="Cambria" panose="02040503050406030204" pitchFamily="18" charset="0"/>
              </a:rPr>
              <a:t>     Phần kết bài nêu ấn tượng của tác giả về miền vui mà cây sim đã mang lại cho tuổi thơ.</a:t>
            </a:r>
          </a:p>
        </p:txBody>
      </p:sp>
    </p:spTree>
    <p:custDataLst>
      <p:tags r:id="rId1"/>
    </p:custDataLst>
    <p:extLst>
      <p:ext uri="{BB962C8B-B14F-4D97-AF65-F5344CB8AC3E}">
        <p14:creationId xmlns:p14="http://schemas.microsoft.com/office/powerpoint/2010/main" val="3639400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0" y="196770"/>
            <a:ext cx="12192000" cy="6458673"/>
          </a:xfrm>
          <a:prstGeom prst="roundRect">
            <a:avLst>
              <a:gd name="adj" fmla="val 12724"/>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1AA47B-B6D4-4FB3-BB5D-061F438AA969}"/>
              </a:ext>
            </a:extLst>
          </p:cNvPr>
          <p:cNvSpPr txBox="1"/>
          <p:nvPr/>
        </p:nvSpPr>
        <p:spPr>
          <a:xfrm>
            <a:off x="125186" y="457200"/>
            <a:ext cx="11800114" cy="1323439"/>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    Bài văn miêu tả cây sim có mấy phần? Nêu nội dung của từng phần đó.</a:t>
            </a:r>
          </a:p>
        </p:txBody>
      </p:sp>
      <p:sp>
        <p:nvSpPr>
          <p:cNvPr id="9" name="TextBox 8">
            <a:extLst>
              <a:ext uri="{FF2B5EF4-FFF2-40B4-BE49-F238E27FC236}">
                <a16:creationId xmlns:a16="http://schemas.microsoft.com/office/drawing/2014/main" id="{ACD16E0F-7A97-47DD-B610-781A4170C6D3}"/>
              </a:ext>
            </a:extLst>
          </p:cNvPr>
          <p:cNvSpPr txBox="1"/>
          <p:nvPr/>
        </p:nvSpPr>
        <p:spPr>
          <a:xfrm>
            <a:off x="195943" y="1879144"/>
            <a:ext cx="11800114" cy="707886"/>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    Bài văn miêu tả cây sim có 3 phần:</a:t>
            </a:r>
          </a:p>
        </p:txBody>
      </p:sp>
      <p:sp>
        <p:nvSpPr>
          <p:cNvPr id="5" name="TextBox 4">
            <a:extLst>
              <a:ext uri="{FF2B5EF4-FFF2-40B4-BE49-F238E27FC236}">
                <a16:creationId xmlns:a16="http://schemas.microsoft.com/office/drawing/2014/main" id="{963ABCD8-7005-45D8-A247-5D1297965DE6}"/>
              </a:ext>
            </a:extLst>
          </p:cNvPr>
          <p:cNvSpPr txBox="1"/>
          <p:nvPr/>
        </p:nvSpPr>
        <p:spPr>
          <a:xfrm>
            <a:off x="125186" y="2491406"/>
            <a:ext cx="11800114" cy="1323439"/>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 </a:t>
            </a:r>
            <a:r>
              <a:rPr lang="en-US" sz="4000">
                <a:solidFill>
                  <a:srgbClr val="002060"/>
                </a:solidFill>
                <a:latin typeface="Cambria" panose="02040503050406030204" pitchFamily="18" charset="0"/>
                <a:ea typeface="Cambria" panose="02040503050406030204" pitchFamily="18" charset="0"/>
              </a:rPr>
              <a:t>Mở bài</a:t>
            </a:r>
            <a:r>
              <a:rPr lang="en-US" sz="4000">
                <a:latin typeface="Cambria" panose="02040503050406030204" pitchFamily="18" charset="0"/>
                <a:ea typeface="Cambria" panose="02040503050406030204" pitchFamily="18" charset="0"/>
              </a:rPr>
              <a:t>: Giới thiệu khái quát về cây sim (tên cây, nơi sinh sống của cây)</a:t>
            </a:r>
          </a:p>
        </p:txBody>
      </p:sp>
      <p:sp>
        <p:nvSpPr>
          <p:cNvPr id="7" name="TextBox 6">
            <a:extLst>
              <a:ext uri="{FF2B5EF4-FFF2-40B4-BE49-F238E27FC236}">
                <a16:creationId xmlns:a16="http://schemas.microsoft.com/office/drawing/2014/main" id="{7D7600AA-E35E-4E24-8DE7-DE5173163C8F}"/>
              </a:ext>
            </a:extLst>
          </p:cNvPr>
          <p:cNvSpPr txBox="1"/>
          <p:nvPr/>
        </p:nvSpPr>
        <p:spPr>
          <a:xfrm>
            <a:off x="125186" y="3765387"/>
            <a:ext cx="11800114" cy="1323439"/>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 </a:t>
            </a:r>
            <a:r>
              <a:rPr lang="en-US" sz="4000">
                <a:solidFill>
                  <a:srgbClr val="002060"/>
                </a:solidFill>
                <a:latin typeface="Cambria" panose="02040503050406030204" pitchFamily="18" charset="0"/>
                <a:ea typeface="Cambria" panose="02040503050406030204" pitchFamily="18" charset="0"/>
              </a:rPr>
              <a:t>Thân bài</a:t>
            </a:r>
            <a:r>
              <a:rPr lang="en-US" sz="4000">
                <a:latin typeface="Cambria" panose="02040503050406030204" pitchFamily="18" charset="0"/>
                <a:ea typeface="Cambria" panose="02040503050406030204" pitchFamily="18" charset="0"/>
              </a:rPr>
              <a:t>: Tả đặc điểm của hoa sim, quả sim (màu sắc, hình dáng, hương vị,….</a:t>
            </a:r>
          </a:p>
        </p:txBody>
      </p:sp>
      <p:sp>
        <p:nvSpPr>
          <p:cNvPr id="8" name="TextBox 7">
            <a:extLst>
              <a:ext uri="{FF2B5EF4-FFF2-40B4-BE49-F238E27FC236}">
                <a16:creationId xmlns:a16="http://schemas.microsoft.com/office/drawing/2014/main" id="{B76F3BE0-569A-43E1-A3D2-0636D7BB12A7}"/>
              </a:ext>
            </a:extLst>
          </p:cNvPr>
          <p:cNvSpPr txBox="1"/>
          <p:nvPr/>
        </p:nvSpPr>
        <p:spPr>
          <a:xfrm>
            <a:off x="125186" y="5025668"/>
            <a:ext cx="11800114" cy="707886"/>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 Kết</a:t>
            </a:r>
            <a:r>
              <a:rPr lang="en-US" sz="4000">
                <a:solidFill>
                  <a:srgbClr val="002060"/>
                </a:solidFill>
                <a:latin typeface="Cambria" panose="02040503050406030204" pitchFamily="18" charset="0"/>
                <a:ea typeface="Cambria" panose="02040503050406030204" pitchFamily="18" charset="0"/>
              </a:rPr>
              <a:t> bài</a:t>
            </a:r>
            <a:r>
              <a:rPr lang="en-US" sz="4000">
                <a:latin typeface="Cambria" panose="02040503050406030204" pitchFamily="18" charset="0"/>
                <a:ea typeface="Cambria" panose="02040503050406030204" pitchFamily="18" charset="0"/>
              </a:rPr>
              <a:t>: Ấn tượng của tác giả về cây sim.</a:t>
            </a:r>
          </a:p>
        </p:txBody>
      </p:sp>
    </p:spTree>
    <p:custDataLst>
      <p:tags r:id="rId1"/>
    </p:custDataLst>
    <p:extLst>
      <p:ext uri="{BB962C8B-B14F-4D97-AF65-F5344CB8AC3E}">
        <p14:creationId xmlns:p14="http://schemas.microsoft.com/office/powerpoint/2010/main" val="594001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C4D1B8E-5A37-48F0-8CE7-E6691AE5CEF3"/>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0014*2{0959EB54-1F19-4341-8F56-493D2CEB1A95}&quot;,&quot;C:\\Users\\TRANG\\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Viet Tim hieu cach viet bai van mieu ta cay coi"/>
</p:tagLst>
</file>

<file path=ppt/tags/tag10.xml><?xml version="1.0" encoding="utf-8"?>
<p:tagLst xmlns:a="http://schemas.openxmlformats.org/drawingml/2006/main" xmlns:r="http://schemas.openxmlformats.org/officeDocument/2006/relationships" xmlns:p="http://schemas.openxmlformats.org/presentationml/2006/main">
  <p:tag name="GENSWF_SLIDE_UID" val="{DC6A3801-2D19-428B-885F-99FC2142C58B}:358"/>
</p:tagLst>
</file>

<file path=ppt/tags/tag11.xml><?xml version="1.0" encoding="utf-8"?>
<p:tagLst xmlns:a="http://schemas.openxmlformats.org/drawingml/2006/main" xmlns:r="http://schemas.openxmlformats.org/officeDocument/2006/relationships" xmlns:p="http://schemas.openxmlformats.org/presentationml/2006/main">
  <p:tag name="GENSWF_SLIDE_UID" val="{E2391ADD-3E78-4E96-BC36-4905B82201E6}:351"/>
</p:tagLst>
</file>

<file path=ppt/tags/tag12.xml><?xml version="1.0" encoding="utf-8"?>
<p:tagLst xmlns:a="http://schemas.openxmlformats.org/drawingml/2006/main" xmlns:r="http://schemas.openxmlformats.org/officeDocument/2006/relationships" xmlns:p="http://schemas.openxmlformats.org/presentationml/2006/main">
  <p:tag name="GENSWF_SLIDE_UID" val="{46D9FE7F-29FE-4612-BD78-C724BB19AF4F}:352"/>
</p:tagLst>
</file>

<file path=ppt/tags/tag13.xml><?xml version="1.0" encoding="utf-8"?>
<p:tagLst xmlns:a="http://schemas.openxmlformats.org/drawingml/2006/main" xmlns:r="http://schemas.openxmlformats.org/officeDocument/2006/relationships" xmlns:p="http://schemas.openxmlformats.org/presentationml/2006/main">
  <p:tag name="GENSWF_SLIDE_UID" val="{A06DD2A3-3C92-4966-86F5-48366B0E675D}:322"/>
</p:tagLst>
</file>

<file path=ppt/tags/tag2.xml><?xml version="1.0" encoding="utf-8"?>
<p:tagLst xmlns:a="http://schemas.openxmlformats.org/drawingml/2006/main" xmlns:r="http://schemas.openxmlformats.org/officeDocument/2006/relationships" xmlns:p="http://schemas.openxmlformats.org/presentationml/2006/main">
  <p:tag name="GENSWF_SLIDE_UID" val="{5728C6DD-FBCB-42E9-A66D-AB3CEE5E22B0}:257"/>
</p:tagLst>
</file>

<file path=ppt/tags/tag3.xml><?xml version="1.0" encoding="utf-8"?>
<p:tagLst xmlns:a="http://schemas.openxmlformats.org/drawingml/2006/main" xmlns:r="http://schemas.openxmlformats.org/officeDocument/2006/relationships" xmlns:p="http://schemas.openxmlformats.org/presentationml/2006/main">
  <p:tag name="GENSWF_SLIDE_UID" val="{900906E8-9B53-4623-97F7-1A8CD6E4C4E8}:293"/>
</p:tagLst>
</file>

<file path=ppt/tags/tag4.xml><?xml version="1.0" encoding="utf-8"?>
<p:tagLst xmlns:a="http://schemas.openxmlformats.org/drawingml/2006/main" xmlns:r="http://schemas.openxmlformats.org/officeDocument/2006/relationships" xmlns:p="http://schemas.openxmlformats.org/presentationml/2006/main">
  <p:tag name="GENSWF_SLIDE_UID" val="{6DE8EA59-A8FD-4C8F-AEBC-53A26F982DC1}:333"/>
</p:tagLst>
</file>

<file path=ppt/tags/tag5.xml><?xml version="1.0" encoding="utf-8"?>
<p:tagLst xmlns:a="http://schemas.openxmlformats.org/drawingml/2006/main" xmlns:r="http://schemas.openxmlformats.org/officeDocument/2006/relationships" xmlns:p="http://schemas.openxmlformats.org/presentationml/2006/main">
  <p:tag name="GENSWF_SLIDE_UID" val="{1E8E3810-25B7-42C6-A9E9-DB618D4ED552}:328"/>
</p:tagLst>
</file>

<file path=ppt/tags/tag6.xml><?xml version="1.0" encoding="utf-8"?>
<p:tagLst xmlns:a="http://schemas.openxmlformats.org/drawingml/2006/main" xmlns:r="http://schemas.openxmlformats.org/officeDocument/2006/relationships" xmlns:p="http://schemas.openxmlformats.org/presentationml/2006/main">
  <p:tag name="GENSWF_SLIDE_UID" val="{22CB17C7-2F7E-4646-8E5C-28510B3E6908}:330"/>
</p:tagLst>
</file>

<file path=ppt/tags/tag7.xml><?xml version="1.0" encoding="utf-8"?>
<p:tagLst xmlns:a="http://schemas.openxmlformats.org/drawingml/2006/main" xmlns:r="http://schemas.openxmlformats.org/officeDocument/2006/relationships" xmlns:p="http://schemas.openxmlformats.org/presentationml/2006/main">
  <p:tag name="GENSWF_SLIDE_UID" val="{81402F2D-7059-415F-9756-667FEB7AC726}:347"/>
</p:tagLst>
</file>

<file path=ppt/tags/tag8.xml><?xml version="1.0" encoding="utf-8"?>
<p:tagLst xmlns:a="http://schemas.openxmlformats.org/drawingml/2006/main" xmlns:r="http://schemas.openxmlformats.org/officeDocument/2006/relationships" xmlns:p="http://schemas.openxmlformats.org/presentationml/2006/main">
  <p:tag name="GENSWF_SLIDE_UID" val="{E77A9257-E2C2-4E69-8493-348283034654}:348"/>
</p:tagLst>
</file>

<file path=ppt/tags/tag9.xml><?xml version="1.0" encoding="utf-8"?>
<p:tagLst xmlns:a="http://schemas.openxmlformats.org/drawingml/2006/main" xmlns:r="http://schemas.openxmlformats.org/officeDocument/2006/relationships" xmlns:p="http://schemas.openxmlformats.org/presentationml/2006/main">
  <p:tag name="GENSWF_SLIDE_UID" val="{3AB18ABF-7C6F-4372-881D-5C4D13EF1246}:349"/>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967</Words>
  <Application>Microsoft Office PowerPoint</Application>
  <PresentationFormat>Widescreen</PresentationFormat>
  <Paragraphs>56</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Cambria</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Viet Tim hieu cach viet bai van mieu ta cay coi</dc:title>
  <dc:creator>Thao Tran</dc:creator>
  <cp:lastModifiedBy>TRANG</cp:lastModifiedBy>
  <cp:revision>30</cp:revision>
  <dcterms:created xsi:type="dcterms:W3CDTF">2023-12-14T04:06:05Z</dcterms:created>
  <dcterms:modified xsi:type="dcterms:W3CDTF">2026-03-27T15:53:26Z</dcterms:modified>
</cp:coreProperties>
</file>