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6" r:id="rId2"/>
    <p:sldId id="317" r:id="rId3"/>
    <p:sldId id="318" r:id="rId4"/>
    <p:sldId id="369" r:id="rId5"/>
    <p:sldId id="370" r:id="rId6"/>
    <p:sldId id="297" r:id="rId7"/>
    <p:sldId id="301" r:id="rId8"/>
    <p:sldId id="302" r:id="rId9"/>
    <p:sldId id="303" r:id="rId10"/>
    <p:sldId id="305" r:id="rId11"/>
    <p:sldId id="371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4649"/>
    <a:srgbClr val="526888"/>
    <a:srgbClr val="B4C0D2"/>
    <a:srgbClr val="E6E6E6"/>
    <a:srgbClr val="D0D0D0"/>
    <a:srgbClr val="5F2987"/>
    <a:srgbClr val="3D4D65"/>
    <a:srgbClr val="302425"/>
    <a:srgbClr val="FFBD7E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87167" autoAdjust="0"/>
  </p:normalViewPr>
  <p:slideViewPr>
    <p:cSldViewPr snapToGrid="0">
      <p:cViewPr varScale="1">
        <p:scale>
          <a:sx n="60" d="100"/>
          <a:sy n="60" d="100"/>
        </p:scale>
        <p:origin x="8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AE0C-E3A3-4E46-BE94-C9F94F203511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CDDC-2B57-4EB8-978E-90245982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8CDDC-2B57-4EB8-978E-9024598247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A8274-E8EA-4FE2-8CAC-E9B814271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7A95C6-827B-4C8E-B528-F8A420732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D96A03-AF70-41F8-AFBF-15DBB7D3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497559-7C06-4A8C-BCAD-5448CF99E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259073-8FB1-4072-9D05-1DDEC437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AA747B9-2904-4E79-96D8-3E96D7A4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289777A-598E-4BCD-830D-C7B63262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734DD6-B9F4-4C0C-8B83-6196DBB3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5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D2D2B-C05D-48AD-81F3-920174B0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610B84-DAE8-4768-A537-B1BD14ADC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65EB98-7671-4845-ADB3-490E37345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C1C55-CD95-4796-8262-AABB8831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76E296-F075-42AB-9B7F-19A9C853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72332B-1894-44A6-82CA-66004C5B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A2C351-F3E1-431A-B7F0-8305C6577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29AD8F-87CF-4A69-9174-E60B3A3BE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BF95377-A910-4C69-BFB8-74FC4C787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1BFC26-47A8-4AD1-A9F6-E6A1D692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DC23F1-B407-42AE-9906-6EB6DA63C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22CDFE-7A2E-4767-80E9-3C173555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A6C8C-8EC3-4DAF-A398-EDC1C4D0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925DFD-3DF0-4C23-97B5-8B72B5EC6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767690-8AFA-47D3-9B82-4DDEA7DF9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19C-50A6-43E8-A07B-A9FC45EF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342721-6FAD-4E5A-AFF7-2109FDB8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2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DEF190-96D2-4058-B872-07FAF7733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1BAC19-1998-4F57-B088-C0EE22C1A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505D4A-A5EA-4530-958F-DFBCA5C0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60FC93-927B-4D36-A9F9-49943752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28B9E-A020-4E7D-B75E-6ED30EFD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449D0-379A-4182-AC47-C44AC4DEAF24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5E54A-F5E7-4DF6-9D29-B41D139353BB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392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601E2-5895-4A01-9C66-3B4021480DFD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BDA8F-8D88-456A-A6DA-A8FB46694176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853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D5CA0-3F28-41FB-87F7-F41AF8440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864" b="986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AAF6E6F0-8A8A-4602-B96C-E999DC22E97B}"/>
              </a:ext>
            </a:extLst>
          </p:cNvPr>
          <p:cNvSpPr/>
          <p:nvPr userDrawn="1"/>
        </p:nvSpPr>
        <p:spPr>
          <a:xfrm>
            <a:off x="431800" y="279400"/>
            <a:ext cx="11315700" cy="6286500"/>
          </a:xfrm>
          <a:prstGeom prst="round2Diag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0FB32-B45B-4838-AF92-D5A29DEDFFE3}"/>
              </a:ext>
            </a:extLst>
          </p:cNvPr>
          <p:cNvSpPr/>
          <p:nvPr userDrawn="1"/>
        </p:nvSpPr>
        <p:spPr>
          <a:xfrm rot="16200000">
            <a:off x="11548812" y="412997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KTUTS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B41E00-8B3B-42B5-AB8D-340E766FA96D}"/>
              </a:ext>
            </a:extLst>
          </p:cNvPr>
          <p:cNvSpPr/>
          <p:nvPr userDrawn="1"/>
        </p:nvSpPr>
        <p:spPr>
          <a:xfrm>
            <a:off x="6242444" y="6495990"/>
            <a:ext cx="8862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5D4649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57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B8EAC-F917-4D0C-A343-D191FF2C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9D2F2-B45D-4685-BB3B-E317F577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9D9B4-404A-498B-80DE-8CEDAA37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BFAB3-FE74-401E-AEE3-41BDE094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F785CF-BEB9-4694-8993-B69F7D59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A197BE-1762-4479-8840-DE5335B7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C1F73E-E236-4C2F-8F44-2A4587122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9EA76A-14F1-4D62-9C05-7BD024706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2975E-2C07-460C-A3F4-9D38222E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7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EB18F3-A767-4E88-8F1B-C283D8EB4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19363C-18FC-4FCD-A8B0-C4E59FF9F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C3AC0B-3B07-48FD-A58C-8EA18DAF1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BEFDD7-D5BB-4CF6-88AE-A09BC160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5FBCF0-01B9-4575-B1DB-4F32164D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6F5F3A-02C2-4BFE-A72A-1A2518D6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5EDD1-5DAE-43A2-9CE4-FD088F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B0523-23ED-454B-A9C9-9A2129C1D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20E22D-3F8C-4524-9764-40D5F016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95E2FE5-1778-413C-9CAB-EF74A055F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BB5E50-88DE-4D31-ADFC-940537E6F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9FA8BB-E714-485A-9187-89411CC3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8F5245F-9335-4393-A71C-03495120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25DDC40-31F4-4FE5-83C5-69A2C0464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30E61B-2545-40BC-8AA7-80EAD7E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E66047-575D-47A5-8B41-DFDADA98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7B153-FDAD-4F42-B5DD-3074AED2CA14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80B39EB-AFFC-466D-A64C-29FF8A54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8A2FCE-F329-48E3-91E4-FA360116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A817A-D6AD-40D7-8E18-BB3D17A66E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6216320-DDD3-18E6-766E-99CDDE8B0C2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74" y="0"/>
            <a:ext cx="1698465" cy="16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3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openxmlformats.org/officeDocument/2006/relationships/image" Target="../media/image25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sv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11" Type="http://schemas.openxmlformats.org/officeDocument/2006/relationships/image" Target="../media/image34.svg"/><Relationship Id="rId5" Type="http://schemas.openxmlformats.org/officeDocument/2006/relationships/image" Target="../media/image13.png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32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1.emf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A57EB-E9AE-5A0F-E713-AFC0E07C6D27}"/>
              </a:ext>
            </a:extLst>
          </p:cNvPr>
          <p:cNvSpPr txBox="1"/>
          <p:nvPr/>
        </p:nvSpPr>
        <p:spPr>
          <a:xfrm>
            <a:off x="1794076" y="92597"/>
            <a:ext cx="9109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Pattaya" panose="00000500000000000000" pitchFamily="2" charset="-34"/>
                <a:cs typeface="Pattaya" panose="00000500000000000000" pitchFamily="2" charset="-34"/>
              </a:rPr>
              <a:t>Khúc hát ru những em bé lớn trên lưng </a:t>
            </a:r>
            <a:r>
              <a:rPr lang="en-US" sz="4000" b="1" dirty="0" err="1">
                <a:latin typeface="Pattaya" panose="00000500000000000000" pitchFamily="2" charset="-34"/>
                <a:cs typeface="Pattaya" panose="00000500000000000000" pitchFamily="2" charset="-34"/>
              </a:rPr>
              <a:t>mẹ</a:t>
            </a:r>
            <a:endParaRPr lang="en-US" sz="4000" b="1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719C6-AE24-70FC-CE05-779E7F1863EE}"/>
              </a:ext>
            </a:extLst>
          </p:cNvPr>
          <p:cNvSpPr txBox="1"/>
          <p:nvPr/>
        </p:nvSpPr>
        <p:spPr>
          <a:xfrm>
            <a:off x="138896" y="1053297"/>
            <a:ext cx="69795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(Trích)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cu Tai ngủ trên lưng mẹ ơi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cho ngoan đừng rời lưng mẹ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 giã gạo mẹ nuôi bộ đội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Nhịp chày nghiêng giấc ngủ em nghiêng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Mồ hôi mẹ rơi má em nóng hổi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Vai mẹ gầy nhấp nhô làm gối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 đưa nôi và tim hát thành lời: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699C0-5C26-27F5-401E-ED2248569866}"/>
              </a:ext>
            </a:extLst>
          </p:cNvPr>
          <p:cNvSpPr txBox="1"/>
          <p:nvPr/>
        </p:nvSpPr>
        <p:spPr>
          <a:xfrm>
            <a:off x="2353519" y="4961095"/>
            <a:ext cx="69795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Ngủ ngoan a-kay ơi, ngủ ngoan a-kay hỡi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thương a-kay, mẹ thương bộ đội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mơ cho mẹ hạt gạo trắng ngần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sau con lớn vung chày lún sân...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47AE8-53B4-BB58-85F1-E61F5349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7230" y="776880"/>
            <a:ext cx="2925984" cy="45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hiểu thế nào về hai dòng thơ "Mặt trời của bắp thì nằm trên đồi/ Mặt trời của mẹ, em nằm trên lưng"?</a:t>
            </a:r>
            <a:endParaRPr lang="en-US" sz="3200" b="1" dirty="0">
              <a:solidFill>
                <a:srgbClr val="5D464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301585"/>
            <a:ext cx="2757754" cy="2757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629" y="3548142"/>
            <a:ext cx="3214953" cy="3214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670522" y="2622725"/>
            <a:ext cx="95490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hiểu hai dòng thơ "Mặt trời của bắp thì nằm trên đồi/ Mặt trời của mẹ, em nằm trên lưng": Bắp cần mặt trời để sinh sống và hình thành (qua những râu ngô, hoa ngô, làm lớn cây ngô rồi mới có bắp); em bé là mặt trời, là niềm tin, hi vọng và là tình yêu lớn nhất của mẹ, động lực để mẹ lao động, sản xuất.</a:t>
            </a:r>
            <a:endParaRPr lang="en-US" sz="3200" b="1" dirty="0">
              <a:solidFill>
                <a:srgbClr val="E66D2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402957" y="996434"/>
            <a:ext cx="80079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  <a:r>
              <a:rPr lang="vi-VN" sz="44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chủ đề của bài thơ.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D46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925975" y="3425831"/>
            <a:ext cx="79658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40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ca ngợi tình cảm thắm thiết của người mẹ dành cho con, cho quê hương, đất nước trong cuộc kháng chiến chống Mỹ.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9D5105-5B88-EFF4-8646-03B5D58285C5}"/>
              </a:ext>
            </a:extLst>
          </p:cNvPr>
          <p:cNvSpPr txBox="1"/>
          <p:nvPr/>
        </p:nvSpPr>
        <p:spPr>
          <a:xfrm>
            <a:off x="127321" y="1099594"/>
            <a:ext cx="77318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cu Tai ngủ trên lưng mẹ ơi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cho ngoan đừng rời lưng mẹ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đang tỉa bắp trên núi Ka-lưi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 núi thì to mà lưng mẹ nhỏ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 lưng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Ngủ ngoan a-kay ơi, ngủ ngoan a-kay hỡi...</a:t>
            </a: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D4488-0C7D-F214-35EE-3F67EC135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849" y="1319514"/>
            <a:ext cx="4308483" cy="53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4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8D9157-0077-1FF6-3308-D7181AFE31CB}"/>
              </a:ext>
            </a:extLst>
          </p:cNvPr>
          <p:cNvGrpSpPr/>
          <p:nvPr/>
        </p:nvGrpSpPr>
        <p:grpSpPr>
          <a:xfrm>
            <a:off x="7432880" y="455902"/>
            <a:ext cx="3869104" cy="2909089"/>
            <a:chOff x="7432880" y="455902"/>
            <a:chExt cx="3869104" cy="2909089"/>
          </a:xfrm>
        </p:grpSpPr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9266FEB4-77F9-490C-5F69-EF3D70C6B0C0}"/>
                </a:ext>
              </a:extLst>
            </p:cNvPr>
            <p:cNvSpPr/>
            <p:nvPr/>
          </p:nvSpPr>
          <p:spPr>
            <a:xfrm>
              <a:off x="7432880" y="455902"/>
              <a:ext cx="3869104" cy="2909089"/>
            </a:xfrm>
            <a:custGeom>
              <a:avLst/>
              <a:gdLst/>
              <a:ahLst/>
              <a:cxnLst/>
              <a:rect l="l" t="t" r="r" b="b"/>
              <a:pathLst>
                <a:path w="3044185" h="1849342">
                  <a:moveTo>
                    <a:pt x="0" y="0"/>
                  </a:moveTo>
                  <a:lnTo>
                    <a:pt x="3044185" y="0"/>
                  </a:lnTo>
                  <a:lnTo>
                    <a:pt x="3044185" y="1849342"/>
                  </a:lnTo>
                  <a:lnTo>
                    <a:pt x="0" y="1849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41F601-64FC-2073-922C-E253D6F7B478}"/>
                </a:ext>
              </a:extLst>
            </p:cNvPr>
            <p:cNvSpPr txBox="1"/>
            <p:nvPr/>
          </p:nvSpPr>
          <p:spPr>
            <a:xfrm>
              <a:off x="7731455" y="1494947"/>
              <a:ext cx="32688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800" dirty="0">
                  <a:latin typeface="iCiel Pony" panose="02000000000000000000" pitchFamily="2" charset="-93"/>
                </a:rPr>
                <a:t>Chia </a:t>
              </a:r>
              <a:r>
                <a:rPr lang="en-GB" sz="4800" dirty="0" err="1">
                  <a:latin typeface="iCiel Pony" panose="02000000000000000000" pitchFamily="2" charset="-93"/>
                </a:rPr>
                <a:t>đoạn</a:t>
              </a:r>
              <a:endParaRPr lang="vi-VN" sz="4800" dirty="0">
                <a:latin typeface="iCiel Pony" panose="02000000000000000000" pitchFamily="2" charset="-93"/>
              </a:endParaRPr>
            </a:p>
          </p:txBody>
        </p:sp>
      </p:grpSp>
      <p:sp>
        <p:nvSpPr>
          <p:cNvPr id="6" name="Freeform 9">
            <a:extLst>
              <a:ext uri="{FF2B5EF4-FFF2-40B4-BE49-F238E27FC236}">
                <a16:creationId xmlns:a16="http://schemas.microsoft.com/office/drawing/2014/main" id="{4434B383-E1BA-4C60-B2B9-DE13CAE90A71}"/>
              </a:ext>
            </a:extLst>
          </p:cNvPr>
          <p:cNvSpPr/>
          <p:nvPr/>
        </p:nvSpPr>
        <p:spPr>
          <a:xfrm>
            <a:off x="7731456" y="3429001"/>
            <a:ext cx="4110346" cy="3429000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20CCCE-CB37-219B-46D8-EB8A39BBE9B5}"/>
              </a:ext>
            </a:extLst>
          </p:cNvPr>
          <p:cNvGrpSpPr/>
          <p:nvPr/>
        </p:nvGrpSpPr>
        <p:grpSpPr>
          <a:xfrm>
            <a:off x="727983" y="455902"/>
            <a:ext cx="5368017" cy="1523771"/>
            <a:chOff x="727983" y="455902"/>
            <a:chExt cx="5368017" cy="1523771"/>
          </a:xfrm>
        </p:grpSpPr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AD8DC311-8859-E9AE-854E-90D619D695A4}"/>
                </a:ext>
              </a:extLst>
            </p:cNvPr>
            <p:cNvSpPr/>
            <p:nvPr/>
          </p:nvSpPr>
          <p:spPr>
            <a:xfrm>
              <a:off x="727983" y="455902"/>
              <a:ext cx="5368017" cy="1523771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C1C368-C866-A793-DD26-0AB1E9876E31}"/>
                </a:ext>
              </a:extLst>
            </p:cNvPr>
            <p:cNvSpPr txBox="1"/>
            <p:nvPr/>
          </p:nvSpPr>
          <p:spPr>
            <a:xfrm>
              <a:off x="1036720" y="850393"/>
              <a:ext cx="47422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1: Từ đầu đến…..tim hát thành lời </a:t>
              </a:r>
              <a:endPara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293EBD-A544-C11C-1CB0-6756A144610A}"/>
              </a:ext>
            </a:extLst>
          </p:cNvPr>
          <p:cNvGrpSpPr/>
          <p:nvPr/>
        </p:nvGrpSpPr>
        <p:grpSpPr>
          <a:xfrm>
            <a:off x="577175" y="2022946"/>
            <a:ext cx="5959032" cy="1523771"/>
            <a:chOff x="588398" y="2156869"/>
            <a:chExt cx="5959032" cy="1523771"/>
          </a:xfrm>
        </p:grpSpPr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29AF6D8E-C70A-D41B-3490-4FC6DAE917BC}"/>
                </a:ext>
              </a:extLst>
            </p:cNvPr>
            <p:cNvSpPr/>
            <p:nvPr/>
          </p:nvSpPr>
          <p:spPr>
            <a:xfrm>
              <a:off x="588398" y="2156869"/>
              <a:ext cx="5959032" cy="1523771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BF47A0-7385-2D8D-AF3C-6D27F13C9205}"/>
                </a:ext>
              </a:extLst>
            </p:cNvPr>
            <p:cNvSpPr txBox="1"/>
            <p:nvPr/>
          </p:nvSpPr>
          <p:spPr>
            <a:xfrm>
              <a:off x="1036720" y="2531821"/>
              <a:ext cx="47422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2: Tiếp …. </a:t>
              </a:r>
              <a:r>
                <a:rPr lang="en-US" sz="3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sz="32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ung chày lún sân”</a:t>
              </a:r>
              <a:endPara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639E16-1562-2387-D2BE-388C8E614686}"/>
              </a:ext>
            </a:extLst>
          </p:cNvPr>
          <p:cNvGrpSpPr/>
          <p:nvPr/>
        </p:nvGrpSpPr>
        <p:grpSpPr>
          <a:xfrm>
            <a:off x="577175" y="3752035"/>
            <a:ext cx="5959032" cy="1523771"/>
            <a:chOff x="577175" y="3497392"/>
            <a:chExt cx="5959032" cy="1523771"/>
          </a:xfrm>
        </p:grpSpPr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DDDA39B-2629-3358-2CFF-2B80EF469FA0}"/>
                </a:ext>
              </a:extLst>
            </p:cNvPr>
            <p:cNvSpPr/>
            <p:nvPr/>
          </p:nvSpPr>
          <p:spPr>
            <a:xfrm>
              <a:off x="577175" y="3497392"/>
              <a:ext cx="5959032" cy="1523771"/>
            </a:xfrm>
            <a:custGeom>
              <a:avLst/>
              <a:gdLst/>
              <a:ahLst/>
              <a:cxnLst/>
              <a:rect l="l" t="t" r="r" b="b"/>
              <a:pathLst>
                <a:path w="2226795" h="669894">
                  <a:moveTo>
                    <a:pt x="0" y="0"/>
                  </a:moveTo>
                  <a:lnTo>
                    <a:pt x="2226795" y="0"/>
                  </a:lnTo>
                  <a:lnTo>
                    <a:pt x="2226795" y="669895"/>
                  </a:lnTo>
                  <a:lnTo>
                    <a:pt x="0" y="669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BEA06D-DD7A-2CC0-FE2A-2FC1972C974F}"/>
                </a:ext>
              </a:extLst>
            </p:cNvPr>
            <p:cNvSpPr txBox="1"/>
            <p:nvPr/>
          </p:nvSpPr>
          <p:spPr>
            <a:xfrm>
              <a:off x="995064" y="3956320"/>
              <a:ext cx="5100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Đoạn 3: Phần còn lại.</a:t>
              </a:r>
              <a:endPara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315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1">
            <a:extLst>
              <a:ext uri="{FF2B5EF4-FFF2-40B4-BE49-F238E27FC236}">
                <a16:creationId xmlns:a16="http://schemas.microsoft.com/office/drawing/2014/main" id="{A022B96B-8471-A8F4-3D9B-70BB1F282480}"/>
              </a:ext>
            </a:extLst>
          </p:cNvPr>
          <p:cNvSpPr/>
          <p:nvPr/>
        </p:nvSpPr>
        <p:spPr>
          <a:xfrm>
            <a:off x="-458339" y="4981783"/>
            <a:ext cx="13462000" cy="3674533"/>
          </a:xfrm>
          <a:prstGeom prst="ellipse">
            <a:avLst/>
          </a:prstGeom>
          <a:solidFill>
            <a:srgbClr val="A5D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F613CEF5-76C4-0338-4060-E6BA6B52C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b="63282"/>
          <a:stretch/>
        </p:blipFill>
        <p:spPr>
          <a:xfrm>
            <a:off x="10904520" y="2934630"/>
            <a:ext cx="3421627" cy="1529241"/>
          </a:xfrm>
          <a:prstGeom prst="rect">
            <a:avLst/>
          </a:prstGeom>
        </p:spPr>
      </p:pic>
      <p:pic>
        <p:nvPicPr>
          <p:cNvPr id="17" name="Hình ảnh 10">
            <a:extLst>
              <a:ext uri="{FF2B5EF4-FFF2-40B4-BE49-F238E27FC236}">
                <a16:creationId xmlns:a16="http://schemas.microsoft.com/office/drawing/2014/main" id="{593DD57D-6161-CE1F-93C1-F1AF91FC4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8" r="5902" b="63282"/>
          <a:stretch/>
        </p:blipFill>
        <p:spPr>
          <a:xfrm flipH="1">
            <a:off x="8992335" y="92828"/>
            <a:ext cx="2326808" cy="1192213"/>
          </a:xfrm>
          <a:prstGeom prst="rect">
            <a:avLst/>
          </a:prstGeom>
        </p:spPr>
      </p:pic>
      <p:pic>
        <p:nvPicPr>
          <p:cNvPr id="18" name="Hình ảnh 30" descr="Ảnh có chứa văn bản, cây&#10;&#10;Mô tả được tạo tự động">
            <a:extLst>
              <a:ext uri="{FF2B5EF4-FFF2-40B4-BE49-F238E27FC236}">
                <a16:creationId xmlns:a16="http://schemas.microsoft.com/office/drawing/2014/main" id="{F302BEEC-347E-9907-C25B-955CE8389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52902" b="50000"/>
          <a:stretch/>
        </p:blipFill>
        <p:spPr>
          <a:xfrm>
            <a:off x="9883057" y="5578061"/>
            <a:ext cx="3209940" cy="1916844"/>
          </a:xfrm>
          <a:prstGeom prst="rect">
            <a:avLst/>
          </a:prstGeom>
        </p:spPr>
      </p:pic>
      <p:pic>
        <p:nvPicPr>
          <p:cNvPr id="19" name="Hình ảnh 29" descr="Ảnh có chứa văn bản, cây&#10;&#10;Mô tả được tạo tự động">
            <a:extLst>
              <a:ext uri="{FF2B5EF4-FFF2-40B4-BE49-F238E27FC236}">
                <a16:creationId xmlns:a16="http://schemas.microsoft.com/office/drawing/2014/main" id="{2783D033-7C68-8739-3DF2-84228578B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902" b="50000"/>
          <a:stretch/>
        </p:blipFill>
        <p:spPr>
          <a:xfrm>
            <a:off x="-1669515" y="4828516"/>
            <a:ext cx="4659440" cy="2782425"/>
          </a:xfrm>
          <a:prstGeom prst="rect">
            <a:avLst/>
          </a:prstGeom>
        </p:spPr>
      </p:pic>
      <p:pic>
        <p:nvPicPr>
          <p:cNvPr id="20" name="Hình ảnh 31" descr="Ảnh có chứa văn bản, cây&#10;&#10;Mô tả được tạo tự động">
            <a:extLst>
              <a:ext uri="{FF2B5EF4-FFF2-40B4-BE49-F238E27FC236}">
                <a16:creationId xmlns:a16="http://schemas.microsoft.com/office/drawing/2014/main" id="{76CDE3F8-3876-53BC-F139-662D0CD2BE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902" b="50000"/>
          <a:stretch/>
        </p:blipFill>
        <p:spPr>
          <a:xfrm>
            <a:off x="636624" y="5274918"/>
            <a:ext cx="4659440" cy="2782425"/>
          </a:xfrm>
          <a:prstGeom prst="rect">
            <a:avLst/>
          </a:prstGeom>
        </p:spPr>
      </p:pic>
      <p:pic>
        <p:nvPicPr>
          <p:cNvPr id="21" name="Hình ảnh 2">
            <a:extLst>
              <a:ext uri="{FF2B5EF4-FFF2-40B4-BE49-F238E27FC236}">
                <a16:creationId xmlns:a16="http://schemas.microsoft.com/office/drawing/2014/main" id="{787AE5BF-4609-79A9-84A5-ABA555CF6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2" t="6167" r="60635" b="57780"/>
          <a:stretch/>
        </p:blipFill>
        <p:spPr>
          <a:xfrm>
            <a:off x="2828409" y="102592"/>
            <a:ext cx="2855604" cy="258616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D01BE9-2611-2038-6D80-3ACCF9C14351}"/>
              </a:ext>
            </a:extLst>
          </p:cNvPr>
          <p:cNvSpPr/>
          <p:nvPr/>
        </p:nvSpPr>
        <p:spPr>
          <a:xfrm>
            <a:off x="636624" y="355600"/>
            <a:ext cx="11216709" cy="60298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A47F63-FB13-98DB-BFBC-BF261FFFDEBF}"/>
              </a:ext>
            </a:extLst>
          </p:cNvPr>
          <p:cNvSpPr/>
          <p:nvPr/>
        </p:nvSpPr>
        <p:spPr>
          <a:xfrm>
            <a:off x="1496122" y="5402565"/>
            <a:ext cx="1716239" cy="4785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4" name="Graphic 154">
            <a:extLst>
              <a:ext uri="{FF2B5EF4-FFF2-40B4-BE49-F238E27FC236}">
                <a16:creationId xmlns:a16="http://schemas.microsoft.com/office/drawing/2014/main" id="{839F4FFA-11EE-F8C6-904C-0C334BB5B61C}"/>
              </a:ext>
            </a:extLst>
          </p:cNvPr>
          <p:cNvGrpSpPr/>
          <p:nvPr/>
        </p:nvGrpSpPr>
        <p:grpSpPr>
          <a:xfrm rot="5241908">
            <a:off x="1978327" y="4004053"/>
            <a:ext cx="1734184" cy="1380521"/>
            <a:chOff x="9167261" y="3475651"/>
            <a:chExt cx="1734184" cy="138052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5D9154-3E3C-71A4-4F17-A5365E9A19DC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36D2858-3539-F5D8-7BA8-29D473F7F636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30A92CA-A369-B342-7E50-79051CB347A6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66A65E-705B-FF60-0DE6-65FF7B10474A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B6F91DF-95D9-6296-6792-E7067CE26408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F2DA4F8-D0E9-2733-D7D4-CA0B6202E17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CBAF59F-C462-1C24-58A1-E54A1C23EAD9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54AFA48-731D-7CCF-7DF2-6F3F2EFE7F8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146F724-3DD8-5221-418E-F9B42EEB4574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EAD52D2-58B4-763A-BFD7-666F7A47396A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AEAA54-C804-D318-8809-8F7B958CBC56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EBF8725-5956-D3BD-197A-B23F304E4AA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1BB3FFA-6454-87EB-C884-51D0DC96F437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53D4B8-818D-1F6D-EAC7-EF46294EBB14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073D60F-5A40-ABBA-5DF2-02B6464EE99A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339A00C-1617-A15A-FC72-D91BA7EB2C2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BF2F6C-116B-D9C7-9547-AF5CC628D5F8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86F3EA2-ABC3-9EF8-0B2C-1816073EB3D8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D7F3B72-52D5-33A1-6BC3-F0EB78C6F83C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BE3932-AF57-545D-1C9E-0573C223D23D}"/>
              </a:ext>
            </a:extLst>
          </p:cNvPr>
          <p:cNvCxnSpPr>
            <a:cxnSpLocks/>
          </p:cNvCxnSpPr>
          <p:nvPr/>
        </p:nvCxnSpPr>
        <p:spPr>
          <a:xfrm>
            <a:off x="8898376" y="2019656"/>
            <a:ext cx="0" cy="40561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178905-ACF5-677E-BF8A-086CDED6CC48}"/>
              </a:ext>
            </a:extLst>
          </p:cNvPr>
          <p:cNvCxnSpPr>
            <a:cxnSpLocks/>
          </p:cNvCxnSpPr>
          <p:nvPr/>
        </p:nvCxnSpPr>
        <p:spPr>
          <a:xfrm>
            <a:off x="6833522" y="3519831"/>
            <a:ext cx="41968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4D1423D-4BB5-5722-AAC6-D8AC74E5380C}"/>
              </a:ext>
            </a:extLst>
          </p:cNvPr>
          <p:cNvSpPr/>
          <p:nvPr/>
        </p:nvSpPr>
        <p:spPr>
          <a:xfrm>
            <a:off x="6592844" y="2363329"/>
            <a:ext cx="2346184" cy="1004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a-kay</a:t>
            </a:r>
            <a:endParaRPr lang="th-TH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47" name="Graphic 170">
            <a:extLst>
              <a:ext uri="{FF2B5EF4-FFF2-40B4-BE49-F238E27FC236}">
                <a16:creationId xmlns:a16="http://schemas.microsoft.com/office/drawing/2014/main" id="{8A9BA714-2ADD-6253-17FA-D714BAE0959D}"/>
              </a:ext>
            </a:extLst>
          </p:cNvPr>
          <p:cNvSpPr/>
          <p:nvPr/>
        </p:nvSpPr>
        <p:spPr>
          <a:xfrm>
            <a:off x="4243867" y="707710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914377">
              <a:defRPr/>
            </a:pPr>
            <a:endParaRPr lang="th-TH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  <a:sym typeface="Arial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E0A3BB5B-786C-C8CC-CC3E-BB5066337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64568" y="5560064"/>
            <a:ext cx="1712149" cy="802195"/>
          </a:xfrm>
          <a:prstGeom prst="rect">
            <a:avLst/>
          </a:prstGeom>
        </p:spPr>
      </p:pic>
      <p:grpSp>
        <p:nvGrpSpPr>
          <p:cNvPr id="49" name="Graphic 7">
            <a:extLst>
              <a:ext uri="{FF2B5EF4-FFF2-40B4-BE49-F238E27FC236}">
                <a16:creationId xmlns:a16="http://schemas.microsoft.com/office/drawing/2014/main" id="{35FED366-4FE7-9B58-720C-AB8BB4A34CE9}"/>
              </a:ext>
            </a:extLst>
          </p:cNvPr>
          <p:cNvGrpSpPr/>
          <p:nvPr/>
        </p:nvGrpSpPr>
        <p:grpSpPr>
          <a:xfrm>
            <a:off x="1959935" y="285235"/>
            <a:ext cx="3012907" cy="5311487"/>
            <a:chOff x="0" y="2213069"/>
            <a:chExt cx="2613113" cy="460668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C5727D-3B77-645D-0B92-17EBCE8C5281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grpSp>
          <p:nvGrpSpPr>
            <p:cNvPr id="51" name="Graphic 7">
              <a:extLst>
                <a:ext uri="{FF2B5EF4-FFF2-40B4-BE49-F238E27FC236}">
                  <a16:creationId xmlns:a16="http://schemas.microsoft.com/office/drawing/2014/main" id="{5334871C-4CB1-BF5D-A886-F5DFA6CA4D6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CA23290-078F-37F5-52D3-D40F16E92AC2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8A57CAD-78B5-EACF-4481-6C5F0AE1DF8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A3FADD7-EAE0-B1A5-172B-38590268536B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76E9A34-06C5-04B3-3F7D-FAA666C2105F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15F9B21-72CC-3105-8933-4020D9362CE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F7FF23EE-80FF-D4C3-17E7-281CFB13B8AD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4EABD11-7C10-0C0F-A71B-96AF72C7A8C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2FFB098-33CC-EA11-D2F3-355CF73FB949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0001DA5-3BF1-AC45-6D76-DC3906EFDE04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79A5C43-ACF3-2281-833A-12C4A395F70E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64C1C080-3B6B-4288-E671-51001B77ADCE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B5BD3A0-744C-B5CF-EB2F-FB30324864BD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</p:grpSp>
        <p:grpSp>
          <p:nvGrpSpPr>
            <p:cNvPr id="52" name="Graphic 7">
              <a:extLst>
                <a:ext uri="{FF2B5EF4-FFF2-40B4-BE49-F238E27FC236}">
                  <a16:creationId xmlns:a16="http://schemas.microsoft.com/office/drawing/2014/main" id="{1EFCAE1C-91AB-C67F-26DE-14DFBCF601CE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2B212C2-6338-3787-8C56-1BF0DBFA5CF3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DE11376-070D-2075-A1C0-9447880F33B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68B833B-E310-4A42-4193-E90FB2574720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32217E9-772E-87FD-DB04-4F5F9C6380F3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1A99E33-45C2-CDF8-17D7-AE56D83B38AF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5C8B9B0-778D-E1A1-3544-BD50D7E396C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AE681881-28D3-C705-AC3A-156BE4A7EED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E0C1F76-754D-570F-7CC9-515B3F54D1A5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888AB75-32AA-437A-6DE7-76FDAA67545A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A4B621D-A6F9-328E-824B-C345A0D2B9A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48B8282-E9F3-3EA2-6E7D-2D01901054F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90AAE5E7-DB07-7A64-60C5-EA422EC8E813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77">
                  <a:defRPr/>
                </a:pPr>
                <a:endParaRPr lang="th-TH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  <a:sym typeface="Arial"/>
                </a:endParaRPr>
              </a:p>
            </p:txBody>
          </p:sp>
        </p:grpSp>
      </p:grpSp>
      <p:grpSp>
        <p:nvGrpSpPr>
          <p:cNvPr id="77" name="Graphic 153">
            <a:extLst>
              <a:ext uri="{FF2B5EF4-FFF2-40B4-BE49-F238E27FC236}">
                <a16:creationId xmlns:a16="http://schemas.microsoft.com/office/drawing/2014/main" id="{DAA09CAC-CF63-D6A8-CE56-BB79170F1C78}"/>
              </a:ext>
            </a:extLst>
          </p:cNvPr>
          <p:cNvGrpSpPr/>
          <p:nvPr/>
        </p:nvGrpSpPr>
        <p:grpSpPr>
          <a:xfrm>
            <a:off x="11080918" y="2607584"/>
            <a:ext cx="1068908" cy="1281259"/>
            <a:chOff x="11161825" y="3187825"/>
            <a:chExt cx="1068908" cy="1281259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8DCB556-D253-1DEB-45F2-3396CC48BA3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C2931E4-805F-6B37-80B2-83BEED57C94E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D2F367F-85D0-5585-0ADD-9E100D1852E6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DD2BABB7-4FB7-7695-E350-8198168FFEAF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76BE28C-3DE0-2D1F-AEB4-438DB53830F1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83" name="Graphic 243">
            <a:extLst>
              <a:ext uri="{FF2B5EF4-FFF2-40B4-BE49-F238E27FC236}">
                <a16:creationId xmlns:a16="http://schemas.microsoft.com/office/drawing/2014/main" id="{0C6B2E34-A5A6-1D50-9AF4-5745270C1FE6}"/>
              </a:ext>
            </a:extLst>
          </p:cNvPr>
          <p:cNvGrpSpPr/>
          <p:nvPr/>
        </p:nvGrpSpPr>
        <p:grpSpPr>
          <a:xfrm rot="1263797">
            <a:off x="813307" y="4130664"/>
            <a:ext cx="1630724" cy="1255171"/>
            <a:chOff x="7982733" y="5589867"/>
            <a:chExt cx="1630724" cy="1255170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9285280-940E-91D6-F492-81244F65FEB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7D8DEB4-62C2-C708-084F-9386FC18230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B94A47F-798D-E9F0-E6B7-1280383C522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56EB284-43CA-05C8-2296-4B9D9006C07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9AEE838-A98E-DCCA-8B92-C662E81BAAFE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</p:grpSp>
      <p:grpSp>
        <p:nvGrpSpPr>
          <p:cNvPr id="89" name="Graphic 233">
            <a:extLst>
              <a:ext uri="{FF2B5EF4-FFF2-40B4-BE49-F238E27FC236}">
                <a16:creationId xmlns:a16="http://schemas.microsoft.com/office/drawing/2014/main" id="{95DBA729-1833-33D9-D6C4-94C7A25C53E2}"/>
              </a:ext>
            </a:extLst>
          </p:cNvPr>
          <p:cNvGrpSpPr/>
          <p:nvPr/>
        </p:nvGrpSpPr>
        <p:grpSpPr>
          <a:xfrm>
            <a:off x="2595003" y="4098686"/>
            <a:ext cx="1484013" cy="1429615"/>
            <a:chOff x="2651548" y="5448024"/>
            <a:chExt cx="1484013" cy="1429614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6F4E7A7-67EE-2DEC-F801-6356594E0EA1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71DF2D7-14FF-187B-7278-5ABD1D7AEDE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67D465D-4257-C702-E14E-1091B61DEDB2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3A79F06-039E-07EB-FFDB-0A2B32241F16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9EA462F-46EF-C7C2-BECD-6E78C8F45DED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5087D07-16F6-9352-E11F-18075C17FDE0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BB1FD97-DED3-9563-6708-E07CBA71955A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44A595C-89B3-6D53-450B-5061CBD46813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th-TH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  <a:sym typeface="Arial"/>
              </a:endParaRPr>
            </a:p>
          </p:txBody>
        </p:sp>
      </p:grpSp>
      <p:pic>
        <p:nvPicPr>
          <p:cNvPr id="98" name="Graphic 97">
            <a:extLst>
              <a:ext uri="{FF2B5EF4-FFF2-40B4-BE49-F238E27FC236}">
                <a16:creationId xmlns:a16="http://schemas.microsoft.com/office/drawing/2014/main" id="{967E3BFC-4746-11A3-1E77-969079DDEA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086752" y="360849"/>
            <a:ext cx="1641739" cy="1686111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776EF0B4-A589-4BE7-7F86-31172A3683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02602" y="613320"/>
            <a:ext cx="1000125" cy="108585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5F8DADEE-E1A3-CA8A-6006-0FC941898D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058" y="2748976"/>
            <a:ext cx="6748857" cy="1170533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D6972B9-A7F7-5813-729C-15E7D0193DA2}"/>
              </a:ext>
            </a:extLst>
          </p:cNvPr>
          <p:cNvSpPr/>
          <p:nvPr/>
        </p:nvSpPr>
        <p:spPr>
          <a:xfrm>
            <a:off x="8848375" y="2313092"/>
            <a:ext cx="2632260" cy="1004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nóng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hổi</a:t>
            </a:r>
            <a:endParaRPr lang="th-TH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C9BAF7E-28FC-0C5D-3E83-77943413E1DC}"/>
              </a:ext>
            </a:extLst>
          </p:cNvPr>
          <p:cNvSpPr/>
          <p:nvPr/>
        </p:nvSpPr>
        <p:spPr>
          <a:xfrm>
            <a:off x="8688155" y="3863269"/>
            <a:ext cx="3806523" cy="1004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Ka-lưi</a:t>
            </a:r>
            <a:endParaRPr lang="th-TH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C3A0C97-1CEE-D452-97FC-200B21A650AD}"/>
              </a:ext>
            </a:extLst>
          </p:cNvPr>
          <p:cNvSpPr/>
          <p:nvPr/>
        </p:nvSpPr>
        <p:spPr>
          <a:xfrm>
            <a:off x="5347637" y="5247985"/>
            <a:ext cx="3806523" cy="1004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lưng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núi</a:t>
            </a:r>
            <a:endParaRPr lang="th-TH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  <a:sym typeface="Arial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5D9421A3-C530-EA69-1D8E-CF694D080DF6}"/>
              </a:ext>
            </a:extLst>
          </p:cNvPr>
          <p:cNvCxnSpPr>
            <a:cxnSpLocks/>
          </p:cNvCxnSpPr>
          <p:nvPr/>
        </p:nvCxnSpPr>
        <p:spPr>
          <a:xfrm>
            <a:off x="6728491" y="5155280"/>
            <a:ext cx="41968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1C3EF24-2B1B-C357-7DB4-F74072EFFECA}"/>
              </a:ext>
            </a:extLst>
          </p:cNvPr>
          <p:cNvSpPr/>
          <p:nvPr/>
        </p:nvSpPr>
        <p:spPr>
          <a:xfrm>
            <a:off x="5396885" y="3858535"/>
            <a:ext cx="3806523" cy="1004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lún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sân</a:t>
            </a:r>
            <a:endParaRPr lang="th-TH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107" name="TextBox 9">
            <a:extLst>
              <a:ext uri="{FF2B5EF4-FFF2-40B4-BE49-F238E27FC236}">
                <a16:creationId xmlns:a16="http://schemas.microsoft.com/office/drawing/2014/main" id="{1D6DC811-259D-73AA-08DD-2FFD2FF32F3B}"/>
              </a:ext>
            </a:extLst>
          </p:cNvPr>
          <p:cNvSpPr txBox="1"/>
          <p:nvPr/>
        </p:nvSpPr>
        <p:spPr>
          <a:xfrm>
            <a:off x="-1586475" y="7049335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867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87238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1" grpId="0"/>
      <p:bldP spid="102" grpId="0"/>
      <p:bldP spid="103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1">
            <a:extLst>
              <a:ext uri="{FF2B5EF4-FFF2-40B4-BE49-F238E27FC236}">
                <a16:creationId xmlns:a16="http://schemas.microsoft.com/office/drawing/2014/main" id="{A022B96B-8471-A8F4-3D9B-70BB1F282480}"/>
              </a:ext>
            </a:extLst>
          </p:cNvPr>
          <p:cNvSpPr/>
          <p:nvPr/>
        </p:nvSpPr>
        <p:spPr>
          <a:xfrm>
            <a:off x="-458339" y="4981783"/>
            <a:ext cx="13462000" cy="3674533"/>
          </a:xfrm>
          <a:prstGeom prst="ellipse">
            <a:avLst/>
          </a:prstGeom>
          <a:solidFill>
            <a:srgbClr val="A5D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19" name="Hình ảnh 29" descr="Ảnh có chứa văn bản, cây&#10;&#10;Mô tả được tạo tự động">
            <a:extLst>
              <a:ext uri="{FF2B5EF4-FFF2-40B4-BE49-F238E27FC236}">
                <a16:creationId xmlns:a16="http://schemas.microsoft.com/office/drawing/2014/main" id="{2783D033-7C68-8739-3DF2-84228578B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2" b="50000"/>
          <a:stretch/>
        </p:blipFill>
        <p:spPr>
          <a:xfrm>
            <a:off x="-1669515" y="4828516"/>
            <a:ext cx="4659440" cy="2782425"/>
          </a:xfrm>
          <a:prstGeom prst="rect">
            <a:avLst/>
          </a:prstGeom>
        </p:spPr>
      </p:pic>
      <p:pic>
        <p:nvPicPr>
          <p:cNvPr id="20" name="Hình ảnh 31" descr="Ảnh có chứa văn bản, cây&#10;&#10;Mô tả được tạo tự động">
            <a:extLst>
              <a:ext uri="{FF2B5EF4-FFF2-40B4-BE49-F238E27FC236}">
                <a16:creationId xmlns:a16="http://schemas.microsoft.com/office/drawing/2014/main" id="{76CDE3F8-3876-53BC-F139-662D0CD2B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02" b="50000"/>
          <a:stretch/>
        </p:blipFill>
        <p:spPr>
          <a:xfrm>
            <a:off x="636624" y="5274918"/>
            <a:ext cx="4659440" cy="278242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D01BE9-2611-2038-6D80-3ACCF9C14351}"/>
              </a:ext>
            </a:extLst>
          </p:cNvPr>
          <p:cNvSpPr/>
          <p:nvPr/>
        </p:nvSpPr>
        <p:spPr>
          <a:xfrm>
            <a:off x="636624" y="355600"/>
            <a:ext cx="11216709" cy="60298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F10FA-AD11-1352-0111-7AFED5CBA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398" y="556361"/>
            <a:ext cx="8986283" cy="768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484EC8-2162-4297-FCEE-B4CC090EFB5B}"/>
              </a:ext>
            </a:extLst>
          </p:cNvPr>
          <p:cNvSpPr txBox="1"/>
          <p:nvPr/>
        </p:nvSpPr>
        <p:spPr>
          <a:xfrm>
            <a:off x="1747777" y="2048719"/>
            <a:ext cx="9236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Em cu Tai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ngủ trên lưng mẹ ơi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Em ngủ cho Ngoan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đừng rời lưng mẹ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Me giã gạo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mẹ nuôi bộ đội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Nhịp chày nghiêng giấc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ngủ em nghiêng</a:t>
            </a:r>
          </a:p>
        </p:txBody>
      </p:sp>
    </p:spTree>
    <p:extLst>
      <p:ext uri="{BB962C8B-B14F-4D97-AF65-F5344CB8AC3E}">
        <p14:creationId xmlns:p14="http://schemas.microsoft.com/office/powerpoint/2010/main" val="354206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45725E-62D2-456B-9CED-64F0D2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>
            <a:off x="0" y="-14805"/>
            <a:ext cx="3361918" cy="1061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85359-F97B-4DFC-AF45-526C112EAA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7848"/>
            <a:ext cx="12192000" cy="1061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A081FA-F30C-4F3B-B1DF-0AC0C4CBA8D7}"/>
              </a:ext>
            </a:extLst>
          </p:cNvPr>
          <p:cNvSpPr/>
          <p:nvPr/>
        </p:nvSpPr>
        <p:spPr>
          <a:xfrm>
            <a:off x="153384" y="1127052"/>
            <a:ext cx="11835416" cy="3675045"/>
          </a:xfrm>
          <a:prstGeom prst="rect">
            <a:avLst/>
          </a:prstGeom>
          <a:solidFill>
            <a:srgbClr val="F0E1B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A-kay</a:t>
            </a:r>
            <a:r>
              <a:rPr lang="vi-VN" sz="4000" b="1" dirty="0">
                <a:solidFill>
                  <a:srgbClr val="9D27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rgbClr val="2A32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(tiếng dân tộc Tà-ôi)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solidFill>
                  <a:srgbClr val="2A324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lang="en-US" sz="4000" b="1" dirty="0">
              <a:solidFill>
                <a:srgbClr val="2A324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Ka-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2A324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2A324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249C-BA2B-4B6E-B7C7-271E115633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5"/>
          <a:stretch/>
        </p:blipFill>
        <p:spPr>
          <a:xfrm flipH="1">
            <a:off x="8830082" y="0"/>
            <a:ext cx="3361918" cy="10615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EFED30-B863-4880-93E4-0961DE8B0862}"/>
              </a:ext>
            </a:extLst>
          </p:cNvPr>
          <p:cNvSpPr/>
          <p:nvPr/>
        </p:nvSpPr>
        <p:spPr>
          <a:xfrm>
            <a:off x="3361918" y="123388"/>
            <a:ext cx="4990469" cy="923330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C00000"/>
                </a:solidFill>
                <a:effectLst>
                  <a:glow rad="355600">
                    <a:schemeClr val="bg1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 NGHĨA TỪ</a:t>
            </a:r>
            <a:endParaRPr lang="vi-VN" sz="5400" b="1">
              <a:solidFill>
                <a:srgbClr val="C00000"/>
              </a:solidFill>
              <a:effectLst>
                <a:glow rad="355600">
                  <a:schemeClr val="bg1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39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402957" y="996434"/>
            <a:ext cx="800799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38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như lời ru ngọt ngào của người mẹ dành cho con. Những từ ngữ nào cho em biết điều đó?</a:t>
            </a:r>
            <a:endParaRPr lang="en-US" sz="3800" b="1" dirty="0">
              <a:solidFill>
                <a:srgbClr val="5D464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514350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1200150" y="3425831"/>
            <a:ext cx="769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thơ như lời ru ngọt ngào của người mẹ dành cho con. Những từ ngữ cho em biết điều đó là: Em cu Tai ngủ trên lưng mẹ ơi, ngủ ngoan a-kay ơi, ngủ ngoan a-kay hỡi.</a:t>
            </a:r>
            <a:endParaRPr lang="en-US" sz="3600" b="1" dirty="0">
              <a:solidFill>
                <a:srgbClr val="CC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585895" y="856915"/>
            <a:ext cx="8326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mẹ làm những công việc gì? Những công việc đó có ý nghĩa như thế nào?</a:t>
            </a:r>
            <a:endParaRPr lang="en-US" sz="4000" b="1" dirty="0">
              <a:solidFill>
                <a:srgbClr val="5D464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37" y="155535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648183" y="3124889"/>
            <a:ext cx="8507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Người mẹ làm những công việc: giã gạo, trồng lúa, tỉa bắp.  </a:t>
            </a:r>
          </a:p>
          <a:p>
            <a:pPr algn="just"/>
            <a:r>
              <a:rPr lang="vi-VN" sz="32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Những công việc đó có ý nghĩa: giúp tăng gia sản xuất, có lương thực và thực phẩm để nuôi bộ đội có sức chiến đấu, duy trì chiến tranh chính nghĩa giành độc lập dân tộc.</a:t>
            </a:r>
          </a:p>
        </p:txBody>
      </p:sp>
    </p:spTree>
    <p:extLst>
      <p:ext uri="{BB962C8B-B14F-4D97-AF65-F5344CB8AC3E}">
        <p14:creationId xmlns:p14="http://schemas.microsoft.com/office/powerpoint/2010/main" val="12398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25A45-90BF-4EB0-BE5D-ECBE1B76D1E6}"/>
              </a:ext>
            </a:extLst>
          </p:cNvPr>
          <p:cNvSpPr/>
          <p:nvPr/>
        </p:nvSpPr>
        <p:spPr>
          <a:xfrm>
            <a:off x="3181349" y="551028"/>
            <a:ext cx="8587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5D46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mong ước gì của người mẹ được gửi gắm trong lời ru ở khổ thơ thứ hai?</a:t>
            </a:r>
            <a:endParaRPr lang="en-US" sz="4000" b="1" dirty="0">
              <a:solidFill>
                <a:srgbClr val="5D464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F11FD-25D1-4D36-B761-170F42E838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5" y="245261"/>
            <a:ext cx="3162300" cy="316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86B4E-FC8D-4E07-923C-4E24FB552F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2" y="2801957"/>
            <a:ext cx="3663701" cy="3663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8C4B79-CBB9-41F0-933C-DF781844BAA4}"/>
              </a:ext>
            </a:extLst>
          </p:cNvPr>
          <p:cNvSpPr/>
          <p:nvPr/>
        </p:nvSpPr>
        <p:spPr>
          <a:xfrm>
            <a:off x="760863" y="3182480"/>
            <a:ext cx="81108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mong ước của người mẹ được gửi gắm trong lời ru ở khổ thơ thứ hai là: mong con ngủ ngoan, mong hạt gạo trắng ngần, mong con lớn vung chày làm lún sân.</a:t>
            </a:r>
            <a:endParaRPr lang="en-US" sz="3600" b="1" dirty="0">
              <a:solidFill>
                <a:srgbClr val="E66D2A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762</TotalTime>
  <Words>624</Words>
  <Application>Microsoft Office PowerPoint</Application>
  <PresentationFormat>Widescreen</PresentationFormat>
  <Paragraphs>53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Cambria</vt:lpstr>
      <vt:lpstr>Cordia New</vt:lpstr>
      <vt:lpstr>等线</vt:lpstr>
      <vt:lpstr>等线 Light</vt:lpstr>
      <vt:lpstr>iCiel Pony</vt:lpstr>
      <vt:lpstr>Pattaya</vt:lpstr>
      <vt:lpstr>Times New Roman</vt:lpstr>
      <vt:lpstr>UVN Banh Mi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Huong Thao - 0972115126</dc:creator>
  <cp:keywords>Thy Tho</cp:keywords>
  <dc:description>U</dc:description>
  <cp:lastModifiedBy>STD_OANH</cp:lastModifiedBy>
  <cp:revision>162</cp:revision>
  <dcterms:created xsi:type="dcterms:W3CDTF">2017-06-20T06:33:06Z</dcterms:created>
  <dcterms:modified xsi:type="dcterms:W3CDTF">2026-01-11T09:01:54Z</dcterms:modified>
  <cp:category>T</cp:category>
  <cp:version>K28</cp:version>
</cp:coreProperties>
</file>