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6" r:id="rId4"/>
    <p:sldId id="272" r:id="rId5"/>
    <p:sldId id="277" r:id="rId6"/>
    <p:sldId id="302" r:id="rId7"/>
    <p:sldId id="303" r:id="rId8"/>
    <p:sldId id="285" r:id="rId9"/>
    <p:sldId id="304" r:id="rId10"/>
    <p:sldId id="289" r:id="rId11"/>
  </p:sldIdLst>
  <p:sldSz cx="18288000" cy="10287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1C5"/>
    <a:srgbClr val="C23A47"/>
    <a:srgbClr val="8DD6F4"/>
    <a:srgbClr val="FAFAFA"/>
    <a:srgbClr val="F7D100"/>
    <a:srgbClr val="F0B218"/>
    <a:srgbClr val="FFDA56"/>
    <a:srgbClr val="87D4F4"/>
    <a:srgbClr val="F7A7CC"/>
    <a:srgbClr val="FEF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91" autoAdjust="0"/>
  </p:normalViewPr>
  <p:slideViewPr>
    <p:cSldViewPr>
      <p:cViewPr varScale="1">
        <p:scale>
          <a:sx n="38" d="100"/>
          <a:sy n="38" d="100"/>
        </p:scale>
        <p:origin x="11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2CA3-1AC6-41FF-AE9D-268F48519081}" type="datetimeFigureOut">
              <a:rPr lang="en-GB" smtClean="0"/>
              <a:t>24/01/2026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7000B-F421-40C5-BF64-338F949AF42C}" type="slidenum">
              <a:rPr lang="en-GB" smtClean="0"/>
              <a:t>‹#›</a:t>
            </a:fld>
            <a:endParaRPr lang="en-GB"/>
          </a:p>
        </p:txBody>
      </p:sp>
    </p:spTree>
    <p:extLst>
      <p:ext uri="{BB962C8B-B14F-4D97-AF65-F5344CB8AC3E}">
        <p14:creationId xmlns:p14="http://schemas.microsoft.com/office/powerpoint/2010/main" val="153930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a:t>
            </a:fld>
            <a:endParaRPr lang="en-GB"/>
          </a:p>
        </p:txBody>
      </p:sp>
    </p:spTree>
    <p:extLst>
      <p:ext uri="{BB962C8B-B14F-4D97-AF65-F5344CB8AC3E}">
        <p14:creationId xmlns:p14="http://schemas.microsoft.com/office/powerpoint/2010/main" val="567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2</a:t>
            </a:fld>
            <a:endParaRPr lang="en-GB"/>
          </a:p>
        </p:txBody>
      </p:sp>
    </p:spTree>
    <p:extLst>
      <p:ext uri="{BB962C8B-B14F-4D97-AF65-F5344CB8AC3E}">
        <p14:creationId xmlns:p14="http://schemas.microsoft.com/office/powerpoint/2010/main" val="351671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7000B-F421-40C5-BF64-338F949AF42C}" type="slidenum">
              <a:rPr lang="en-GB" smtClean="0"/>
              <a:t>3</a:t>
            </a:fld>
            <a:endParaRPr lang="en-GB"/>
          </a:p>
        </p:txBody>
      </p:sp>
    </p:spTree>
    <p:extLst>
      <p:ext uri="{BB962C8B-B14F-4D97-AF65-F5344CB8AC3E}">
        <p14:creationId xmlns:p14="http://schemas.microsoft.com/office/powerpoint/2010/main" val="396919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7000B-F421-40C5-BF64-338F949AF42C}" type="slidenum">
              <a:rPr lang="en-GB" smtClean="0"/>
              <a:t>4</a:t>
            </a:fld>
            <a:endParaRPr lang="en-GB"/>
          </a:p>
        </p:txBody>
      </p:sp>
    </p:spTree>
    <p:extLst>
      <p:ext uri="{BB962C8B-B14F-4D97-AF65-F5344CB8AC3E}">
        <p14:creationId xmlns:p14="http://schemas.microsoft.com/office/powerpoint/2010/main" val="41169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7000B-F421-40C5-BF64-338F949AF42C}" type="slidenum">
              <a:rPr lang="en-GB" smtClean="0"/>
              <a:t>5</a:t>
            </a:fld>
            <a:endParaRPr lang="en-GB"/>
          </a:p>
        </p:txBody>
      </p:sp>
    </p:spTree>
    <p:extLst>
      <p:ext uri="{BB962C8B-B14F-4D97-AF65-F5344CB8AC3E}">
        <p14:creationId xmlns:p14="http://schemas.microsoft.com/office/powerpoint/2010/main" val="248951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6</a:t>
            </a:fld>
            <a:endParaRPr lang="en-GB"/>
          </a:p>
        </p:txBody>
      </p:sp>
    </p:spTree>
    <p:extLst>
      <p:ext uri="{BB962C8B-B14F-4D97-AF65-F5344CB8AC3E}">
        <p14:creationId xmlns:p14="http://schemas.microsoft.com/office/powerpoint/2010/main" val="42289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7000B-F421-40C5-BF64-338F949AF42C}" type="slidenum">
              <a:rPr lang="en-GB" smtClean="0"/>
              <a:t>7</a:t>
            </a:fld>
            <a:endParaRPr lang="en-GB"/>
          </a:p>
        </p:txBody>
      </p:sp>
    </p:spTree>
    <p:extLst>
      <p:ext uri="{BB962C8B-B14F-4D97-AF65-F5344CB8AC3E}">
        <p14:creationId xmlns:p14="http://schemas.microsoft.com/office/powerpoint/2010/main" val="43255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8</a:t>
            </a:fld>
            <a:endParaRPr lang="en-GB"/>
          </a:p>
        </p:txBody>
      </p:sp>
    </p:spTree>
    <p:extLst>
      <p:ext uri="{BB962C8B-B14F-4D97-AF65-F5344CB8AC3E}">
        <p14:creationId xmlns:p14="http://schemas.microsoft.com/office/powerpoint/2010/main" val="29805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955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062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2138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363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8779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021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4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45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0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30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01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13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99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99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69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20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22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422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123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150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083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37C42-1BCD-FB0F-E06D-D5B9D366F1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 xmlns:asvg="http://schemas.microsoft.com/office/drawing/2016/SVG/main" r:embed="rId14"/>
                </a:ext>
              </a:extLst>
            </a:blip>
            <a:stretch>
              <a:fillRect/>
            </a:stretch>
          </a:blipFill>
        </p:spPr>
      </p:sp>
      <p:sp>
        <p:nvSpPr>
          <p:cNvPr id="8" name="Freeform 4"/>
          <p:cNvSpPr/>
          <p:nvPr userDrawn="1"/>
        </p:nvSpPr>
        <p:spPr>
          <a:xfrm>
            <a:off x="940412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 xmlns:asvg="http://schemas.microsoft.com/office/drawing/2016/SVG/main" r:embed="rId14"/>
                </a:ext>
              </a:extLst>
            </a:blip>
            <a:stretch>
              <a:fillRect/>
            </a:stretch>
          </a:blipFill>
        </p:spPr>
      </p:sp>
      <p:sp>
        <p:nvSpPr>
          <p:cNvPr id="9" name="Rectangle 8"/>
          <p:cNvSpPr/>
          <p:nvPr userDrawn="1"/>
        </p:nvSpPr>
        <p:spPr>
          <a:xfrm>
            <a:off x="990600" y="764540"/>
            <a:ext cx="16383000" cy="876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62A3E4-0858-1BBC-1ACE-0120C80B1F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extLst>
      <p:ext uri="{BB962C8B-B14F-4D97-AF65-F5344CB8AC3E}">
        <p14:creationId xmlns:p14="http://schemas.microsoft.com/office/powerpoint/2010/main" val="36154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 xmlns:asvg="http://schemas.microsoft.com/office/drawing/2016/SVG/main" r:embed="rId14"/>
                </a:ext>
              </a:extLst>
            </a:blip>
            <a:stretch>
              <a:fillRect/>
            </a:stretch>
          </a:blipFill>
        </p:spPr>
      </p:sp>
      <p:sp>
        <p:nvSpPr>
          <p:cNvPr id="9" name="Rectangle 8"/>
          <p:cNvSpPr/>
          <p:nvPr userDrawn="1"/>
        </p:nvSpPr>
        <p:spPr>
          <a:xfrm>
            <a:off x="304800" y="266700"/>
            <a:ext cx="176784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47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29.svg"/><Relationship Id="rId9" Type="http://schemas.openxmlformats.org/officeDocument/2006/relationships/image" Target="../media/image6.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sp>
        <p:nvSpPr>
          <p:cNvPr id="5" name="Freeform 5"/>
          <p:cNvSpPr/>
          <p:nvPr/>
        </p:nvSpPr>
        <p:spPr>
          <a:xfrm rot="659014">
            <a:off x="13203960" y="5564716"/>
            <a:ext cx="4065353" cy="4614510"/>
          </a:xfrm>
          <a:custGeom>
            <a:avLst/>
            <a:gdLst/>
            <a:ahLst/>
            <a:cxnLst/>
            <a:rect l="l" t="t" r="r" b="b"/>
            <a:pathLst>
              <a:path w="7429736" h="10482872">
                <a:moveTo>
                  <a:pt x="0" y="0"/>
                </a:moveTo>
                <a:lnTo>
                  <a:pt x="7429735" y="0"/>
                </a:lnTo>
                <a:lnTo>
                  <a:pt x="7429735" y="10482872"/>
                </a:lnTo>
                <a:lnTo>
                  <a:pt x="0" y="104828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8891178" y="5912687"/>
            <a:ext cx="3528197" cy="4334026"/>
          </a:xfrm>
          <a:custGeom>
            <a:avLst/>
            <a:gdLst/>
            <a:ahLst/>
            <a:cxnLst/>
            <a:rect l="l" t="t" r="r" b="b"/>
            <a:pathLst>
              <a:path w="7788696" h="9969531">
                <a:moveTo>
                  <a:pt x="7788696" y="0"/>
                </a:moveTo>
                <a:lnTo>
                  <a:pt x="0" y="0"/>
                </a:lnTo>
                <a:lnTo>
                  <a:pt x="0" y="9969531"/>
                </a:lnTo>
                <a:lnTo>
                  <a:pt x="7788696" y="9969531"/>
                </a:lnTo>
                <a:lnTo>
                  <a:pt x="7788696"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7" name="Freeform 7"/>
          <p:cNvSpPr/>
          <p:nvPr/>
        </p:nvSpPr>
        <p:spPr>
          <a:xfrm rot="-278214">
            <a:off x="4646545" y="5801105"/>
            <a:ext cx="3466500" cy="4557190"/>
          </a:xfrm>
          <a:custGeom>
            <a:avLst/>
            <a:gdLst/>
            <a:ahLst/>
            <a:cxnLst/>
            <a:rect l="l" t="t" r="r" b="b"/>
            <a:pathLst>
              <a:path w="7652497" h="10482872">
                <a:moveTo>
                  <a:pt x="0" y="0"/>
                </a:moveTo>
                <a:lnTo>
                  <a:pt x="7652497" y="0"/>
                </a:lnTo>
                <a:lnTo>
                  <a:pt x="7652497" y="10482872"/>
                </a:lnTo>
                <a:lnTo>
                  <a:pt x="0" y="10482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7" name="Freeform 12"/>
          <p:cNvSpPr/>
          <p:nvPr/>
        </p:nvSpPr>
        <p:spPr>
          <a:xfrm rot="458093">
            <a:off x="1151061" y="6053585"/>
            <a:ext cx="3419742" cy="4459211"/>
          </a:xfrm>
          <a:custGeom>
            <a:avLst/>
            <a:gdLst/>
            <a:ahLst/>
            <a:cxnLst/>
            <a:rect l="l" t="t" r="r" b="b"/>
            <a:pathLst>
              <a:path w="8896206" h="11314729">
                <a:moveTo>
                  <a:pt x="0" y="0"/>
                </a:moveTo>
                <a:lnTo>
                  <a:pt x="8896206" y="0"/>
                </a:lnTo>
                <a:lnTo>
                  <a:pt x="8896206" y="11314729"/>
                </a:lnTo>
                <a:lnTo>
                  <a:pt x="0" y="1131472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0"/>
          <p:cNvSpPr/>
          <p:nvPr/>
        </p:nvSpPr>
        <p:spPr>
          <a:xfrm>
            <a:off x="15126877" y="837189"/>
            <a:ext cx="1591119" cy="1708584"/>
          </a:xfrm>
          <a:custGeom>
            <a:avLst/>
            <a:gdLst/>
            <a:ahLst/>
            <a:cxnLst/>
            <a:rect l="l" t="t" r="r" b="b"/>
            <a:pathLst>
              <a:path w="1591119" h="1708584">
                <a:moveTo>
                  <a:pt x="0" y="0"/>
                </a:moveTo>
                <a:lnTo>
                  <a:pt x="1591119" y="0"/>
                </a:lnTo>
                <a:lnTo>
                  <a:pt x="1591119" y="1708584"/>
                </a:lnTo>
                <a:lnTo>
                  <a:pt x="0" y="17085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CC6F24A1-2C13-2B84-C00E-BAA2B7E51A2E}"/>
              </a:ext>
            </a:extLst>
          </p:cNvPr>
          <p:cNvPicPr>
            <a:picLocks noChangeAspect="1"/>
          </p:cNvPicPr>
          <p:nvPr/>
        </p:nvPicPr>
        <p:blipFill>
          <a:blip r:embed="rId13"/>
          <a:stretch>
            <a:fillRect/>
          </a:stretch>
        </p:blipFill>
        <p:spPr>
          <a:xfrm>
            <a:off x="6286087" y="452796"/>
            <a:ext cx="5715825" cy="2054385"/>
          </a:xfrm>
          <a:prstGeom prst="rect">
            <a:avLst/>
          </a:prstGeom>
        </p:spPr>
      </p:pic>
      <p:pic>
        <p:nvPicPr>
          <p:cNvPr id="4" name="Picture 3">
            <a:extLst>
              <a:ext uri="{FF2B5EF4-FFF2-40B4-BE49-F238E27FC236}">
                <a16:creationId xmlns:a16="http://schemas.microsoft.com/office/drawing/2014/main" id="{6EFF315D-E8C7-4AB7-B77B-218D6ED6D66D}"/>
              </a:ext>
            </a:extLst>
          </p:cNvPr>
          <p:cNvPicPr>
            <a:picLocks noChangeAspect="1"/>
          </p:cNvPicPr>
          <p:nvPr/>
        </p:nvPicPr>
        <p:blipFill>
          <a:blip r:embed="rId14"/>
          <a:stretch>
            <a:fillRect/>
          </a:stretch>
        </p:blipFill>
        <p:spPr>
          <a:xfrm>
            <a:off x="1600200" y="2857500"/>
            <a:ext cx="15143777"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276600" y="0"/>
            <a:ext cx="11626080" cy="10583573"/>
          </a:xfrm>
          <a:prstGeom prst="rect">
            <a:avLst/>
          </a:prstGeom>
        </p:spPr>
      </p:pic>
    </p:spTree>
    <p:extLst>
      <p:ext uri="{BB962C8B-B14F-4D97-AF65-F5344CB8AC3E}">
        <p14:creationId xmlns:p14="http://schemas.microsoft.com/office/powerpoint/2010/main" val="3753009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647700"/>
            <a:ext cx="16002000" cy="1569660"/>
          </a:xfrm>
          <a:prstGeom prst="rect">
            <a:avLst/>
          </a:prstGeom>
          <a:noFill/>
        </p:spPr>
        <p:txBody>
          <a:bodyPr wrap="square" rtlCol="0">
            <a:spAutoFit/>
          </a:bodyPr>
          <a:lstStyle/>
          <a:p>
            <a:r>
              <a:rPr lang="vi-VN" sz="4800" b="1">
                <a:latin typeface="Cambria" panose="02040503050406030204" pitchFamily="18" charset="0"/>
                <a:ea typeface="Cambria" panose="02040503050406030204" pitchFamily="18" charset="0"/>
              </a:rPr>
              <a:t>Cô Hường đã mua 7 chiếc vòng, mỗi chiếc có giá 25 000 đồng. Hỏi cô Hường cần trả chúng mình bao nhiêu tiền?</a:t>
            </a:r>
            <a:endParaRPr lang="en-US" sz="4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4038600" y="3009900"/>
            <a:ext cx="13792200" cy="3785652"/>
          </a:xfrm>
          <a:prstGeom prst="rect">
            <a:avLst/>
          </a:prstGeom>
          <a:noFill/>
        </p:spPr>
        <p:txBody>
          <a:bodyPr wrap="square" rtlCol="0">
            <a:spAutoFit/>
          </a:bodyPr>
          <a:lstStyle/>
          <a:p>
            <a:pPr algn="ctr"/>
            <a:r>
              <a:rPr lang="vi-VN" sz="6000" b="1" dirty="0">
                <a:solidFill>
                  <a:srgbClr val="FF0000"/>
                </a:solidFill>
                <a:latin typeface="Cambria" panose="02040503050406030204" pitchFamily="18" charset="0"/>
                <a:ea typeface="Cambria" panose="02040503050406030204" pitchFamily="18" charset="0"/>
              </a:rPr>
              <a:t>Bài giải</a:t>
            </a:r>
            <a:r>
              <a:rPr lang="en-US" sz="6000" b="1" dirty="0">
                <a:solidFill>
                  <a:srgbClr val="FF0000"/>
                </a:solidFill>
                <a:latin typeface="Cambria" panose="02040503050406030204" pitchFamily="18" charset="0"/>
                <a:ea typeface="Cambria" panose="02040503050406030204" pitchFamily="18" charset="0"/>
              </a:rPr>
              <a:t>:</a:t>
            </a:r>
            <a:endParaRPr lang="vi-VN" sz="6000" b="1" dirty="0">
              <a:solidFill>
                <a:srgbClr val="FF0000"/>
              </a:solidFill>
              <a:latin typeface="Cambria" panose="02040503050406030204" pitchFamily="18" charset="0"/>
              <a:ea typeface="Cambria" panose="02040503050406030204" pitchFamily="18" charset="0"/>
            </a:endParaRPr>
          </a:p>
          <a:p>
            <a:pPr algn="ctr"/>
            <a:r>
              <a:rPr lang="vi-VN" sz="6000" dirty="0">
                <a:solidFill>
                  <a:srgbClr val="FF0000"/>
                </a:solidFill>
                <a:latin typeface="Cambria" panose="02040503050406030204" pitchFamily="18" charset="0"/>
                <a:ea typeface="Cambria" panose="02040503050406030204" pitchFamily="18" charset="0"/>
              </a:rPr>
              <a:t> Cô Hường cần trả chúng mình  số tiền là:</a:t>
            </a:r>
          </a:p>
          <a:p>
            <a:pPr algn="ctr"/>
            <a:r>
              <a:rPr lang="vi-VN" sz="6000" dirty="0">
                <a:solidFill>
                  <a:srgbClr val="FF0000"/>
                </a:solidFill>
                <a:latin typeface="Cambria" panose="02040503050406030204" pitchFamily="18" charset="0"/>
                <a:ea typeface="Cambria" panose="02040503050406030204" pitchFamily="18" charset="0"/>
              </a:rPr>
              <a:t>25 000 x 7 = 175 000 (đồng)</a:t>
            </a:r>
          </a:p>
          <a:p>
            <a:pPr algn="r"/>
            <a:r>
              <a:rPr lang="vi-VN" sz="6000" dirty="0">
                <a:solidFill>
                  <a:srgbClr val="FF0000"/>
                </a:solidFill>
                <a:latin typeface="Cambria" panose="02040503050406030204" pitchFamily="18" charset="0"/>
                <a:ea typeface="Cambria" panose="02040503050406030204" pitchFamily="18" charset="0"/>
              </a:rPr>
              <a:t>Đáp số: 175 000 đồng</a:t>
            </a:r>
          </a:p>
        </p:txBody>
      </p:sp>
      <p:pic>
        <p:nvPicPr>
          <p:cNvPr id="6" name="Picture 5">
            <a:extLst>
              <a:ext uri="{FF2B5EF4-FFF2-40B4-BE49-F238E27FC236}">
                <a16:creationId xmlns:a16="http://schemas.microsoft.com/office/drawing/2014/main" id="{C8D3C350-6F28-606F-3111-03BFD87B10B4}"/>
              </a:ext>
            </a:extLst>
          </p:cNvPr>
          <p:cNvPicPr>
            <a:picLocks noChangeAspect="1"/>
          </p:cNvPicPr>
          <p:nvPr/>
        </p:nvPicPr>
        <p:blipFill>
          <a:blip r:embed="rId3"/>
          <a:stretch>
            <a:fillRect/>
          </a:stretch>
        </p:blipFill>
        <p:spPr>
          <a:xfrm>
            <a:off x="990600" y="6362700"/>
            <a:ext cx="7543800" cy="3314438"/>
          </a:xfrm>
          <a:prstGeom prst="rect">
            <a:avLst/>
          </a:prstGeom>
        </p:spPr>
      </p:pic>
    </p:spTree>
    <p:extLst>
      <p:ext uri="{BB962C8B-B14F-4D97-AF65-F5344CB8AC3E}">
        <p14:creationId xmlns:p14="http://schemas.microsoft.com/office/powerpoint/2010/main" val="278468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3046988"/>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Chúng mình áp dụng chương trình khuyến mại giảm giá 20% cho bất kì ai mua nhiều hơn 10 chiếc vòng. Thầy Hải đã mua 18 chiếc vòng, mỗi chiếc có giá 25 000 đồng. Hỏi thầy Hải cần trả chúng mình bao nhiêu tiền?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066800" y="3771900"/>
            <a:ext cx="16002000" cy="4524315"/>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giải</a:t>
            </a:r>
            <a:r>
              <a:rPr lang="en-US" sz="4800" b="1" dirty="0">
                <a:solidFill>
                  <a:srgbClr val="FF0000"/>
                </a:solidFill>
                <a:latin typeface="Cambria" panose="02040503050406030204" pitchFamily="18" charset="0"/>
                <a:ea typeface="Cambria" panose="02040503050406030204" pitchFamily="18" charset="0"/>
              </a:rPr>
              <a:t>: </a:t>
            </a:r>
          </a:p>
          <a:p>
            <a:pPr algn="ct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cần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 :</a:t>
            </a:r>
          </a:p>
          <a:p>
            <a:pPr algn="ctr"/>
            <a:r>
              <a:rPr lang="en-US" sz="4800" dirty="0">
                <a:solidFill>
                  <a:srgbClr val="FF0000"/>
                </a:solidFill>
                <a:latin typeface="Cambria" panose="02040503050406030204" pitchFamily="18" charset="0"/>
                <a:ea typeface="Cambria" panose="02040503050406030204" pitchFamily="18" charset="0"/>
              </a:rPr>
              <a:t>25 000 x 18 = 450 000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err="1">
                <a:solidFill>
                  <a:srgbClr val="FF0000"/>
                </a:solidFill>
                <a:latin typeface="Cambria" panose="02040503050406030204" pitchFamily="18" charset="0"/>
                <a:ea typeface="Cambria" panose="02040503050406030204" pitchFamily="18" charset="0"/>
              </a:rPr>
              <a:t>Vì</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được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giảm</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giá</a:t>
            </a:r>
            <a:r>
              <a:rPr lang="en-US" sz="4800" dirty="0">
                <a:solidFill>
                  <a:srgbClr val="FF0000"/>
                </a:solidFill>
                <a:latin typeface="Cambria" panose="02040503050406030204" pitchFamily="18" charset="0"/>
                <a:ea typeface="Cambria" panose="02040503050406030204" pitchFamily="18" charset="0"/>
              </a:rPr>
              <a:t> 20% </a:t>
            </a:r>
            <a:r>
              <a:rPr lang="en-US" sz="4800" dirty="0" err="1">
                <a:solidFill>
                  <a:srgbClr val="FF0000"/>
                </a:solidFill>
                <a:latin typeface="Cambria" panose="02040503050406030204" pitchFamily="18" charset="0"/>
                <a:ea typeface="Cambria" panose="02040503050406030204" pitchFamily="18" charset="0"/>
              </a:rPr>
              <a:t>nên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cuối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cùng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phải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a:solidFill>
                  <a:srgbClr val="FF0000"/>
                </a:solidFill>
                <a:latin typeface="Cambria" panose="02040503050406030204" pitchFamily="18" charset="0"/>
                <a:ea typeface="Cambria" panose="02040503050406030204" pitchFamily="18" charset="0"/>
              </a:rPr>
              <a:t>450 000 – (450 000 x 20%) = 360 000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r"/>
            <a:r>
              <a:rPr lang="en-US" sz="4800" dirty="0" err="1">
                <a:solidFill>
                  <a:srgbClr val="FF0000"/>
                </a:solidFill>
                <a:latin typeface="Cambria" panose="02040503050406030204" pitchFamily="18" charset="0"/>
                <a:ea typeface="Cambria" panose="02040503050406030204" pitchFamily="18" charset="0"/>
              </a:rPr>
              <a:t>Đáp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360 000 </a:t>
            </a:r>
            <a:r>
              <a:rPr lang="en-US" sz="4800" dirty="0" err="1">
                <a:solidFill>
                  <a:srgbClr val="FF0000"/>
                </a:solidFill>
                <a:latin typeface="Cambria" panose="02040503050406030204" pitchFamily="18" charset="0"/>
                <a:ea typeface="Cambria" panose="02040503050406030204" pitchFamily="18" charset="0"/>
              </a:rPr>
              <a:t>đồng</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05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2308324"/>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Những chiếc vòng còn lại của chúng mình có một doanh nghiệp địa phương mua với giá tổng cộng  là 3 000 000  đồng. Hỏi mỗi chiếc vòng đó giá bao nhiêu tiền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524000" y="3314700"/>
            <a:ext cx="14401800" cy="5078313"/>
          </a:xfrm>
          <a:prstGeom prst="rect">
            <a:avLst/>
          </a:prstGeom>
          <a:noFill/>
        </p:spPr>
        <p:txBody>
          <a:bodyPr wrap="square" rtlCol="0">
            <a:spAutoFit/>
          </a:bodyPr>
          <a:lstStyle/>
          <a:p>
            <a:pPr lvl="0" algn="ctr"/>
            <a:r>
              <a:rPr lang="en-US" sz="5400" b="1" dirty="0" err="1">
                <a:solidFill>
                  <a:srgbClr val="FF0000"/>
                </a:solidFill>
                <a:latin typeface="Cambria" panose="02040503050406030204" pitchFamily="18" charset="0"/>
                <a:ea typeface="Cambria" panose="02040503050406030204" pitchFamily="18" charset="0"/>
              </a:rPr>
              <a:t>Bài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giải</a:t>
            </a:r>
            <a:endParaRPr lang="en-US" sz="5400" b="1" dirty="0">
              <a:solidFill>
                <a:srgbClr val="FF0000"/>
              </a:solidFill>
              <a:latin typeface="Cambria" panose="02040503050406030204" pitchFamily="18" charset="0"/>
              <a:ea typeface="Cambria" panose="02040503050406030204" pitchFamily="18" charset="0"/>
            </a:endParaRPr>
          </a:p>
          <a:p>
            <a:pPr lvl="0" algn="ct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còn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lại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của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bạn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100 - 7 – 18 = 75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err="1">
                <a:solidFill>
                  <a:srgbClr val="FF0000"/>
                </a:solidFill>
                <a:latin typeface="Cambria" panose="02040503050406030204" pitchFamily="18" charset="0"/>
                <a:ea typeface="Cambria" panose="02040503050406030204" pitchFamily="18" charset="0"/>
              </a:rPr>
              <a:t>Mỗi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giá</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tiền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3 000 000 : 75 = 40 000 (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a:t>
            </a:r>
          </a:p>
          <a:p>
            <a:pPr lvl="0" algn="r"/>
            <a:r>
              <a:rPr lang="en-US" sz="5400" dirty="0" err="1">
                <a:solidFill>
                  <a:srgbClr val="FF0000"/>
                </a:solidFill>
                <a:latin typeface="Cambria" panose="02040503050406030204" pitchFamily="18" charset="0"/>
                <a:ea typeface="Cambria" panose="02040503050406030204" pitchFamily="18" charset="0"/>
              </a:rPr>
              <a:t>Đáp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40 000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52355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444431" y="266700"/>
            <a:ext cx="11626080" cy="10559187"/>
          </a:xfrm>
          <a:prstGeom prst="rect">
            <a:avLst/>
          </a:prstGeom>
        </p:spPr>
      </p:pic>
    </p:spTree>
    <p:extLst>
      <p:ext uri="{BB962C8B-B14F-4D97-AF65-F5344CB8AC3E}">
        <p14:creationId xmlns:p14="http://schemas.microsoft.com/office/powerpoint/2010/main" val="3778041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152400" y="3429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BF336589-43FF-6085-052D-A8457C5DEC2C}"/>
              </a:ext>
            </a:extLst>
          </p:cNvPr>
          <p:cNvSpPr txBox="1"/>
          <p:nvPr/>
        </p:nvSpPr>
        <p:spPr>
          <a:xfrm>
            <a:off x="1371600" y="342900"/>
            <a:ext cx="16611600"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Ban giám hiệu ủng hộ dự định quyên góp từ thiện của lớp mình bằng cách góp thêm vào quỹ một số tiền bằng 20% doanh thu bán vòng trang sức của lớp. Tính số tiền mà lớp mình đã quyên góp được cho quỹ hỗ trợ trẻ em nghèo ở vùng cao?</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887FFC9-20A8-CE60-EF0F-41C4DFB8350F}"/>
              </a:ext>
            </a:extLst>
          </p:cNvPr>
          <p:cNvPicPr>
            <a:picLocks noChangeAspect="1"/>
          </p:cNvPicPr>
          <p:nvPr/>
        </p:nvPicPr>
        <p:blipFill>
          <a:blip r:embed="rId3"/>
          <a:stretch>
            <a:fillRect/>
          </a:stretch>
        </p:blipFill>
        <p:spPr>
          <a:xfrm>
            <a:off x="12039600" y="3238500"/>
            <a:ext cx="5676900" cy="4007224"/>
          </a:xfrm>
          <a:prstGeom prst="rect">
            <a:avLst/>
          </a:prstGeom>
        </p:spPr>
      </p:pic>
      <p:sp>
        <p:nvSpPr>
          <p:cNvPr id="7" name="TextBox 6">
            <a:extLst>
              <a:ext uri="{FF2B5EF4-FFF2-40B4-BE49-F238E27FC236}">
                <a16:creationId xmlns:a16="http://schemas.microsoft.com/office/drawing/2014/main" id="{1BFC4245-B545-66B7-C509-F5BD3BAEEDA9}"/>
              </a:ext>
            </a:extLst>
          </p:cNvPr>
          <p:cNvSpPr txBox="1"/>
          <p:nvPr/>
        </p:nvSpPr>
        <p:spPr>
          <a:xfrm>
            <a:off x="-304800" y="3695700"/>
            <a:ext cx="14401800" cy="5509200"/>
          </a:xfrm>
          <a:prstGeom prst="rect">
            <a:avLst/>
          </a:prstGeom>
          <a:noFill/>
        </p:spPr>
        <p:txBody>
          <a:bodyPr wrap="square" rtlCol="0">
            <a:spAutoFit/>
          </a:bodyPr>
          <a:lstStyle/>
          <a:p>
            <a:pPr algn="ctr"/>
            <a:r>
              <a:rPr lang="en-US" sz="4400" b="1" i="1" dirty="0" err="1">
                <a:solidFill>
                  <a:srgbClr val="FF0000"/>
                </a:solidFill>
                <a:latin typeface="Cambria" panose="02040503050406030204" pitchFamily="18" charset="0"/>
                <a:ea typeface="Cambria" panose="02040503050406030204" pitchFamily="18" charset="0"/>
              </a:rPr>
              <a:t>Bài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giải</a:t>
            </a:r>
            <a:r>
              <a:rPr lang="en-US" sz="4400" b="1" i="1" dirty="0">
                <a:solidFill>
                  <a:srgbClr val="FF0000"/>
                </a:solidFill>
                <a:latin typeface="Cambria" panose="02040503050406030204" pitchFamily="18" charset="0"/>
                <a:ea typeface="Cambria" panose="02040503050406030204" pitchFamily="18" charset="0"/>
              </a:rPr>
              <a:t>:</a:t>
            </a:r>
            <a:r>
              <a:rPr lang="en-US" sz="4400" i="1" dirty="0">
                <a:solidFill>
                  <a:srgbClr val="FF0000"/>
                </a:solidFill>
                <a:latin typeface="Cambria" panose="02040503050406030204" pitchFamily="18" charset="0"/>
                <a:ea typeface="Cambria" panose="02040503050406030204" pitchFamily="18" charset="0"/>
              </a:rPr>
              <a:t/>
            </a:r>
            <a:br>
              <a:rPr lang="en-US" sz="4400" i="1" dirty="0">
                <a:solidFill>
                  <a:srgbClr val="FF0000"/>
                </a:solidFill>
                <a:latin typeface="Cambria" panose="02040503050406030204" pitchFamily="18" charset="0"/>
                <a:ea typeface="Cambria" panose="02040503050406030204" pitchFamily="18" charset="0"/>
              </a:rPr>
            </a:b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bán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vòng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của</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175 000 + 360 000 + 3 000 000 = 3 535 000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mà</a:t>
            </a:r>
            <a:r>
              <a:rPr lang="en-US" sz="4400" dirty="0">
                <a:solidFill>
                  <a:srgbClr val="FF0000"/>
                </a:solidFill>
                <a:latin typeface="Cambria" panose="02040503050406030204" pitchFamily="18" charset="0"/>
                <a:ea typeface="Cambria" panose="02040503050406030204" pitchFamily="18" charset="0"/>
              </a:rPr>
              <a:t> BGH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thêm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x 20% = 707 000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Vậy</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đã</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cho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trẻ</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em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vùng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cao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+ 707 000 =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r"/>
            <a:r>
              <a:rPr lang="en-US" sz="4400" dirty="0" err="1">
                <a:solidFill>
                  <a:srgbClr val="FF0000"/>
                </a:solidFill>
                <a:latin typeface="Cambria" panose="02040503050406030204" pitchFamily="18" charset="0"/>
                <a:ea typeface="Cambria" panose="02040503050406030204" pitchFamily="18" charset="0"/>
              </a:rPr>
              <a:t>Đáp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63701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962400" y="571500"/>
            <a:ext cx="10321423" cy="10418967"/>
          </a:xfrm>
          <a:prstGeom prst="rect">
            <a:avLst/>
          </a:prstGeom>
        </p:spPr>
      </p:pic>
    </p:spTree>
    <p:extLst>
      <p:ext uri="{BB962C8B-B14F-4D97-AF65-F5344CB8AC3E}">
        <p14:creationId xmlns:p14="http://schemas.microsoft.com/office/powerpoint/2010/main" val="398241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D1DB670-F1A3-4ACE-B492-6A4FF5D97E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OÁN\\Toán- Tuần 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1.BAI43.THUCHANH"/>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317</Words>
  <Application>Microsoft Office PowerPoint</Application>
  <PresentationFormat>Custom</PresentationFormat>
  <Paragraphs>39</Paragraphs>
  <Slides>8</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T1.BAI43.THUCHANH</dc:title>
  <dc:creator>thao</dc:creator>
  <cp:lastModifiedBy>STD_OANH</cp:lastModifiedBy>
  <cp:revision>59</cp:revision>
  <dcterms:created xsi:type="dcterms:W3CDTF">2006-08-16T00:00:00Z</dcterms:created>
  <dcterms:modified xsi:type="dcterms:W3CDTF">2026-01-24T09:17:44Z</dcterms:modified>
  <dc:identifier>DAGVUW82m_Q</dc:identifier>
</cp:coreProperties>
</file>