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57" r:id="rId2"/>
    <p:sldId id="288" r:id="rId3"/>
    <p:sldId id="260" r:id="rId4"/>
    <p:sldId id="289" r:id="rId5"/>
    <p:sldId id="290" r:id="rId6"/>
    <p:sldId id="299" r:id="rId7"/>
    <p:sldId id="291" r:id="rId8"/>
    <p:sldId id="307"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012"/>
    <a:srgbClr val="FF7E0A"/>
    <a:srgbClr val="6F3A7D"/>
    <a:srgbClr val="2FDE55"/>
    <a:srgbClr val="43861C"/>
    <a:srgbClr val="FBB1C7"/>
    <a:srgbClr val="F3F279"/>
    <a:srgbClr val="E55174"/>
    <a:srgbClr val="663300"/>
    <a:srgbClr val="7E4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4660"/>
  </p:normalViewPr>
  <p:slideViewPr>
    <p:cSldViewPr snapToGrid="0">
      <p:cViewPr varScale="1">
        <p:scale>
          <a:sx n="70" d="100"/>
          <a:sy n="70" d="100"/>
        </p:scale>
        <p:origin x="85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EBB54B0D-DAE4-4F35-B177-1A4C2FB1EC3F}" type="datetimeFigureOut">
              <a:rPr lang="zh-CN" altLang="en-US" smtClean="0"/>
              <a:pPr/>
              <a:t>2026/1/24</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25B5D281-D23C-4EEB-8748-C58E8FF0C2B9}" type="slidenum">
              <a:rPr lang="zh-CN" altLang="en-US" smtClean="0"/>
              <a:pPr/>
              <a:t>‹#›</a:t>
            </a:fld>
            <a:endParaRPr lang="zh-CN" altLang="en-US" dirty="0"/>
          </a:p>
        </p:txBody>
      </p:sp>
    </p:spTree>
    <p:extLst>
      <p:ext uri="{BB962C8B-B14F-4D97-AF65-F5344CB8AC3E}">
        <p14:creationId xmlns:p14="http://schemas.microsoft.com/office/powerpoint/2010/main" val="424401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176881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210666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139961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4</a:t>
            </a:fld>
            <a:endParaRPr lang="zh-CN" altLang="en-US"/>
          </a:p>
        </p:txBody>
      </p:sp>
    </p:spTree>
    <p:extLst>
      <p:ext uri="{BB962C8B-B14F-4D97-AF65-F5344CB8AC3E}">
        <p14:creationId xmlns:p14="http://schemas.microsoft.com/office/powerpoint/2010/main" val="136259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5</a:t>
            </a:fld>
            <a:endParaRPr lang="zh-CN" altLang="en-US"/>
          </a:p>
        </p:txBody>
      </p:sp>
    </p:spTree>
    <p:extLst>
      <p:ext uri="{BB962C8B-B14F-4D97-AF65-F5344CB8AC3E}">
        <p14:creationId xmlns:p14="http://schemas.microsoft.com/office/powerpoint/2010/main" val="181514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6</a:t>
            </a:fld>
            <a:endParaRPr lang="zh-CN" altLang="en-US"/>
          </a:p>
        </p:txBody>
      </p:sp>
    </p:spTree>
    <p:extLst>
      <p:ext uri="{BB962C8B-B14F-4D97-AF65-F5344CB8AC3E}">
        <p14:creationId xmlns:p14="http://schemas.microsoft.com/office/powerpoint/2010/main" val="352707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7</a:t>
            </a:fld>
            <a:endParaRPr lang="zh-CN" altLang="en-US"/>
          </a:p>
        </p:txBody>
      </p:sp>
    </p:spTree>
    <p:extLst>
      <p:ext uri="{BB962C8B-B14F-4D97-AF65-F5344CB8AC3E}">
        <p14:creationId xmlns:p14="http://schemas.microsoft.com/office/powerpoint/2010/main" val="81863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15116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392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5402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428572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6279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019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18377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87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7347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55506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03731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2026/1/24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918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1A5F1C-07EB-9909-2C58-E2636CF96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337686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suckhoedoisong.vn/" TargetMode="Externa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4.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4" name="Picture 3">
            <a:extLst>
              <a:ext uri="{FF2B5EF4-FFF2-40B4-BE49-F238E27FC236}">
                <a16:creationId xmlns:a16="http://schemas.microsoft.com/office/drawing/2014/main" id="{A3A904F5-C9E7-AE30-49DE-7494ABED44C5}"/>
              </a:ext>
            </a:extLst>
          </p:cNvPr>
          <p:cNvPicPr>
            <a:picLocks noChangeAspect="1"/>
          </p:cNvPicPr>
          <p:nvPr/>
        </p:nvPicPr>
        <p:blipFill>
          <a:blip r:embed="rId4"/>
          <a:stretch>
            <a:fillRect/>
          </a:stretch>
        </p:blipFill>
        <p:spPr>
          <a:xfrm>
            <a:off x="-85463" y="802640"/>
            <a:ext cx="2731245" cy="1670449"/>
          </a:xfrm>
          <a:prstGeom prst="rect">
            <a:avLst/>
          </a:prstGeom>
        </p:spPr>
      </p:pic>
      <p:pic>
        <p:nvPicPr>
          <p:cNvPr id="5" name="Picture 4">
            <a:extLst>
              <a:ext uri="{FF2B5EF4-FFF2-40B4-BE49-F238E27FC236}">
                <a16:creationId xmlns:a16="http://schemas.microsoft.com/office/drawing/2014/main" id="{D48D8442-04EC-6BCB-2691-54996AC367F3}"/>
              </a:ext>
            </a:extLst>
          </p:cNvPr>
          <p:cNvPicPr>
            <a:picLocks noChangeAspect="1"/>
          </p:cNvPicPr>
          <p:nvPr/>
        </p:nvPicPr>
        <p:blipFill>
          <a:blip r:embed="rId5"/>
          <a:stretch>
            <a:fillRect/>
          </a:stretch>
        </p:blipFill>
        <p:spPr>
          <a:xfrm>
            <a:off x="1010851" y="2006499"/>
            <a:ext cx="10235663" cy="2504541"/>
          </a:xfrm>
          <a:prstGeom prst="rect">
            <a:avLst/>
          </a:prstGeom>
        </p:spPr>
      </p:pic>
      <p:pic>
        <p:nvPicPr>
          <p:cNvPr id="7" name="Picture 6">
            <a:extLst>
              <a:ext uri="{FF2B5EF4-FFF2-40B4-BE49-F238E27FC236}">
                <a16:creationId xmlns:a16="http://schemas.microsoft.com/office/drawing/2014/main" id="{08ABB68C-2D93-9A99-990F-ED50E4FC3FD2}"/>
              </a:ext>
            </a:extLst>
          </p:cNvPr>
          <p:cNvPicPr>
            <a:picLocks noChangeAspect="1"/>
          </p:cNvPicPr>
          <p:nvPr/>
        </p:nvPicPr>
        <p:blipFill>
          <a:blip r:embed="rId6"/>
          <a:stretch>
            <a:fillRect/>
          </a:stretch>
        </p:blipFill>
        <p:spPr>
          <a:xfrm>
            <a:off x="4969157" y="4091385"/>
            <a:ext cx="2274005" cy="1072989"/>
          </a:xfrm>
          <a:prstGeom prst="rect">
            <a:avLst/>
          </a:prstGeom>
        </p:spPr>
      </p:pic>
      <p:pic>
        <p:nvPicPr>
          <p:cNvPr id="8" name="Picture 7">
            <a:extLst>
              <a:ext uri="{FF2B5EF4-FFF2-40B4-BE49-F238E27FC236}">
                <a16:creationId xmlns:a16="http://schemas.microsoft.com/office/drawing/2014/main" id="{29403F85-B2A2-AD96-2301-DAA2B5F387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34370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1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80" y="2270950"/>
            <a:ext cx="11210826" cy="2316099"/>
          </a:xfrm>
          <a:prstGeom prst="rect">
            <a:avLst/>
          </a:prstGeom>
        </p:spPr>
      </p:pic>
    </p:spTree>
    <p:extLst>
      <p:ext uri="{BB962C8B-B14F-4D97-AF65-F5344CB8AC3E}">
        <p14:creationId xmlns:p14="http://schemas.microsoft.com/office/powerpoint/2010/main" val="29251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647548" y="169516"/>
            <a:ext cx="2347065" cy="907709"/>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1</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9877" r="100000"/>
                    </a14:imgEffect>
                  </a14:imgLayer>
                </a14:imgProps>
              </a:ext>
            </a:extLst>
          </a:blip>
          <a:stretch>
            <a:fillRect/>
          </a:stretch>
        </p:blipFill>
        <p:spPr>
          <a:xfrm>
            <a:off x="0" y="0"/>
            <a:ext cx="1234547" cy="1219306"/>
          </a:xfrm>
          <a:prstGeom prst="rect">
            <a:avLst/>
          </a:prstGeom>
        </p:spPr>
      </p:pic>
      <p:sp>
        <p:nvSpPr>
          <p:cNvPr id="2" name="TextBox 1">
            <a:extLst>
              <a:ext uri="{FF2B5EF4-FFF2-40B4-BE49-F238E27FC236}">
                <a16:creationId xmlns:a16="http://schemas.microsoft.com/office/drawing/2014/main" id="{BFEA8C62-1E75-1B8D-EAA4-CCF2E7F1ED21}"/>
              </a:ext>
            </a:extLst>
          </p:cNvPr>
          <p:cNvSpPr txBox="1"/>
          <p:nvPr/>
        </p:nvSpPr>
        <p:spPr>
          <a:xfrm>
            <a:off x="538480" y="1046480"/>
            <a:ext cx="11125200" cy="1815882"/>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Tỉ</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lệ</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đạm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bò</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18% (18 g/100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lợn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nạc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19% (19 g/100 g),</a:t>
            </a:r>
            <a:r>
              <a:rPr lang="en-US" sz="2800" b="1" dirty="0" err="1">
                <a:solidFill>
                  <a:srgbClr val="000000"/>
                </a:solidFill>
                <a:effectLst/>
                <a:latin typeface="Cambria" panose="02040503050406030204" pitchFamily="18" charset="0"/>
                <a:ea typeface="Cambria" panose="02040503050406030204" pitchFamily="18" charset="0"/>
              </a:rPr>
              <a:t>cá</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chép</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a:t>
            </a:r>
            <a:r>
              <a:rPr lang="en-US" sz="2800" b="1" dirty="0">
                <a:solidFill>
                  <a:srgbClr val="000000"/>
                </a:solidFill>
                <a:effectLst/>
                <a:latin typeface="Cambria" panose="02040503050406030204" pitchFamily="18" charset="0"/>
                <a:ea typeface="Cambria" panose="02040503050406030204" pitchFamily="18" charset="0"/>
              </a:rPr>
              <a:t> 17% (17 g/100 g) (</a:t>
            </a:r>
            <a:r>
              <a:rPr lang="en-US" sz="2800" b="1" dirty="0" err="1">
                <a:solidFill>
                  <a:srgbClr val="000000"/>
                </a:solidFill>
                <a:effectLst/>
                <a:latin typeface="Cambria" panose="02040503050406030204" pitchFamily="18" charset="0"/>
                <a:ea typeface="Cambria" panose="02040503050406030204" pitchFamily="18" charset="0"/>
              </a:rPr>
              <a:t>theo</a:t>
            </a:r>
            <a:r>
              <a:rPr lang="en-US" sz="2800" b="1" dirty="0">
                <a:solidFill>
                  <a:srgbClr val="000000"/>
                </a:solidFill>
                <a:effectLst/>
                <a:latin typeface="Cambria" panose="02040503050406030204" pitchFamily="18" charset="0"/>
                <a:ea typeface="Cambria" panose="02040503050406030204" pitchFamily="18" charset="0"/>
              </a:rPr>
              <a:t> </a:t>
            </a:r>
            <a:r>
              <a:rPr lang="en-US" sz="2800" u="sng" dirty="0">
                <a:solidFill>
                  <a:srgbClr val="0000FF"/>
                </a:solidFill>
                <a:effectLst/>
                <a:latin typeface="Cambria" panose="02040503050406030204" pitchFamily="18" charset="0"/>
                <a:ea typeface="Cambria" panose="02040503050406030204" pitchFamily="18" charset="0"/>
                <a:hlinkClick r:id="rId6"/>
              </a:rPr>
              <a:t>https://suckhoedoisong.vn</a:t>
            </a:r>
            <a:r>
              <a:rPr lang="en-US" sz="2800" b="1" dirty="0">
                <a:solidFill>
                  <a:srgbClr val="000000"/>
                </a:solidFill>
                <a:effectLst/>
                <a:latin typeface="Cambria" panose="02040503050406030204" pitchFamily="18" charset="0"/>
                <a:ea typeface="Cambria" panose="02040503050406030204" pitchFamily="18" charset="0"/>
              </a:rPr>
              <a:t>). Em </a:t>
            </a:r>
            <a:r>
              <a:rPr lang="en-US" sz="2800" b="1" dirty="0" err="1">
                <a:solidFill>
                  <a:srgbClr val="000000"/>
                </a:solidFill>
                <a:effectLst/>
                <a:latin typeface="Cambria" panose="02040503050406030204" pitchFamily="18" charset="0"/>
                <a:ea typeface="Cambria" panose="02040503050406030204" pitchFamily="18" charset="0"/>
              </a:rPr>
              <a:t>hãy</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tính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gam </a:t>
            </a:r>
            <a:r>
              <a:rPr lang="en-US" sz="2800" b="1" dirty="0" err="1">
                <a:solidFill>
                  <a:srgbClr val="000000"/>
                </a:solidFill>
                <a:effectLst/>
                <a:latin typeface="Cambria" panose="02040503050406030204" pitchFamily="18" charset="0"/>
                <a:ea typeface="Cambria" panose="02040503050406030204" pitchFamily="18" charset="0"/>
              </a:rPr>
              <a:t>đạm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250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bò</a:t>
            </a:r>
            <a:r>
              <a:rPr lang="en-US" sz="2800" b="1" dirty="0">
                <a:solidFill>
                  <a:srgbClr val="000000"/>
                </a:solidFill>
                <a:effectLst/>
                <a:latin typeface="Cambria" panose="02040503050406030204" pitchFamily="18" charset="0"/>
                <a:ea typeface="Cambria" panose="02040503050406030204" pitchFamily="18" charset="0"/>
              </a:rPr>
              <a:t>, 200 g </a:t>
            </a:r>
            <a:r>
              <a:rPr lang="en-US" sz="2800" b="1" dirty="0" err="1">
                <a:solidFill>
                  <a:srgbClr val="000000"/>
                </a:solidFill>
                <a:effectLst/>
                <a:latin typeface="Cambria" panose="02040503050406030204" pitchFamily="18" charset="0"/>
                <a:ea typeface="Cambria" panose="02040503050406030204" pitchFamily="18" charset="0"/>
              </a:rPr>
              <a:t>cá</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chép</a:t>
            </a:r>
            <a:r>
              <a:rPr lang="en-US" sz="2800" b="1" dirty="0">
                <a:solidFill>
                  <a:srgbClr val="000000"/>
                </a:solidFill>
                <a:effectLst/>
                <a:latin typeface="Cambria" panose="02040503050406030204" pitchFamily="18" charset="0"/>
                <a:ea typeface="Cambria" panose="02040503050406030204" pitchFamily="18" charset="0"/>
              </a:rPr>
              <a:t>, 300 g </a:t>
            </a:r>
            <a:r>
              <a:rPr lang="en-US" sz="2800" b="1" dirty="0" err="1">
                <a:solidFill>
                  <a:srgbClr val="000000"/>
                </a:solidFill>
                <a:effectLst/>
                <a:latin typeface="Cambria" panose="02040503050406030204" pitchFamily="18" charset="0"/>
                <a:ea typeface="Cambria" panose="02040503050406030204" pitchFamily="18" charset="0"/>
              </a:rPr>
              <a:t>thịt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lợn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nạc</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19E770A-1C91-8004-314F-0705750DEA02}"/>
              </a:ext>
            </a:extLst>
          </p:cNvPr>
          <p:cNvSpPr txBox="1"/>
          <p:nvPr/>
        </p:nvSpPr>
        <p:spPr>
          <a:xfrm>
            <a:off x="1239520" y="2814320"/>
            <a:ext cx="9570720" cy="3903633"/>
          </a:xfrm>
          <a:prstGeom prst="rect">
            <a:avLst/>
          </a:prstGeom>
          <a:noFill/>
        </p:spPr>
        <p:txBody>
          <a:bodyPr wrap="square" rtlCol="0">
            <a:spAutoFit/>
          </a:bodyPr>
          <a:lstStyle/>
          <a:p>
            <a:pPr marL="0" marR="0" algn="ctr">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Bài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giải</a:t>
            </a:r>
            <a:endParaRPr lang="en-US" sz="24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250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(250 x 18) : 100 = 45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200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800"/>
              </a:spcAft>
            </a:pPr>
            <a:r>
              <a:rPr lang="en-US" sz="2400" b="1" dirty="0">
                <a:solidFill>
                  <a:srgbClr val="FF0000"/>
                </a:solidFill>
                <a:effectLst/>
                <a:latin typeface="Cambria" panose="02040503050406030204" pitchFamily="18" charset="0"/>
                <a:ea typeface="Cambria" panose="02040503050406030204" pitchFamily="18" charset="0"/>
              </a:rPr>
              <a:t>(200 x 17) : 100 = 34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300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19) : 100 = 57 (g)</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45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34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57 g.</a:t>
            </a:r>
          </a:p>
          <a:p>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01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1051270" y="244688"/>
            <a:ext cx="1803690" cy="832272"/>
          </a:xfrm>
          <a:prstGeom prst="flowChartTerminator">
            <a:avLst/>
          </a:prstGeom>
          <a:solidFill>
            <a:srgbClr val="FF7E0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9Slide07 IcielAltus Serif" panose="02000000000000000000" pitchFamily="2" charset="0"/>
              </a:rPr>
              <a:t>  </a:t>
            </a:r>
            <a:r>
              <a:rPr lang="en-US" sz="4400" dirty="0" err="1">
                <a:solidFill>
                  <a:schemeClr val="tx1"/>
                </a:solidFill>
                <a:latin typeface="#9Slide07 IcielAltus Serif" panose="02000000000000000000" pitchFamily="2" charset="0"/>
              </a:rPr>
              <a:t>Bài</a:t>
            </a:r>
            <a:r>
              <a:rPr lang="en-US" sz="4400" dirty="0">
                <a:solidFill>
                  <a:schemeClr val="tx1"/>
                </a:solidFill>
                <a:latin typeface="#9Slide07 IcielAltus Serif" panose="02000000000000000000" pitchFamily="2" charset="0"/>
              </a:rPr>
              <a:t> 2</a:t>
            </a:r>
          </a:p>
        </p:txBody>
      </p:sp>
      <p:sp>
        <p:nvSpPr>
          <p:cNvPr id="22" name="TextBox 21"/>
          <p:cNvSpPr txBox="1"/>
          <p:nvPr/>
        </p:nvSpPr>
        <p:spPr>
          <a:xfrm>
            <a:off x="426720" y="1074858"/>
            <a:ext cx="11217859" cy="1569660"/>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Một đội đồng diễn thể dục gồm 300 người, trong đó có 40% mặc áo đỏ, 25% mặc áo vàng, số còn lại mặc áo xanh. Hỏi trong đội đồng diễn đó có bao nhiêu người mặc áo xanh ?</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6667" y1="66667" x2="16667" y2="66667"/>
                        <a14:foregroundMark x1="68519" y1="84848" x2="68519" y2="84848"/>
                      </a14:backgroundRemoval>
                    </a14:imgEffect>
                  </a14:imgLayer>
                </a14:imgProps>
              </a:ext>
            </a:extLst>
          </a:blip>
          <a:stretch>
            <a:fillRect/>
          </a:stretch>
        </p:blipFill>
        <p:spPr>
          <a:xfrm>
            <a:off x="-286460" y="-344602"/>
            <a:ext cx="1759610" cy="1799492"/>
          </a:xfrm>
          <a:prstGeom prst="rect">
            <a:avLst/>
          </a:prstGeom>
        </p:spPr>
      </p:pic>
      <p:cxnSp>
        <p:nvCxnSpPr>
          <p:cNvPr id="3" name="Straight Connector 2">
            <a:extLst>
              <a:ext uri="{FF2B5EF4-FFF2-40B4-BE49-F238E27FC236}">
                <a16:creationId xmlns:a16="http://schemas.microsoft.com/office/drawing/2014/main" id="{7A2A123B-7695-DCA7-289B-8A53A9DF4EAD}"/>
              </a:ext>
            </a:extLst>
          </p:cNvPr>
          <p:cNvCxnSpPr/>
          <p:nvPr/>
        </p:nvCxnSpPr>
        <p:spPr>
          <a:xfrm>
            <a:off x="6055360" y="2865120"/>
            <a:ext cx="0" cy="31699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EF6F91-5577-6D8D-AC8A-3D21F3AD014F}"/>
              </a:ext>
            </a:extLst>
          </p:cNvPr>
          <p:cNvSpPr txBox="1"/>
          <p:nvPr/>
        </p:nvSpPr>
        <p:spPr>
          <a:xfrm>
            <a:off x="640080" y="2559387"/>
            <a:ext cx="5293360" cy="3865161"/>
          </a:xfrm>
          <a:prstGeom prst="rect">
            <a:avLst/>
          </a:prstGeom>
          <a:noFill/>
        </p:spPr>
        <p:txBody>
          <a:bodyPr wrap="square" rtlCol="0">
            <a:spAutoFit/>
          </a:bodyPr>
          <a:lstStyle/>
          <a:p>
            <a:pPr marL="0" marR="0" algn="just">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Cách</a:t>
            </a:r>
            <a:r>
              <a:rPr lang="en-US" sz="2400" b="1" dirty="0">
                <a:solidFill>
                  <a:srgbClr val="FF0000"/>
                </a:solidFill>
                <a:effectLst/>
                <a:latin typeface="Cambria" panose="02040503050406030204" pitchFamily="18" charset="0"/>
                <a:ea typeface="Cambria" panose="02040503050406030204" pitchFamily="18" charset="0"/>
              </a:rPr>
              <a:t> 1:</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đỏ</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40) : 100 = 120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vàng</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25) : 100 = 75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xanh</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300 - 120 - 75 =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endParaRPr lang="en-US" sz="24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F89FACD-70A0-3F7A-F2C5-49EDAE2A1EFC}"/>
              </a:ext>
            </a:extLst>
          </p:cNvPr>
          <p:cNvSpPr txBox="1"/>
          <p:nvPr/>
        </p:nvSpPr>
        <p:spPr>
          <a:xfrm>
            <a:off x="6197600" y="3006427"/>
            <a:ext cx="5293360"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Cách 2:</a:t>
            </a:r>
          </a:p>
          <a:p>
            <a:pPr algn="ctr"/>
            <a:r>
              <a:rPr lang="en-US" sz="2400" b="1" dirty="0" smtClean="0">
                <a:solidFill>
                  <a:srgbClr val="FF0000"/>
                </a:solidFill>
                <a:latin typeface="Cambria" panose="02040503050406030204" pitchFamily="18" charset="0"/>
                <a:ea typeface="Cambria" panose="02040503050406030204" pitchFamily="18" charset="0"/>
              </a:rPr>
              <a:t>S</a:t>
            </a:r>
            <a:r>
              <a:rPr lang="vi-VN" sz="2400" b="1" dirty="0" smtClean="0">
                <a:solidFill>
                  <a:srgbClr val="FF0000"/>
                </a:solidFill>
                <a:latin typeface="Cambria" panose="02040503050406030204" pitchFamily="18" charset="0"/>
                <a:ea typeface="Cambria" panose="02040503050406030204" pitchFamily="18" charset="0"/>
              </a:rPr>
              <a:t>ố </a:t>
            </a:r>
            <a:r>
              <a:rPr lang="vi-VN" sz="2400" b="1" dirty="0">
                <a:solidFill>
                  <a:srgbClr val="FF0000"/>
                </a:solidFill>
                <a:latin typeface="Cambria" panose="02040503050406030204" pitchFamily="18" charset="0"/>
                <a:ea typeface="Cambria" panose="02040503050406030204" pitchFamily="18" charset="0"/>
              </a:rPr>
              <a:t>phần trăm người mặc áo xanh là: </a:t>
            </a:r>
          </a:p>
          <a:p>
            <a:pPr algn="ctr"/>
            <a:r>
              <a:rPr lang="vi-VN" sz="2400" b="1" dirty="0" smtClean="0">
                <a:solidFill>
                  <a:srgbClr val="FF0000"/>
                </a:solidFill>
                <a:latin typeface="Cambria" panose="02040503050406030204" pitchFamily="18" charset="0"/>
                <a:ea typeface="Cambria" panose="02040503050406030204" pitchFamily="18" charset="0"/>
              </a:rPr>
              <a:t>100</a:t>
            </a:r>
            <a:r>
              <a:rPr lang="en-US" sz="2400" b="1" dirty="0" smtClean="0">
                <a:solidFill>
                  <a:srgbClr val="FF0000"/>
                </a:solidFill>
                <a:latin typeface="Cambria" panose="02040503050406030204" pitchFamily="18" charset="0"/>
                <a:ea typeface="Cambria" panose="02040503050406030204" pitchFamily="18" charset="0"/>
              </a:rPr>
              <a:t>%</a:t>
            </a:r>
            <a:r>
              <a:rPr lang="vi-VN" sz="2400" b="1" dirty="0" smtClean="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 ( </a:t>
            </a:r>
            <a:r>
              <a:rPr lang="vi-VN" sz="2400" b="1" dirty="0" smtClean="0">
                <a:solidFill>
                  <a:srgbClr val="FF0000"/>
                </a:solidFill>
                <a:latin typeface="Cambria" panose="02040503050406030204" pitchFamily="18" charset="0"/>
                <a:ea typeface="Cambria" panose="02040503050406030204" pitchFamily="18" charset="0"/>
              </a:rPr>
              <a:t>40</a:t>
            </a:r>
            <a:r>
              <a:rPr lang="en-US" sz="2400" b="1" dirty="0" smtClean="0">
                <a:solidFill>
                  <a:srgbClr val="FF0000"/>
                </a:solidFill>
                <a:latin typeface="Cambria" panose="02040503050406030204" pitchFamily="18" charset="0"/>
                <a:ea typeface="Cambria" panose="02040503050406030204" pitchFamily="18" charset="0"/>
              </a:rPr>
              <a:t>%</a:t>
            </a:r>
            <a:r>
              <a:rPr lang="vi-VN" sz="2400" b="1" dirty="0" smtClean="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 </a:t>
            </a:r>
            <a:r>
              <a:rPr lang="vi-VN" sz="2400" b="1" dirty="0" smtClean="0">
                <a:solidFill>
                  <a:srgbClr val="FF0000"/>
                </a:solidFill>
                <a:latin typeface="Cambria" panose="02040503050406030204" pitchFamily="18" charset="0"/>
                <a:ea typeface="Cambria" panose="02040503050406030204" pitchFamily="18" charset="0"/>
              </a:rPr>
              <a:t>25</a:t>
            </a:r>
            <a:r>
              <a:rPr lang="en-US" sz="2400" b="1" dirty="0" smtClean="0">
                <a:solidFill>
                  <a:srgbClr val="FF0000"/>
                </a:solidFill>
                <a:latin typeface="Cambria" panose="02040503050406030204" pitchFamily="18" charset="0"/>
                <a:ea typeface="Cambria" panose="02040503050406030204" pitchFamily="18" charset="0"/>
              </a:rPr>
              <a:t>%</a:t>
            </a:r>
            <a:r>
              <a:rPr lang="vi-VN" sz="2400" b="1" dirty="0" smtClean="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 = 35 </a:t>
            </a:r>
            <a:r>
              <a:rPr lang="vi-VN" sz="2400" b="1" dirty="0" smtClean="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Số người mặc áo xanh là:</a:t>
            </a:r>
          </a:p>
          <a:p>
            <a:pPr algn="ctr"/>
            <a:r>
              <a:rPr lang="vi-VN" sz="2400" b="1" dirty="0">
                <a:solidFill>
                  <a:srgbClr val="FF0000"/>
                </a:solidFill>
                <a:latin typeface="Cambria" panose="02040503050406030204" pitchFamily="18" charset="0"/>
                <a:ea typeface="Cambria" panose="02040503050406030204" pitchFamily="18" charset="0"/>
              </a:rPr>
              <a:t>(300 x 35) : 100 = 105 ( người)</a:t>
            </a:r>
          </a:p>
          <a:p>
            <a:pPr algn="ctr"/>
            <a:r>
              <a:rPr lang="vi-VN" sz="2400" b="1" dirty="0">
                <a:solidFill>
                  <a:srgbClr val="FF0000"/>
                </a:solidFill>
                <a:latin typeface="Cambria" panose="02040503050406030204" pitchFamily="18" charset="0"/>
                <a:ea typeface="Cambria" panose="02040503050406030204" pitchFamily="18" charset="0"/>
              </a:rPr>
              <a:t>Đáp số: 105 người.</a:t>
            </a:r>
          </a:p>
        </p:txBody>
      </p:sp>
    </p:spTree>
    <p:extLst>
      <p:ext uri="{BB962C8B-B14F-4D97-AF65-F5344CB8AC3E}">
        <p14:creationId xmlns:p14="http://schemas.microsoft.com/office/powerpoint/2010/main" val="14341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900" decel="100000" fill="hold"/>
                                        <p:tgtEl>
                                          <p:spTgt spid="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animBg="1"/>
      <p:bldP spid="22"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9" name="Rounded Rectangle 9"/>
          <p:cNvSpPr/>
          <p:nvPr/>
        </p:nvSpPr>
        <p:spPr>
          <a:xfrm>
            <a:off x="185194" y="289865"/>
            <a:ext cx="11722325" cy="6460436"/>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accent4">
              <a:lumMod val="20000"/>
              <a:lumOff val="80000"/>
            </a:schemeClr>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481423" y="230662"/>
            <a:ext cx="2337548" cy="741400"/>
          </a:xfrm>
          <a:prstGeom prst="flowChartTerminator">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3</a:t>
            </a:r>
          </a:p>
        </p:txBody>
      </p:sp>
      <p:sp>
        <p:nvSpPr>
          <p:cNvPr id="54" name="TextBox 53"/>
          <p:cNvSpPr txBox="1"/>
          <p:nvPr/>
        </p:nvSpPr>
        <p:spPr>
          <a:xfrm>
            <a:off x="2804160" y="414700"/>
            <a:ext cx="9001760" cy="2554545"/>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Lãi suất tiết kiệm ở một ngân hàng là 7,4% một năm. Một người gửi tiết kiệm 35 000 000 đồng. Hỏi sau một năm:</a:t>
            </a:r>
          </a:p>
          <a:p>
            <a:pPr algn="just"/>
            <a:r>
              <a:rPr lang="vi-VN" sz="3200" dirty="0">
                <a:solidFill>
                  <a:srgbClr val="002060"/>
                </a:solidFill>
                <a:latin typeface="Cambria" panose="02040503050406030204" pitchFamily="18" charset="0"/>
                <a:ea typeface="Cambria" panose="02040503050406030204" pitchFamily="18" charset="0"/>
              </a:rPr>
              <a:t>a) Số tiền lãi là bao nhiêu? </a:t>
            </a:r>
          </a:p>
          <a:p>
            <a:pPr algn="just"/>
            <a:r>
              <a:rPr lang="vi-VN" sz="3200" dirty="0">
                <a:solidFill>
                  <a:srgbClr val="002060"/>
                </a:solidFill>
                <a:latin typeface="Cambria" panose="02040503050406030204" pitchFamily="18" charset="0"/>
                <a:ea typeface="Cambria" panose="02040503050406030204" pitchFamily="18" charset="0"/>
              </a:rPr>
              <a:t>b) Tổng số tiền gửi và tiền lãi là bao nhiêu?</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551" b="100000" l="0" r="90000"/>
                    </a14:imgEffect>
                  </a14:imgLayer>
                </a14:imgProps>
              </a:ext>
            </a:extLst>
          </a:blip>
          <a:stretch>
            <a:fillRect/>
          </a:stretch>
        </p:blipFill>
        <p:spPr>
          <a:xfrm>
            <a:off x="79888" y="-176924"/>
            <a:ext cx="1143099" cy="1356478"/>
          </a:xfrm>
          <a:prstGeom prst="rect">
            <a:avLst/>
          </a:prstGeom>
        </p:spPr>
      </p:pic>
      <p:sp>
        <p:nvSpPr>
          <p:cNvPr id="2" name="TextBox 1">
            <a:extLst>
              <a:ext uri="{FF2B5EF4-FFF2-40B4-BE49-F238E27FC236}">
                <a16:creationId xmlns:a16="http://schemas.microsoft.com/office/drawing/2014/main" id="{8F43F838-97BE-0516-DC54-56FA54E2F48E}"/>
              </a:ext>
            </a:extLst>
          </p:cNvPr>
          <p:cNvSpPr txBox="1"/>
          <p:nvPr/>
        </p:nvSpPr>
        <p:spPr>
          <a:xfrm>
            <a:off x="985520" y="2946400"/>
            <a:ext cx="10190480" cy="3493264"/>
          </a:xfrm>
          <a:prstGeom prst="rect">
            <a:avLst/>
          </a:prstGeom>
          <a:noFill/>
        </p:spPr>
        <p:txBody>
          <a:bodyPr wrap="square" rtlCol="0">
            <a:spAutoFit/>
          </a:bodyPr>
          <a:lstStyle/>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a) Sau </a:t>
            </a:r>
            <a:r>
              <a:rPr lang="en-US" sz="2800" b="1" dirty="0" err="1">
                <a:solidFill>
                  <a:srgbClr val="FF0000"/>
                </a:solidFill>
                <a:effectLst/>
                <a:latin typeface="Cambria" panose="02040503050406030204" pitchFamily="18" charset="0"/>
                <a:ea typeface="Cambria" panose="02040503050406030204" pitchFamily="18" charset="0"/>
              </a:rPr>
              <a:t>một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năm</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x 7,4) : 100 =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b) </a:t>
            </a:r>
            <a:r>
              <a:rPr lang="en-US" sz="2800" b="1" dirty="0" err="1">
                <a:solidFill>
                  <a:srgbClr val="FF0000"/>
                </a:solidFill>
                <a:effectLst/>
                <a:latin typeface="Cambria" panose="02040503050406030204" pitchFamily="18" charset="0"/>
                <a:ea typeface="Cambria" panose="02040503050406030204" pitchFamily="18" charset="0"/>
              </a:rPr>
              <a:t>Tổng</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gửi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và</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+ 2 590 000 = 37 590 000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Đáp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 </a:t>
            </a:r>
          </a:p>
          <a:p>
            <a:pPr algn="ctr"/>
            <a:r>
              <a:rPr lang="en-US" sz="2800" b="1" dirty="0">
                <a:solidFill>
                  <a:srgbClr val="FF0000"/>
                </a:solidFill>
                <a:effectLst/>
                <a:latin typeface="Cambria" panose="02040503050406030204" pitchFamily="18" charset="0"/>
                <a:ea typeface="Cambria" panose="02040503050406030204" pitchFamily="18" charset="0"/>
              </a:rPr>
              <a:t>               b) 37 590 000 </a:t>
            </a:r>
            <a:r>
              <a:rPr lang="en-US" sz="2800" b="1" dirty="0" err="1">
                <a:solidFill>
                  <a:srgbClr val="FF0000"/>
                </a:solidFill>
                <a:effectLst/>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style.rotation</p:attrName>
                                        </p:attrNameLst>
                                      </p:cBhvr>
                                      <p:tavLst>
                                        <p:tav tm="0">
                                          <p:val>
                                            <p:fltVal val="360"/>
                                          </p:val>
                                        </p:tav>
                                        <p:tav tm="100000">
                                          <p:val>
                                            <p:fltVal val="0"/>
                                          </p:val>
                                        </p:tav>
                                      </p:tavLst>
                                    </p:anim>
                                    <p:animEffect transition="in" filter="fade">
                                      <p:cBhvr>
                                        <p:cTn id="22" dur="500"/>
                                        <p:tgtEl>
                                          <p:spTgt spid="5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87" y="2435310"/>
            <a:ext cx="11126782" cy="2298736"/>
          </a:xfrm>
          <a:prstGeom prst="rect">
            <a:avLst/>
          </a:prstGeom>
        </p:spPr>
      </p:pic>
      <p:pic>
        <p:nvPicPr>
          <p:cNvPr id="3" name="Picture 2">
            <a:extLst>
              <a:ext uri="{FF2B5EF4-FFF2-40B4-BE49-F238E27FC236}">
                <a16:creationId xmlns:a16="http://schemas.microsoft.com/office/drawing/2014/main" id="{94A33C28-B273-05CC-0A57-B5312F730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8389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85195" y="612962"/>
            <a:ext cx="11722325" cy="624503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Terminator 3"/>
          <p:cNvSpPr/>
          <p:nvPr/>
        </p:nvSpPr>
        <p:spPr>
          <a:xfrm>
            <a:off x="916118" y="457200"/>
            <a:ext cx="2337548" cy="939293"/>
          </a:xfrm>
          <a:prstGeom prst="flowChartTerminator">
            <a:avLst/>
          </a:prstGeom>
          <a:solidFill>
            <a:srgbClr val="7030A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4</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516" b="100000" l="8784" r="100000"/>
                    </a14:imgEffect>
                  </a14:imgLayer>
                </a14:imgProps>
              </a:ext>
            </a:extLst>
          </a:blip>
          <a:stretch>
            <a:fillRect/>
          </a:stretch>
        </p:blipFill>
        <p:spPr>
          <a:xfrm>
            <a:off x="98954" y="26389"/>
            <a:ext cx="1486330" cy="1556629"/>
          </a:xfrm>
          <a:prstGeom prst="rect">
            <a:avLst/>
          </a:prstGeom>
        </p:spPr>
      </p:pic>
      <p:sp>
        <p:nvSpPr>
          <p:cNvPr id="29" name="TextBox 28"/>
          <p:cNvSpPr txBox="1"/>
          <p:nvPr/>
        </p:nvSpPr>
        <p:spPr>
          <a:xfrm>
            <a:off x="3251200" y="779236"/>
            <a:ext cx="8636000" cy="2246769"/>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Theo kế hoạch, một tổ sản xuất dệt may phải may được 850 bộ quần áo đồng phục cho năm học mới. Sau một thời gian, người ta thấy số bộ quần áo may được bằng 70% số bộ quần áo chưa may. Hỏi lúc đó, tổ sản xuất đã may được bao nhiêu bộ quần áo đồng phục? </a:t>
            </a:r>
            <a:endParaRPr lang="en-US" sz="28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20CAE8-446C-FC70-E5B2-E48651C994A8}"/>
                  </a:ext>
                </a:extLst>
              </p:cNvPr>
              <p:cNvSpPr txBox="1"/>
              <p:nvPr/>
            </p:nvSpPr>
            <p:spPr>
              <a:xfrm>
                <a:off x="2316480" y="2946400"/>
                <a:ext cx="8636000" cy="4053482"/>
              </a:xfrm>
              <a:prstGeom prst="rect">
                <a:avLst/>
              </a:prstGeom>
              <a:noFill/>
            </p:spPr>
            <p:txBody>
              <a:bodyPr wrap="square" rtlCol="0">
                <a:spAutoFit/>
              </a:bodyPr>
              <a:lstStyle/>
              <a:p>
                <a:pPr marL="0" marR="0" algn="ctr">
                  <a:spcBef>
                    <a:spcPts val="0"/>
                  </a:spcBef>
                  <a:spcAft>
                    <a:spcPts val="0"/>
                  </a:spcAft>
                </a:pPr>
                <a:r>
                  <a:rPr lang="en-US" sz="2800" b="1" i="1" dirty="0">
                    <a:solidFill>
                      <a:srgbClr val="FF0000"/>
                    </a:solidFill>
                    <a:effectLst/>
                    <a:latin typeface="Cambria" panose="02040503050406030204" pitchFamily="18" charset="0"/>
                    <a:ea typeface="Cambria" panose="02040503050406030204" pitchFamily="18" charset="0"/>
                  </a:rPr>
                  <a:t>Bài </a:t>
                </a:r>
                <a:r>
                  <a:rPr lang="en-US" sz="2800" b="1" i="1" dirty="0" err="1">
                    <a:solidFill>
                      <a:srgbClr val="FF0000"/>
                    </a:solidFill>
                    <a:effectLst/>
                    <a:latin typeface="Cambria" panose="02040503050406030204" pitchFamily="18" charset="0"/>
                    <a:ea typeface="Cambria" panose="02040503050406030204" pitchFamily="18" charset="0"/>
                  </a:rPr>
                  <a:t>giải</a:t>
                </a:r>
                <a:r>
                  <a:rPr lang="en-US" sz="2800" i="1" dirty="0">
                    <a:solidFill>
                      <a:srgbClr val="FF0000"/>
                    </a:solidFill>
                    <a:effectLst/>
                    <a:latin typeface="Cambria" panose="02040503050406030204" pitchFamily="18" charset="0"/>
                    <a:ea typeface="Cambria" panose="02040503050406030204" pitchFamily="18" charset="0"/>
                  </a:rPr>
                  <a:t/>
                </a:r>
                <a:br>
                  <a:rPr lang="en-US" sz="2800" i="1" dirty="0">
                    <a:solidFill>
                      <a:srgbClr val="FF0000"/>
                    </a:solidFill>
                    <a:effectLst/>
                    <a:latin typeface="Cambria" panose="02040503050406030204" pitchFamily="18" charset="0"/>
                    <a:ea typeface="Cambria" panose="02040503050406030204" pitchFamily="18" charset="0"/>
                  </a:rPr>
                </a:br>
                <a:r>
                  <a:rPr lang="en-US" sz="2800" dirty="0">
                    <a:solidFill>
                      <a:srgbClr val="FF0000"/>
                    </a:solidFill>
                    <a:effectLst/>
                    <a:latin typeface="Cambria" panose="02040503050406030204" pitchFamily="18" charset="0"/>
                    <a:ea typeface="Cambria" panose="02040503050406030204" pitchFamily="18" charset="0"/>
                  </a:rPr>
                  <a:t>70% =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m:rPr>
                            <m:nor/>
                          </m:rPr>
                          <a:rPr lang="en-US" sz="2800">
                            <a:solidFill>
                              <a:srgbClr val="FF0000"/>
                            </a:solidFill>
                            <a:effectLst/>
                            <a:latin typeface="Cambria" panose="02040503050406030204" pitchFamily="18" charset="0"/>
                            <a:ea typeface="Cambria" panose="02040503050406030204" pitchFamily="18" charset="0"/>
                          </a:rPr>
                          <m:t>70</m:t>
                        </m:r>
                      </m:num>
                      <m:den>
                        <m:r>
                          <m:rPr>
                            <m:nor/>
                          </m:rPr>
                          <a:rPr lang="en-US" sz="2800">
                            <a:solidFill>
                              <a:srgbClr val="FF0000"/>
                            </a:solidFill>
                            <a:effectLst/>
                            <a:latin typeface="Cambria" panose="02040503050406030204" pitchFamily="18" charset="0"/>
                            <a:ea typeface="Cambria" panose="02040503050406030204" pitchFamily="18" charset="0"/>
                          </a:rPr>
                          <m:t>100</m:t>
                        </m:r>
                      </m:den>
                    </m:f>
                  </m:oMath>
                </a14:m>
                <a:r>
                  <a:rPr lang="en-US" sz="2800" dirty="0">
                    <a:solidFill>
                      <a:srgbClr val="FF0000"/>
                    </a:solidFill>
                    <a:effectLst/>
                    <a:latin typeface="Cambria" panose="02040503050406030204" pitchFamily="18" charset="0"/>
                    <a:ea typeface="Cambria" panose="02040503050406030204" pitchFamily="18" charset="0"/>
                  </a:rPr>
                  <a:t> = </a:t>
                </a:r>
                <a:r>
                  <a:rPr lang="en-US" sz="2800" i="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a:rPr lang="en-US" sz="2800" i="1">
                            <a:solidFill>
                              <a:srgbClr val="FF0000"/>
                            </a:solidFill>
                            <a:effectLst/>
                            <a:latin typeface="Cambria Math" panose="02040503050406030204" pitchFamily="18" charset="0"/>
                            <a:ea typeface="Times New Roman" panose="02020603050405020304" pitchFamily="18" charset="0"/>
                          </a:rPr>
                          <m:t>7</m:t>
                        </m:r>
                      </m:num>
                      <m:den>
                        <m:r>
                          <m:rPr>
                            <m:nor/>
                          </m:rPr>
                          <a:rPr lang="en-US" sz="2800">
                            <a:solidFill>
                              <a:srgbClr val="FF0000"/>
                            </a:solidFill>
                            <a:effectLst/>
                            <a:latin typeface="Cambria" panose="02040503050406030204" pitchFamily="18" charset="0"/>
                            <a:ea typeface="Cambria" panose="02040503050406030204" pitchFamily="18" charset="0"/>
                          </a:rPr>
                          <m:t>10</m:t>
                        </m:r>
                      </m:den>
                    </m:f>
                  </m:oMath>
                </a14:m>
                <a:endParaRPr lang="en-US" sz="28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Coi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chưa</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10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7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Ta </a:t>
                </a:r>
                <a:r>
                  <a:rPr lang="en-US" sz="2800" dirty="0" err="1">
                    <a:solidFill>
                      <a:srgbClr val="FF0000"/>
                    </a:solidFill>
                    <a:effectLst/>
                    <a:latin typeface="Cambria" panose="02040503050406030204" pitchFamily="18" charset="0"/>
                    <a:ea typeface="Cambria" panose="02040503050406030204" pitchFamily="18" charset="0"/>
                  </a:rPr>
                  <a:t>có</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a:solidFill>
                      <a:srgbClr val="FF0000"/>
                    </a:solidFill>
                    <a:effectLst/>
                    <a:latin typeface="Cambria" panose="02040503050406030204" pitchFamily="18" charset="0"/>
                    <a:ea typeface="Cambria" panose="02040503050406030204" pitchFamily="18" charset="0"/>
                  </a:rPr>
                  <a:t>850 : (7 + 10) x 7 =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a:t>
                </a:r>
              </a:p>
              <a:p>
                <a:pPr marL="0" marR="0" algn="r">
                  <a:spcBef>
                    <a:spcPts val="0"/>
                  </a:spcBef>
                  <a:spcAft>
                    <a:spcPts val="500"/>
                  </a:spcAft>
                </a:pPr>
                <a:r>
                  <a:rPr lang="en-US" sz="2800" i="1" dirty="0" err="1">
                    <a:solidFill>
                      <a:srgbClr val="FF0000"/>
                    </a:solidFill>
                    <a:effectLst/>
                    <a:latin typeface="Cambria" panose="02040503050406030204" pitchFamily="18" charset="0"/>
                    <a:ea typeface="Cambria" panose="02040503050406030204" pitchFamily="18" charset="0"/>
                  </a:rPr>
                  <a:t>Đáp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số</a:t>
                </a:r>
                <a:r>
                  <a:rPr lang="en-US" sz="2800" i="1" dirty="0">
                    <a:solidFill>
                      <a:srgbClr val="FF0000"/>
                    </a:solidFill>
                    <a:effectLst/>
                    <a:latin typeface="Cambria" panose="02040503050406030204" pitchFamily="18" charset="0"/>
                    <a:ea typeface="Cambria" panose="02040503050406030204" pitchFamily="18" charset="0"/>
                  </a:rPr>
                  <a:t>:</a:t>
                </a:r>
                <a:r>
                  <a:rPr lang="en-US" sz="2800" dirty="0">
                    <a:solidFill>
                      <a:srgbClr val="FF0000"/>
                    </a:solidFill>
                    <a:effectLst/>
                    <a:latin typeface="Cambria" panose="02040503050406030204" pitchFamily="18" charset="0"/>
                    <a:ea typeface="Cambria" panose="02040503050406030204" pitchFamily="18" charset="0"/>
                  </a:rPr>
                  <a:t>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3920CAE8-446C-FC70-E5B2-E48651C994A8}"/>
                  </a:ext>
                </a:extLst>
              </p:cNvPr>
              <p:cNvSpPr txBox="1">
                <a:spLocks noRot="1" noChangeAspect="1" noMove="1" noResize="1" noEditPoints="1" noAdjustHandles="1" noChangeArrowheads="1" noChangeShapeType="1" noTextEdit="1"/>
              </p:cNvSpPr>
              <p:nvPr/>
            </p:nvSpPr>
            <p:spPr>
              <a:xfrm>
                <a:off x="2316480" y="2946400"/>
                <a:ext cx="8636000" cy="4053482"/>
              </a:xfrm>
              <a:prstGeom prst="rect">
                <a:avLst/>
              </a:prstGeom>
              <a:blipFill>
                <a:blip r:embed="rId6"/>
                <a:stretch>
                  <a:fillRect t="-1504" r="-1341"/>
                </a:stretch>
              </a:blipFill>
            </p:spPr>
            <p:txBody>
              <a:bodyPr/>
              <a:lstStyle/>
              <a:p>
                <a:r>
                  <a:rPr lang="en-US">
                    <a:noFill/>
                  </a:rPr>
                  <a:t> </a:t>
                </a:r>
              </a:p>
            </p:txBody>
          </p:sp>
        </mc:Fallback>
      </mc:AlternateContent>
    </p:spTree>
    <p:extLst>
      <p:ext uri="{BB962C8B-B14F-4D97-AF65-F5344CB8AC3E}">
        <p14:creationId xmlns:p14="http://schemas.microsoft.com/office/powerpoint/2010/main" val="40085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9" grpId="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2" name="Picture 1"/>
          <p:cNvPicPr>
            <a:picLocks noChangeAspect="1"/>
          </p:cNvPicPr>
          <p:nvPr/>
        </p:nvPicPr>
        <p:blipFill>
          <a:blip r:embed="rId4"/>
          <a:stretch>
            <a:fillRect/>
          </a:stretch>
        </p:blipFill>
        <p:spPr>
          <a:xfrm>
            <a:off x="2038899" y="0"/>
            <a:ext cx="8644877" cy="5175953"/>
          </a:xfrm>
          <a:prstGeom prst="rect">
            <a:avLst/>
          </a:prstGeom>
        </p:spPr>
      </p:pic>
    </p:spTree>
    <p:extLst>
      <p:ext uri="{BB962C8B-B14F-4D97-AF65-F5344CB8AC3E}">
        <p14:creationId xmlns:p14="http://schemas.microsoft.com/office/powerpoint/2010/main" val="4015517231"/>
      </p:ext>
    </p:extLst>
  </p:cSld>
  <p:clrMapOvr>
    <a:masterClrMapping/>
  </p:clrMapOvr>
  <p:extLst>
    <p:ext uri="{E180D4A7-C9FB-4DFB-919C-405C955672EB}">
      <p14:showEvtLst xmlns:p14="http://schemas.microsoft.com/office/powerpoint/2010/main">
        <p14:playEvt time="0" objId="1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045食品安全"/>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Widescreen</PresentationFormat>
  <Paragraphs>52</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宋体</vt:lpstr>
      <vt:lpstr>#9Slide07 IcielAltus Serif</vt:lpstr>
      <vt:lpstr>Arial</vt:lpstr>
      <vt:lpstr>Calibri</vt:lpstr>
      <vt:lpstr>Cambria</vt:lpstr>
      <vt:lpstr>Cambria Math</vt:lpstr>
      <vt:lpstr>inpin heiti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ppt045食品安全</dc:title>
  <dc:creator/>
  <cp:lastModifiedBy/>
  <cp:revision>1</cp:revision>
  <dcterms:created xsi:type="dcterms:W3CDTF">2017-04-12T11:07:27Z</dcterms:created>
  <dcterms:modified xsi:type="dcterms:W3CDTF">2026-01-24T09:16:07Z</dcterms:modified>
  <cp:version>MNT37</cp:version>
</cp:coreProperties>
</file>