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88" r:id="rId5"/>
    <p:sldMasterId id="2147483701" r:id="rId6"/>
    <p:sldMasterId id="2147483713" r:id="rId7"/>
  </p:sldMasterIdLst>
  <p:notesMasterIdLst>
    <p:notesMasterId r:id="rId31"/>
  </p:notesMasterIdLst>
  <p:sldIdLst>
    <p:sldId id="260" r:id="rId8"/>
    <p:sldId id="2634" r:id="rId9"/>
    <p:sldId id="258" r:id="rId10"/>
    <p:sldId id="261" r:id="rId11"/>
    <p:sldId id="300" r:id="rId12"/>
    <p:sldId id="2635" r:id="rId13"/>
    <p:sldId id="306" r:id="rId14"/>
    <p:sldId id="2636" r:id="rId15"/>
    <p:sldId id="307" r:id="rId16"/>
    <p:sldId id="285" r:id="rId17"/>
    <p:sldId id="279" r:id="rId18"/>
    <p:sldId id="2638" r:id="rId19"/>
    <p:sldId id="2641" r:id="rId20"/>
    <p:sldId id="2639" r:id="rId21"/>
    <p:sldId id="2640" r:id="rId22"/>
    <p:sldId id="2644" r:id="rId23"/>
    <p:sldId id="2642" r:id="rId24"/>
    <p:sldId id="2643" r:id="rId25"/>
    <p:sldId id="2645" r:id="rId26"/>
    <p:sldId id="281" r:id="rId27"/>
    <p:sldId id="2646" r:id="rId28"/>
    <p:sldId id="2647"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00"/>
    <a:srgbClr val="00FFFF"/>
    <a:srgbClr val="FA7496"/>
    <a:srgbClr val="FF3399"/>
    <a:srgbClr val="E4E5E8"/>
    <a:srgbClr val="000000"/>
    <a:srgbClr val="FFFFCC"/>
    <a:srgbClr val="CC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74" autoAdjust="0"/>
  </p:normalViewPr>
  <p:slideViewPr>
    <p:cSldViewPr snapToGrid="0">
      <p:cViewPr varScale="1">
        <p:scale>
          <a:sx n="61" d="100"/>
          <a:sy n="61"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6A490-8969-4D8D-989F-2BEB2D66A6FF}"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36335-B69E-4D85-B7CC-E77266A875B5}" type="slidenum">
              <a:rPr lang="en-US" smtClean="0"/>
              <a:t>‹#›</a:t>
            </a:fld>
            <a:endParaRPr lang="en-US"/>
          </a:p>
        </p:txBody>
      </p:sp>
    </p:spTree>
    <p:extLst>
      <p:ext uri="{BB962C8B-B14F-4D97-AF65-F5344CB8AC3E}">
        <p14:creationId xmlns:p14="http://schemas.microsoft.com/office/powerpoint/2010/main" val="228469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36335-B69E-4D85-B7CC-E77266A875B5}" type="slidenum">
              <a:rPr lang="en-US" smtClean="0"/>
              <a:t>17</a:t>
            </a:fld>
            <a:endParaRPr lang="en-US"/>
          </a:p>
        </p:txBody>
      </p:sp>
    </p:spTree>
    <p:extLst>
      <p:ext uri="{BB962C8B-B14F-4D97-AF65-F5344CB8AC3E}">
        <p14:creationId xmlns:p14="http://schemas.microsoft.com/office/powerpoint/2010/main" val="170025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36335-B69E-4D85-B7CC-E77266A875B5}" type="slidenum">
              <a:rPr lang="en-US" smtClean="0"/>
              <a:t>18</a:t>
            </a:fld>
            <a:endParaRPr lang="en-US"/>
          </a:p>
        </p:txBody>
      </p:sp>
    </p:spTree>
    <p:extLst>
      <p:ext uri="{BB962C8B-B14F-4D97-AF65-F5344CB8AC3E}">
        <p14:creationId xmlns:p14="http://schemas.microsoft.com/office/powerpoint/2010/main" val="185927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999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62931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75830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8733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97208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1346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4007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93164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79376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1826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5254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8914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962943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978819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2/8/2026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645830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77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14019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81299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036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23881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82732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7723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651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060900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02202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760915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679299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p:txBody>
          <a:body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458674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28756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302090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46116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26116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3102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4044590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93535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57744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48040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0740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88672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2/8/2026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0958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92712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82761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4615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00549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2/8/2026</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58222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3597FF09-557E-FB40-EBCE-9C4BA0323D0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9227" y="153526"/>
            <a:ext cx="1509622" cy="1509622"/>
          </a:xfrm>
          <a:prstGeom prst="rect">
            <a:avLst/>
          </a:prstGeom>
        </p:spPr>
      </p:pic>
    </p:spTree>
    <p:extLst>
      <p:ext uri="{BB962C8B-B14F-4D97-AF65-F5344CB8AC3E}">
        <p14:creationId xmlns:p14="http://schemas.microsoft.com/office/powerpoint/2010/main" val="17543565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93B8979-FCA8-89E3-A819-A87C2222E6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2/8/2026</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label with white text and a black background&#10;&#10;Description automatically generated">
            <a:extLst>
              <a:ext uri="{FF2B5EF4-FFF2-40B4-BE49-F238E27FC236}">
                <a16:creationId xmlns:a16="http://schemas.microsoft.com/office/drawing/2014/main" id="{326ED7C2-8209-5634-7D3D-B7E07BA9560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59227" y="153526"/>
            <a:ext cx="1509622" cy="1509622"/>
          </a:xfrm>
          <a:prstGeom prst="rect">
            <a:avLst/>
          </a:prstGeom>
        </p:spPr>
      </p:pic>
    </p:spTree>
    <p:extLst>
      <p:ext uri="{BB962C8B-B14F-4D97-AF65-F5344CB8AC3E}">
        <p14:creationId xmlns:p14="http://schemas.microsoft.com/office/powerpoint/2010/main" val="20627120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2/8/2026</a:t>
            </a:fld>
            <a:endParaRPr lang="en-US"/>
          </a:p>
        </p:txBody>
      </p:sp>
      <p:sp>
        <p:nvSpPr>
          <p:cNvPr id="5" name="Footer Placeholder 4">
            <a:extLst>
              <a:ext uri="{FF2B5EF4-FFF2-40B4-BE49-F238E27FC236}">
                <a16:creationId xmlns:a16="http://schemas.microsoft.com/office/drawing/2014/main"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spTree>
    <p:extLst>
      <p:ext uri="{BB962C8B-B14F-4D97-AF65-F5344CB8AC3E}">
        <p14:creationId xmlns:p14="http://schemas.microsoft.com/office/powerpoint/2010/main" val="7916068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948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artoon of kids sitting on a field&#10;&#10;Description automatically generated">
            <a:extLst>
              <a:ext uri="{FF2B5EF4-FFF2-40B4-BE49-F238E27FC236}">
                <a16:creationId xmlns:a16="http://schemas.microsoft.com/office/drawing/2014/main" id="{AE492B05-A6EB-54D8-E7A6-64B7CD6B8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5087"/>
            <a:ext cx="12188952" cy="7066783"/>
          </a:xfrm>
          <a:prstGeom prst="rect">
            <a:avLst/>
          </a:prstGeom>
        </p:spPr>
      </p:pic>
      <p:pic>
        <p:nvPicPr>
          <p:cNvPr id="2" name="Picture 1">
            <a:extLst>
              <a:ext uri="{FF2B5EF4-FFF2-40B4-BE49-F238E27FC236}">
                <a16:creationId xmlns:a16="http://schemas.microsoft.com/office/drawing/2014/main" id="{B4CF1805-CBEC-F4F8-1638-122BCC5419F3}"/>
              </a:ext>
            </a:extLst>
          </p:cNvPr>
          <p:cNvPicPr>
            <a:picLocks noChangeAspect="1"/>
          </p:cNvPicPr>
          <p:nvPr/>
        </p:nvPicPr>
        <p:blipFill>
          <a:blip r:embed="rId3"/>
          <a:stretch>
            <a:fillRect/>
          </a:stretch>
        </p:blipFill>
        <p:spPr>
          <a:xfrm>
            <a:off x="4778121" y="292566"/>
            <a:ext cx="2920237" cy="969348"/>
          </a:xfrm>
          <a:prstGeom prst="rect">
            <a:avLst/>
          </a:prstGeom>
        </p:spPr>
      </p:pic>
      <p:pic>
        <p:nvPicPr>
          <p:cNvPr id="5" name="Picture 4">
            <a:extLst>
              <a:ext uri="{FF2B5EF4-FFF2-40B4-BE49-F238E27FC236}">
                <a16:creationId xmlns:a16="http://schemas.microsoft.com/office/drawing/2014/main" id="{8BB2FC91-8360-415A-0A9A-240B64177705}"/>
              </a:ext>
            </a:extLst>
          </p:cNvPr>
          <p:cNvPicPr>
            <a:picLocks noChangeAspect="1"/>
          </p:cNvPicPr>
          <p:nvPr/>
        </p:nvPicPr>
        <p:blipFill>
          <a:blip r:embed="rId4"/>
          <a:stretch>
            <a:fillRect/>
          </a:stretch>
        </p:blipFill>
        <p:spPr>
          <a:xfrm>
            <a:off x="2283626" y="2028821"/>
            <a:ext cx="7888908" cy="3023878"/>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813995DC-6841-72E8-D190-E6B6B0B4D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227" y="153526"/>
            <a:ext cx="1509622" cy="1509622"/>
          </a:xfrm>
          <a:prstGeom prst="rect">
            <a:avLst/>
          </a:prstGeom>
        </p:spPr>
      </p:pic>
    </p:spTree>
    <p:extLst>
      <p:ext uri="{BB962C8B-B14F-4D97-AF65-F5344CB8AC3E}">
        <p14:creationId xmlns:p14="http://schemas.microsoft.com/office/powerpoint/2010/main" val="154828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C861D5C-1985-2230-BF88-0B9E3C377537}"/>
              </a:ext>
            </a:extLst>
          </p:cNvPr>
          <p:cNvGrpSpPr/>
          <p:nvPr/>
        </p:nvGrpSpPr>
        <p:grpSpPr>
          <a:xfrm>
            <a:off x="0" y="5316"/>
            <a:ext cx="12191999" cy="6858000"/>
            <a:chOff x="0" y="5316"/>
            <a:chExt cx="12191999" cy="6858000"/>
          </a:xfrm>
        </p:grpSpPr>
        <p:pic>
          <p:nvPicPr>
            <p:cNvPr id="9" name="Picture 8" descr="A group of kids in a classroom&#10;&#10;Description automatically generated">
              <a:extLst>
                <a:ext uri="{FF2B5EF4-FFF2-40B4-BE49-F238E27FC236}">
                  <a16:creationId xmlns:a16="http://schemas.microsoft.com/office/drawing/2014/main" id="{5A7AD137-9AE2-D292-EBCC-04727899A8E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1999" cy="6858000"/>
            </a:xfrm>
            <a:prstGeom prst="rect">
              <a:avLst/>
            </a:prstGeom>
          </p:spPr>
        </p:pic>
        <p:pic>
          <p:nvPicPr>
            <p:cNvPr id="11" name="Picture 10" descr="A person holding a pointer and a box&#10;&#10;Description automatically generated">
              <a:extLst>
                <a:ext uri="{FF2B5EF4-FFF2-40B4-BE49-F238E27FC236}">
                  <a16:creationId xmlns:a16="http://schemas.microsoft.com/office/drawing/2014/main" id="{C462C323-B02C-55C6-5371-92241177C4F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2820" t="13489" r="42704" b="21240"/>
            <a:stretch/>
          </p:blipFill>
          <p:spPr>
            <a:xfrm>
              <a:off x="2317897" y="1268545"/>
              <a:ext cx="2147778" cy="4605015"/>
            </a:xfrm>
            <a:prstGeom prst="rect">
              <a:avLst/>
            </a:prstGeom>
          </p:spPr>
        </p:pic>
      </p:grpSp>
      <p:grpSp>
        <p:nvGrpSpPr>
          <p:cNvPr id="2" name="Group 1">
            <a:extLst>
              <a:ext uri="{FF2B5EF4-FFF2-40B4-BE49-F238E27FC236}">
                <a16:creationId xmlns:a16="http://schemas.microsoft.com/office/drawing/2014/main" id="{627DF2F0-3CE9-2DC0-9D99-911FCD0D3754}"/>
              </a:ext>
            </a:extLst>
          </p:cNvPr>
          <p:cNvGrpSpPr/>
          <p:nvPr/>
        </p:nvGrpSpPr>
        <p:grpSpPr>
          <a:xfrm>
            <a:off x="4198091" y="478465"/>
            <a:ext cx="4125433" cy="2308324"/>
            <a:chOff x="4198091" y="478465"/>
            <a:chExt cx="4125433" cy="2308324"/>
          </a:xfrm>
        </p:grpSpPr>
        <p:sp>
          <p:nvSpPr>
            <p:cNvPr id="12" name="TextBox 11">
              <a:extLst>
                <a:ext uri="{FF2B5EF4-FFF2-40B4-BE49-F238E27FC236}">
                  <a16:creationId xmlns:a16="http://schemas.microsoft.com/office/drawing/2014/main" id="{EACA256C-9A58-112D-0A4B-ED4A56EE61BD}"/>
                </a:ext>
              </a:extLst>
            </p:cNvPr>
            <p:cNvSpPr txBox="1"/>
            <p:nvPr/>
          </p:nvSpPr>
          <p:spPr>
            <a:xfrm>
              <a:off x="4198091" y="478465"/>
              <a:ext cx="412543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93675">
                    <a:solidFill>
                      <a:srgbClr val="0000FF"/>
                    </a:solidFill>
                  </a:ln>
                  <a:solidFill>
                    <a:srgbClr val="0000FF"/>
                  </a:solidFill>
                  <a:effectLst/>
                  <a:uLnTx/>
                  <a:uFillTx/>
                  <a:latin typeface="SVN-Apple" panose="02040603050506020204" pitchFamily="18" charset="0"/>
                  <a:ea typeface="+mn-ea"/>
                  <a:cs typeface="+mn-cs"/>
                </a:rPr>
                <a:t>CHIA SẺ TRƯỚC LỚP  </a:t>
              </a:r>
            </a:p>
          </p:txBody>
        </p:sp>
        <p:sp>
          <p:nvSpPr>
            <p:cNvPr id="13" name="TextBox 12">
              <a:extLst>
                <a:ext uri="{FF2B5EF4-FFF2-40B4-BE49-F238E27FC236}">
                  <a16:creationId xmlns:a16="http://schemas.microsoft.com/office/drawing/2014/main" id="{71B38FA0-5DF1-5B71-D36A-D762B4EA198D}"/>
                </a:ext>
              </a:extLst>
            </p:cNvPr>
            <p:cNvSpPr txBox="1"/>
            <p:nvPr/>
          </p:nvSpPr>
          <p:spPr>
            <a:xfrm>
              <a:off x="4465675" y="478465"/>
              <a:ext cx="35902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00"/>
                  </a:solidFill>
                  <a:effectLst/>
                  <a:uLnTx/>
                  <a:uFillTx/>
                  <a:latin typeface="SVN-Apple" panose="02040603050506020204" pitchFamily="18" charset="0"/>
                  <a:ea typeface="+mn-ea"/>
                  <a:cs typeface="+mn-cs"/>
                </a:rPr>
                <a:t>CHIA SẺ TRƯỚC LỚP  </a:t>
              </a:r>
            </a:p>
          </p:txBody>
        </p:sp>
      </p:grpSp>
    </p:spTree>
    <p:extLst>
      <p:ext uri="{BB962C8B-B14F-4D97-AF65-F5344CB8AC3E}">
        <p14:creationId xmlns:p14="http://schemas.microsoft.com/office/powerpoint/2010/main" val="69855556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artoon of kids sitting on a field&#10;&#10;Description automatically generated">
            <a:extLst>
              <a:ext uri="{FF2B5EF4-FFF2-40B4-BE49-F238E27FC236}">
                <a16:creationId xmlns:a16="http://schemas.microsoft.com/office/drawing/2014/main" id="{98E16464-379C-CE8D-D0D4-375A2D2AF5FF}"/>
              </a:ext>
            </a:extLst>
          </p:cNvPr>
          <p:cNvPicPr/>
          <p:nvPr/>
        </p:nvPicPr>
        <p:blipFill>
          <a:blip r:embed="rId2">
            <a:extLst>
              <a:ext uri="{28A0092B-C50C-407E-A947-70E740481C1C}">
                <a14:useLocalDpi xmlns:a14="http://schemas.microsoft.com/office/drawing/2010/main" val="0"/>
              </a:ext>
            </a:extLst>
          </a:blip>
          <a:stretch>
            <a:fillRect/>
          </a:stretch>
        </p:blipFill>
        <p:spPr>
          <a:xfrm>
            <a:off x="3048" y="-5087"/>
            <a:ext cx="12188952" cy="7066783"/>
          </a:xfrm>
          <a:prstGeom prst="rect">
            <a:avLst/>
          </a:prstGeom>
        </p:spPr>
      </p:pic>
      <p:pic>
        <p:nvPicPr>
          <p:cNvPr id="3" name="Picture 2" descr="A white rectangular frame with a rainbow and clouds&#10;&#10;Description automatically generated">
            <a:extLst>
              <a:ext uri="{FF2B5EF4-FFF2-40B4-BE49-F238E27FC236}">
                <a16:creationId xmlns:a16="http://schemas.microsoft.com/office/drawing/2014/main" id="{6937E3EA-DE98-6DEF-1681-EC44A54C18DB}"/>
              </a:ext>
            </a:extLst>
          </p:cNvPr>
          <p:cNvPicPr>
            <a:picLocks noChangeAspect="1"/>
          </p:cNvPicPr>
          <p:nvPr/>
        </p:nvPicPr>
        <p:blipFill rotWithShape="1">
          <a:blip r:embed="rId3">
            <a:extLst>
              <a:ext uri="{28A0092B-C50C-407E-A947-70E740481C1C}">
                <a14:useLocalDpi xmlns:a14="http://schemas.microsoft.com/office/drawing/2010/main" val="0"/>
              </a:ext>
            </a:extLst>
          </a:blip>
          <a:srcRect l="19056" t="10959" r="18911" b="18571"/>
          <a:stretch/>
        </p:blipFill>
        <p:spPr>
          <a:xfrm>
            <a:off x="1643448" y="472966"/>
            <a:ext cx="8905099" cy="6385034"/>
          </a:xfrm>
          <a:prstGeom prst="rect">
            <a:avLst/>
          </a:prstGeom>
        </p:spPr>
      </p:pic>
      <p:sp>
        <p:nvSpPr>
          <p:cNvPr id="7" name="TextBox 6">
            <a:extLst>
              <a:ext uri="{FF2B5EF4-FFF2-40B4-BE49-F238E27FC236}">
                <a16:creationId xmlns:a16="http://schemas.microsoft.com/office/drawing/2014/main" id="{45C1DDF7-DB65-9879-83D8-C2911EDD22CB}"/>
              </a:ext>
            </a:extLst>
          </p:cNvPr>
          <p:cNvSpPr txBox="1"/>
          <p:nvPr/>
        </p:nvSpPr>
        <p:spPr>
          <a:xfrm>
            <a:off x="2255520" y="1860719"/>
            <a:ext cx="797630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libri" panose="020F0502020204030204"/>
                <a:ea typeface="+mn-ea"/>
                <a:cs typeface="+mn-cs"/>
              </a:rPr>
              <a:t>Ghi nhớ:</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i="0" u="none" strike="noStrike" kern="1200" cap="none" spc="0" normalizeH="0" baseline="0" noProof="0" dirty="0">
                <a:ln>
                  <a:noFill/>
                </a:ln>
                <a:solidFill>
                  <a:prstClr val="black"/>
                </a:solidFill>
                <a:effectLst/>
                <a:uLnTx/>
                <a:uFillTx/>
                <a:latin typeface="Calibri" panose="020F0502020204030204"/>
                <a:ea typeface="+mn-ea"/>
                <a:cs typeface="+mn-cs"/>
              </a:rPr>
              <a:t>Các câu trong một đoạn văn có thể liên kết với nhau bằng cách lặp từ ngữ: câu sau lặp lại từ ngữ ở câu trước.</a:t>
            </a:r>
            <a:endParaRPr kumimoji="0" lang="en-US" sz="4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Picture 27" descr="A cartoon of a chick&#10;&#10;Description automatically generated">
            <a:extLst>
              <a:ext uri="{FF2B5EF4-FFF2-40B4-BE49-F238E27FC236}">
                <a16:creationId xmlns:a16="http://schemas.microsoft.com/office/drawing/2014/main" id="{B7276E7F-A5AA-0DC7-C6EB-4FF596551C5B}"/>
              </a:ext>
            </a:extLst>
          </p:cNvPr>
          <p:cNvPicPr>
            <a:picLocks noChangeAspect="1"/>
          </p:cNvPicPr>
          <p:nvPr/>
        </p:nvPicPr>
        <p:blipFill rotWithShape="1">
          <a:blip r:embed="rId4">
            <a:extLst>
              <a:ext uri="{28A0092B-C50C-407E-A947-70E740481C1C}">
                <a14:useLocalDpi xmlns:a14="http://schemas.microsoft.com/office/drawing/2010/main" val="0"/>
              </a:ext>
            </a:extLst>
          </a:blip>
          <a:srcRect l="38372" t="30290" r="38779" b="29922"/>
          <a:stretch/>
        </p:blipFill>
        <p:spPr>
          <a:xfrm>
            <a:off x="8706286" y="5428514"/>
            <a:ext cx="1288320" cy="1261893"/>
          </a:xfrm>
          <a:prstGeom prst="rect">
            <a:avLst/>
          </a:prstGeom>
        </p:spPr>
      </p:pic>
    </p:spTree>
    <p:extLst>
      <p:ext uri="{BB962C8B-B14F-4D97-AF65-F5344CB8AC3E}">
        <p14:creationId xmlns:p14="http://schemas.microsoft.com/office/powerpoint/2010/main" val="3519982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220729" y="1775637"/>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396240" y="1922943"/>
            <a:ext cx="11572240"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descr="A rectangular white and orange rectangle with black background&#10;&#10;Description automatically generated">
            <a:extLst>
              <a:ext uri="{FF2B5EF4-FFF2-40B4-BE49-F238E27FC236}">
                <a16:creationId xmlns:a16="http://schemas.microsoft.com/office/drawing/2014/main" id="{8CF764D0-981A-5E7B-9738-1EA755F5A0F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080" t="29748" r="6359" b="29695"/>
          <a:stretch/>
        </p:blipFill>
        <p:spPr>
          <a:xfrm>
            <a:off x="134574" y="150832"/>
            <a:ext cx="11875575" cy="1330869"/>
          </a:xfrm>
          <a:prstGeom prst="rect">
            <a:avLst/>
          </a:prstGeom>
        </p:spPr>
      </p:pic>
      <p:sp>
        <p:nvSpPr>
          <p:cNvPr id="9" name="TextBox 8">
            <a:extLst>
              <a:ext uri="{FF2B5EF4-FFF2-40B4-BE49-F238E27FC236}">
                <a16:creationId xmlns:a16="http://schemas.microsoft.com/office/drawing/2014/main" id="{30EC4403-41AE-5631-7D71-C17570ABE0AE}"/>
              </a:ext>
            </a:extLst>
          </p:cNvPr>
          <p:cNvSpPr txBox="1"/>
          <p:nvPr/>
        </p:nvSpPr>
        <p:spPr>
          <a:xfrm>
            <a:off x="1711464" y="185621"/>
            <a:ext cx="10304929" cy="1200329"/>
          </a:xfrm>
          <a:prstGeom prst="rect">
            <a:avLst/>
          </a:prstGeom>
          <a:noFill/>
        </p:spPr>
        <p:txBody>
          <a:bodyPr wrap="square" rtlCol="0">
            <a:spAutoFit/>
          </a:bodyPr>
          <a:lstStyle/>
          <a:p>
            <a:pPr lvl="0" algn="just"/>
            <a:r>
              <a:rPr lang="en-US" sz="3600" b="1" dirty="0">
                <a:solidFill>
                  <a:srgbClr val="002060"/>
                </a:solidFill>
                <a:latin typeface="Arial-Rounded-Bold"/>
              </a:rPr>
              <a:t>3. </a:t>
            </a:r>
            <a:r>
              <a:rPr lang="vi-VN" sz="3600" b="1" dirty="0">
                <a:solidFill>
                  <a:srgbClr val="002060"/>
                </a:solidFill>
                <a:latin typeface="Arial-Rounded-Bold"/>
              </a:rPr>
              <a:t>Tìm từ ngữ được lặp lại để liên kết câu trong mỗi đoạn văn sau:</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Aptos" panose="02110004020202020204"/>
              <a:ea typeface="+mn-ea"/>
              <a:cs typeface="+mn-cs"/>
            </a:endParaRPr>
          </a:p>
        </p:txBody>
      </p:sp>
      <p:pic>
        <p:nvPicPr>
          <p:cNvPr id="6" name="Picture 5" descr="A cartoon monkey holding a number one&#10;&#10;Description automatically generated">
            <a:extLst>
              <a:ext uri="{FF2B5EF4-FFF2-40B4-BE49-F238E27FC236}">
                <a16:creationId xmlns:a16="http://schemas.microsoft.com/office/drawing/2014/main" id="{CBE6FA28-619A-4983-CD08-1C6AC5A2765A}"/>
              </a:ext>
            </a:extLst>
          </p:cNvPr>
          <p:cNvPicPr>
            <a:picLocks noChangeAspect="1"/>
          </p:cNvPicPr>
          <p:nvPr/>
        </p:nvPicPr>
        <p:blipFill rotWithShape="1">
          <a:blip r:embed="rId4">
            <a:extLst>
              <a:ext uri="{28A0092B-C50C-407E-A947-70E740481C1C}">
                <a14:useLocalDpi xmlns:a14="http://schemas.microsoft.com/office/drawing/2010/main" val="0"/>
              </a:ext>
            </a:extLst>
          </a:blip>
          <a:srcRect l="42384" t="33953" r="42529" b="41085"/>
          <a:stretch/>
        </p:blipFill>
        <p:spPr>
          <a:xfrm>
            <a:off x="539676" y="297540"/>
            <a:ext cx="1049868" cy="977043"/>
          </a:xfrm>
          <a:prstGeom prst="rect">
            <a:avLst/>
          </a:prstGeom>
        </p:spPr>
      </p:pic>
      <p:pic>
        <p:nvPicPr>
          <p:cNvPr id="10" name="Picture 9">
            <a:extLst>
              <a:ext uri="{FF2B5EF4-FFF2-40B4-BE49-F238E27FC236}">
                <a16:creationId xmlns:a16="http://schemas.microsoft.com/office/drawing/2014/main" id="{5ECD8BCD-FF9D-92C8-C973-F0145708F910}"/>
              </a:ext>
            </a:extLst>
          </p:cNvPr>
          <p:cNvPicPr>
            <a:picLocks noChangeAspect="1"/>
          </p:cNvPicPr>
          <p:nvPr/>
        </p:nvPicPr>
        <p:blipFill>
          <a:blip r:embed="rId5"/>
          <a:stretch>
            <a:fillRect/>
          </a:stretch>
        </p:blipFill>
        <p:spPr>
          <a:xfrm>
            <a:off x="1467802" y="2092960"/>
            <a:ext cx="9134475" cy="4428172"/>
          </a:xfrm>
          <a:prstGeom prst="rect">
            <a:avLst/>
          </a:prstGeom>
        </p:spPr>
      </p:pic>
    </p:spTree>
    <p:extLst>
      <p:ext uri="{BB962C8B-B14F-4D97-AF65-F5344CB8AC3E}">
        <p14:creationId xmlns:p14="http://schemas.microsoft.com/office/powerpoint/2010/main" val="94915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F4EEEF8-A81F-7F4A-BB88-29525931EAC2}"/>
              </a:ext>
            </a:extLst>
          </p:cNvPr>
          <p:cNvPicPr>
            <a:picLocks noChangeAspect="1"/>
          </p:cNvPicPr>
          <p:nvPr/>
        </p:nvPicPr>
        <p:blipFill>
          <a:blip r:embed="rId3"/>
          <a:stretch>
            <a:fillRect/>
          </a:stretch>
        </p:blipFill>
        <p:spPr>
          <a:xfrm>
            <a:off x="785495" y="1645284"/>
            <a:ext cx="10641730" cy="3007995"/>
          </a:xfrm>
          <a:prstGeom prst="rect">
            <a:avLst/>
          </a:prstGeom>
        </p:spPr>
      </p:pic>
    </p:spTree>
    <p:extLst>
      <p:ext uri="{BB962C8B-B14F-4D97-AF65-F5344CB8AC3E}">
        <p14:creationId xmlns:p14="http://schemas.microsoft.com/office/powerpoint/2010/main" val="2383037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FC11DACE-C996-8CB7-34CF-C9F28579D515}"/>
              </a:ext>
            </a:extLst>
          </p:cNvPr>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F87C750D-51A7-BDC4-0682-3973474E2776}"/>
              </a:ext>
            </a:extLst>
          </p:cNvPr>
          <p:cNvSpPr>
            <a:spLocks/>
          </p:cNvSpPr>
          <p:nvPr/>
        </p:nvSpPr>
        <p:spPr>
          <a:xfrm>
            <a:off x="477520" y="396240"/>
            <a:ext cx="11206480" cy="6055360"/>
          </a:xfrm>
          <a:prstGeom prst="roundRect">
            <a:avLst/>
          </a:prstGeom>
          <a:solidFill>
            <a:schemeClr val="bg1">
              <a:lumMod val="95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B0778C-103A-A349-071D-BC2B5A6F906C}"/>
              </a:ext>
            </a:extLst>
          </p:cNvPr>
          <p:cNvSpPr txBox="1"/>
          <p:nvPr/>
        </p:nvSpPr>
        <p:spPr>
          <a:xfrm>
            <a:off x="3413760" y="599440"/>
            <a:ext cx="5598160"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Hoàn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phiếu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tập</a:t>
            </a:r>
            <a:endParaRPr lang="en-US" sz="3200" b="1"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2D25083A-B519-CDCC-695D-8226A0AB53DE}"/>
              </a:ext>
            </a:extLst>
          </p:cNvPr>
          <p:cNvPicPr>
            <a:picLocks noChangeAspect="1"/>
          </p:cNvPicPr>
          <p:nvPr/>
        </p:nvPicPr>
        <p:blipFill>
          <a:blip r:embed="rId3"/>
          <a:stretch>
            <a:fillRect/>
          </a:stretch>
        </p:blipFill>
        <p:spPr>
          <a:xfrm>
            <a:off x="2529522" y="1416367"/>
            <a:ext cx="7112318" cy="4623775"/>
          </a:xfrm>
          <a:prstGeom prst="rect">
            <a:avLst/>
          </a:prstGeom>
        </p:spPr>
      </p:pic>
    </p:spTree>
    <p:extLst>
      <p:ext uri="{BB962C8B-B14F-4D97-AF65-F5344CB8AC3E}">
        <p14:creationId xmlns:p14="http://schemas.microsoft.com/office/powerpoint/2010/main" val="19910285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FC11DACE-C996-8CB7-34CF-C9F28579D515}"/>
              </a:ext>
            </a:extLst>
          </p:cNvPr>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F87C750D-51A7-BDC4-0682-3973474E2776}"/>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F95433D-E246-B0C0-DB33-F8D617C09300}"/>
              </a:ext>
            </a:extLst>
          </p:cNvPr>
          <p:cNvPicPr>
            <a:picLocks noChangeAspect="1"/>
          </p:cNvPicPr>
          <p:nvPr/>
        </p:nvPicPr>
        <p:blipFill>
          <a:blip r:embed="rId3"/>
          <a:stretch>
            <a:fillRect/>
          </a:stretch>
        </p:blipFill>
        <p:spPr>
          <a:xfrm>
            <a:off x="860145" y="764472"/>
            <a:ext cx="10101080" cy="5166766"/>
          </a:xfrm>
          <a:prstGeom prst="rect">
            <a:avLst/>
          </a:prstGeom>
        </p:spPr>
      </p:pic>
      <p:cxnSp>
        <p:nvCxnSpPr>
          <p:cNvPr id="12" name="Straight Connector 11">
            <a:extLst>
              <a:ext uri="{FF2B5EF4-FFF2-40B4-BE49-F238E27FC236}">
                <a16:creationId xmlns:a16="http://schemas.microsoft.com/office/drawing/2014/main" id="{B5DD8AB1-2D6D-B0AC-66DB-23739F635324}"/>
              </a:ext>
            </a:extLst>
          </p:cNvPr>
          <p:cNvCxnSpPr/>
          <p:nvPr/>
        </p:nvCxnSpPr>
        <p:spPr>
          <a:xfrm>
            <a:off x="9826906" y="1157468"/>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6AB670-07F6-98A4-5746-DD20C921B5A4}"/>
              </a:ext>
            </a:extLst>
          </p:cNvPr>
          <p:cNvCxnSpPr/>
          <p:nvPr/>
        </p:nvCxnSpPr>
        <p:spPr>
          <a:xfrm>
            <a:off x="7338349" y="1493134"/>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C3466F4-0B13-3086-0C6D-0139CAF7E118}"/>
              </a:ext>
            </a:extLst>
          </p:cNvPr>
          <p:cNvCxnSpPr/>
          <p:nvPr/>
        </p:nvCxnSpPr>
        <p:spPr>
          <a:xfrm>
            <a:off x="5613721" y="2176040"/>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3A41381-0A7B-9F12-6A9F-26926F8AA384}"/>
              </a:ext>
            </a:extLst>
          </p:cNvPr>
          <p:cNvCxnSpPr/>
          <p:nvPr/>
        </p:nvCxnSpPr>
        <p:spPr>
          <a:xfrm>
            <a:off x="6285053" y="2511706"/>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A96F34B-4654-0ECC-EB50-F3A8914316BA}"/>
              </a:ext>
            </a:extLst>
          </p:cNvPr>
          <p:cNvCxnSpPr/>
          <p:nvPr/>
        </p:nvCxnSpPr>
        <p:spPr>
          <a:xfrm>
            <a:off x="8171726" y="2858947"/>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5E51F85-A3F0-C0D5-848F-3FA337C35A9C}"/>
              </a:ext>
            </a:extLst>
          </p:cNvPr>
          <p:cNvCxnSpPr>
            <a:cxnSpLocks/>
          </p:cNvCxnSpPr>
          <p:nvPr/>
        </p:nvCxnSpPr>
        <p:spPr>
          <a:xfrm>
            <a:off x="7326774" y="3460830"/>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0758286-862C-41B3-C829-6D4312C1CB14}"/>
              </a:ext>
            </a:extLst>
          </p:cNvPr>
          <p:cNvCxnSpPr>
            <a:cxnSpLocks/>
          </p:cNvCxnSpPr>
          <p:nvPr/>
        </p:nvCxnSpPr>
        <p:spPr>
          <a:xfrm>
            <a:off x="4525700" y="3808070"/>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C112E35-E3FF-3A3E-A52A-72BAA725A378}"/>
              </a:ext>
            </a:extLst>
          </p:cNvPr>
          <p:cNvCxnSpPr>
            <a:cxnSpLocks/>
          </p:cNvCxnSpPr>
          <p:nvPr/>
        </p:nvCxnSpPr>
        <p:spPr>
          <a:xfrm>
            <a:off x="3090439" y="4479402"/>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F3D82C5-6593-B88E-070B-455D38838C6F}"/>
              </a:ext>
            </a:extLst>
          </p:cNvPr>
          <p:cNvCxnSpPr>
            <a:cxnSpLocks/>
          </p:cNvCxnSpPr>
          <p:nvPr/>
        </p:nvCxnSpPr>
        <p:spPr>
          <a:xfrm>
            <a:off x="3449254" y="5509549"/>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5570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F4EEEF8-A81F-7F4A-BB88-29525931EAC2}"/>
              </a:ext>
            </a:extLst>
          </p:cNvPr>
          <p:cNvPicPr>
            <a:picLocks noChangeAspect="1"/>
          </p:cNvPicPr>
          <p:nvPr/>
        </p:nvPicPr>
        <p:blipFill>
          <a:blip r:embed="rId3"/>
          <a:stretch>
            <a:fillRect/>
          </a:stretch>
        </p:blipFill>
        <p:spPr>
          <a:xfrm>
            <a:off x="785495" y="1645284"/>
            <a:ext cx="10641730" cy="3007995"/>
          </a:xfrm>
          <a:prstGeom prst="rect">
            <a:avLst/>
          </a:prstGeom>
        </p:spPr>
      </p:pic>
      <p:cxnSp>
        <p:nvCxnSpPr>
          <p:cNvPr id="2" name="Straight Connector 1">
            <a:extLst>
              <a:ext uri="{FF2B5EF4-FFF2-40B4-BE49-F238E27FC236}">
                <a16:creationId xmlns:a16="http://schemas.microsoft.com/office/drawing/2014/main" id="{F3718265-AE66-8DB4-F80F-1D50197AEF66}"/>
              </a:ext>
            </a:extLst>
          </p:cNvPr>
          <p:cNvCxnSpPr>
            <a:cxnSpLocks/>
          </p:cNvCxnSpPr>
          <p:nvPr/>
        </p:nvCxnSpPr>
        <p:spPr>
          <a:xfrm>
            <a:off x="2002419" y="2095017"/>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197B71D-E9AE-3404-1913-6F59E8707785}"/>
              </a:ext>
            </a:extLst>
          </p:cNvPr>
          <p:cNvCxnSpPr>
            <a:cxnSpLocks/>
          </p:cNvCxnSpPr>
          <p:nvPr/>
        </p:nvCxnSpPr>
        <p:spPr>
          <a:xfrm>
            <a:off x="8715736" y="2095017"/>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2AD36EF-87DD-4B9C-595D-FFB9D49BB80D}"/>
              </a:ext>
            </a:extLst>
          </p:cNvPr>
          <p:cNvCxnSpPr>
            <a:cxnSpLocks/>
          </p:cNvCxnSpPr>
          <p:nvPr/>
        </p:nvCxnSpPr>
        <p:spPr>
          <a:xfrm>
            <a:off x="9792182" y="2488556"/>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5DA9736-3B41-3025-AACE-63C20E4B8DC9}"/>
              </a:ext>
            </a:extLst>
          </p:cNvPr>
          <p:cNvCxnSpPr>
            <a:cxnSpLocks/>
          </p:cNvCxnSpPr>
          <p:nvPr/>
        </p:nvCxnSpPr>
        <p:spPr>
          <a:xfrm>
            <a:off x="6030410" y="2916819"/>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D0D9F4F-AA8D-CF18-AB08-46D20BE759F7}"/>
              </a:ext>
            </a:extLst>
          </p:cNvPr>
          <p:cNvCxnSpPr>
            <a:cxnSpLocks/>
          </p:cNvCxnSpPr>
          <p:nvPr/>
        </p:nvCxnSpPr>
        <p:spPr>
          <a:xfrm>
            <a:off x="5914663" y="3379807"/>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2527BA6-A6AE-A2A7-BE9D-030DD002D684}"/>
              </a:ext>
            </a:extLst>
          </p:cNvPr>
          <p:cNvCxnSpPr>
            <a:cxnSpLocks/>
          </p:cNvCxnSpPr>
          <p:nvPr/>
        </p:nvCxnSpPr>
        <p:spPr>
          <a:xfrm>
            <a:off x="3264061" y="3773346"/>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671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220729" y="1775637"/>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396240" y="1922943"/>
            <a:ext cx="11572240"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descr="A rectangular white and orange rectangle with black background&#10;&#10;Description automatically generated">
            <a:extLst>
              <a:ext uri="{FF2B5EF4-FFF2-40B4-BE49-F238E27FC236}">
                <a16:creationId xmlns:a16="http://schemas.microsoft.com/office/drawing/2014/main" id="{8CF764D0-981A-5E7B-9738-1EA755F5A0F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5080" t="29748" r="6359" b="29695"/>
          <a:stretch/>
        </p:blipFill>
        <p:spPr>
          <a:xfrm>
            <a:off x="134574" y="150832"/>
            <a:ext cx="11875575" cy="1330869"/>
          </a:xfrm>
          <a:prstGeom prst="rect">
            <a:avLst/>
          </a:prstGeom>
        </p:spPr>
      </p:pic>
      <p:sp>
        <p:nvSpPr>
          <p:cNvPr id="9" name="TextBox 8">
            <a:extLst>
              <a:ext uri="{FF2B5EF4-FFF2-40B4-BE49-F238E27FC236}">
                <a16:creationId xmlns:a16="http://schemas.microsoft.com/office/drawing/2014/main" id="{30EC4403-41AE-5631-7D71-C17570ABE0AE}"/>
              </a:ext>
            </a:extLst>
          </p:cNvPr>
          <p:cNvSpPr txBox="1"/>
          <p:nvPr/>
        </p:nvSpPr>
        <p:spPr>
          <a:xfrm>
            <a:off x="1711464" y="185621"/>
            <a:ext cx="10304929" cy="1200329"/>
          </a:xfrm>
          <a:prstGeom prst="rect">
            <a:avLst/>
          </a:prstGeom>
          <a:noFill/>
        </p:spPr>
        <p:txBody>
          <a:bodyPr wrap="square" rtlCol="0">
            <a:spAutoFit/>
          </a:bodyPr>
          <a:lstStyle/>
          <a:p>
            <a:pPr lvl="0" algn="just"/>
            <a:r>
              <a:rPr lang="en-US" sz="3600" b="1" dirty="0">
                <a:solidFill>
                  <a:srgbClr val="002060"/>
                </a:solidFill>
                <a:latin typeface="Arial-Rounded-Bold"/>
              </a:rPr>
              <a:t>4. </a:t>
            </a:r>
            <a:r>
              <a:rPr lang="en-US" sz="3600" b="1" dirty="0" err="1">
                <a:solidFill>
                  <a:srgbClr val="002060"/>
                </a:solidFill>
                <a:latin typeface="Arial-Rounded-Bold"/>
              </a:rPr>
              <a:t>Viết</a:t>
            </a:r>
            <a:r>
              <a:rPr lang="en-US" sz="3600" b="1" dirty="0">
                <a:solidFill>
                  <a:srgbClr val="002060"/>
                </a:solidFill>
                <a:latin typeface="Arial-Rounded-Bold"/>
              </a:rPr>
              <a:t> 2 – 3 </a:t>
            </a:r>
            <a:r>
              <a:rPr lang="en-US" sz="3600" b="1" dirty="0" err="1">
                <a:solidFill>
                  <a:srgbClr val="002060"/>
                </a:solidFill>
                <a:latin typeface="Arial-Rounded-Bold"/>
              </a:rPr>
              <a:t>câu</a:t>
            </a:r>
            <a:r>
              <a:rPr lang="en-US" sz="3600" b="1" dirty="0">
                <a:solidFill>
                  <a:srgbClr val="002060"/>
                </a:solidFill>
                <a:latin typeface="Arial-Rounded-Bold"/>
              </a:rPr>
              <a:t> </a:t>
            </a:r>
            <a:r>
              <a:rPr lang="en-US" sz="3600" b="1" dirty="0" err="1">
                <a:solidFill>
                  <a:srgbClr val="002060"/>
                </a:solidFill>
                <a:latin typeface="Arial-Rounded-Bold"/>
              </a:rPr>
              <a:t>về</a:t>
            </a:r>
            <a:r>
              <a:rPr lang="en-US" sz="3600" b="1" dirty="0">
                <a:solidFill>
                  <a:srgbClr val="002060"/>
                </a:solidFill>
                <a:latin typeface="Arial-Rounded-Bold"/>
              </a:rPr>
              <a:t> </a:t>
            </a:r>
            <a:r>
              <a:rPr lang="en-US" sz="3600" b="1" dirty="0" err="1">
                <a:solidFill>
                  <a:srgbClr val="002060"/>
                </a:solidFill>
                <a:latin typeface="Arial-Rounded-Bold"/>
              </a:rPr>
              <a:t>một</a:t>
            </a:r>
            <a:r>
              <a:rPr lang="en-US" sz="3600" b="1" dirty="0">
                <a:solidFill>
                  <a:srgbClr val="002060"/>
                </a:solidFill>
                <a:latin typeface="Arial-Rounded-Bold"/>
              </a:rPr>
              <a:t> </a:t>
            </a:r>
            <a:r>
              <a:rPr lang="en-US" sz="3600" b="1" dirty="0" err="1">
                <a:solidFill>
                  <a:srgbClr val="002060"/>
                </a:solidFill>
                <a:latin typeface="Arial-Rounded-Bold"/>
              </a:rPr>
              <a:t>lễ</a:t>
            </a:r>
            <a:r>
              <a:rPr lang="en-US" sz="3600" b="1" dirty="0">
                <a:solidFill>
                  <a:srgbClr val="002060"/>
                </a:solidFill>
                <a:latin typeface="Arial-Rounded-Bold"/>
              </a:rPr>
              <a:t> </a:t>
            </a:r>
            <a:r>
              <a:rPr lang="en-US" sz="3600" b="1" dirty="0" err="1">
                <a:solidFill>
                  <a:srgbClr val="002060"/>
                </a:solidFill>
                <a:latin typeface="Arial-Rounded-Bold"/>
              </a:rPr>
              <a:t>hội</a:t>
            </a:r>
            <a:r>
              <a:rPr lang="en-US" sz="3600" b="1" dirty="0">
                <a:solidFill>
                  <a:srgbClr val="002060"/>
                </a:solidFill>
                <a:latin typeface="Arial-Rounded-Bold"/>
              </a:rPr>
              <a:t>, </a:t>
            </a:r>
            <a:r>
              <a:rPr lang="en-US" sz="3600" b="1" dirty="0" err="1">
                <a:solidFill>
                  <a:srgbClr val="002060"/>
                </a:solidFill>
                <a:latin typeface="Arial-Rounded-Bold"/>
              </a:rPr>
              <a:t>trong</a:t>
            </a:r>
            <a:r>
              <a:rPr lang="en-US" sz="3600" b="1" dirty="0">
                <a:solidFill>
                  <a:srgbClr val="002060"/>
                </a:solidFill>
                <a:latin typeface="Arial-Rounded-Bold"/>
              </a:rPr>
              <a:t> </a:t>
            </a:r>
            <a:r>
              <a:rPr lang="en-US" sz="3600" b="1" dirty="0" err="1">
                <a:solidFill>
                  <a:srgbClr val="002060"/>
                </a:solidFill>
                <a:latin typeface="Arial-Rounded-Bold"/>
              </a:rPr>
              <a:t>đó</a:t>
            </a:r>
            <a:r>
              <a:rPr lang="en-US" sz="3600" b="1" dirty="0">
                <a:solidFill>
                  <a:srgbClr val="002060"/>
                </a:solidFill>
                <a:latin typeface="Arial-Rounded-Bold"/>
              </a:rPr>
              <a:t> </a:t>
            </a:r>
            <a:r>
              <a:rPr lang="en-US" sz="3600" b="1" dirty="0" err="1">
                <a:solidFill>
                  <a:srgbClr val="002060"/>
                </a:solidFill>
                <a:latin typeface="Arial-Rounded-Bold"/>
              </a:rPr>
              <a:t>các</a:t>
            </a:r>
            <a:r>
              <a:rPr lang="en-US" sz="3600" b="1" dirty="0">
                <a:solidFill>
                  <a:srgbClr val="002060"/>
                </a:solidFill>
                <a:latin typeface="Arial-Rounded-Bold"/>
              </a:rPr>
              <a:t> </a:t>
            </a:r>
            <a:r>
              <a:rPr lang="en-US" sz="3600" b="1" dirty="0" err="1">
                <a:solidFill>
                  <a:srgbClr val="002060"/>
                </a:solidFill>
                <a:latin typeface="Arial-Rounded-Bold"/>
              </a:rPr>
              <a:t>câu</a:t>
            </a:r>
            <a:r>
              <a:rPr lang="en-US" sz="3600" b="1" dirty="0">
                <a:solidFill>
                  <a:srgbClr val="002060"/>
                </a:solidFill>
                <a:latin typeface="Arial-Rounded-Bold"/>
              </a:rPr>
              <a:t> </a:t>
            </a:r>
            <a:r>
              <a:rPr lang="en-US" sz="3600" b="1" dirty="0" err="1">
                <a:solidFill>
                  <a:srgbClr val="002060"/>
                </a:solidFill>
                <a:latin typeface="Arial-Rounded-Bold"/>
              </a:rPr>
              <a:t>liên</a:t>
            </a:r>
            <a:r>
              <a:rPr lang="en-US" sz="3600" b="1" dirty="0">
                <a:solidFill>
                  <a:srgbClr val="002060"/>
                </a:solidFill>
                <a:latin typeface="Arial-Rounded-Bold"/>
              </a:rPr>
              <a:t> </a:t>
            </a:r>
            <a:r>
              <a:rPr lang="en-US" sz="3600" b="1" dirty="0" err="1">
                <a:solidFill>
                  <a:srgbClr val="002060"/>
                </a:solidFill>
                <a:latin typeface="Arial-Rounded-Bold"/>
              </a:rPr>
              <a:t>kết</a:t>
            </a:r>
            <a:r>
              <a:rPr lang="en-US" sz="3600" b="1" dirty="0">
                <a:solidFill>
                  <a:srgbClr val="002060"/>
                </a:solidFill>
                <a:latin typeface="Arial-Rounded-Bold"/>
              </a:rPr>
              <a:t> </a:t>
            </a:r>
            <a:r>
              <a:rPr lang="en-US" sz="3600" b="1" dirty="0" err="1">
                <a:solidFill>
                  <a:srgbClr val="002060"/>
                </a:solidFill>
                <a:latin typeface="Arial-Rounded-Bold"/>
              </a:rPr>
              <a:t>với</a:t>
            </a:r>
            <a:r>
              <a:rPr lang="en-US" sz="3600" b="1" dirty="0">
                <a:solidFill>
                  <a:srgbClr val="002060"/>
                </a:solidFill>
                <a:latin typeface="Arial-Rounded-Bold"/>
              </a:rPr>
              <a:t> </a:t>
            </a:r>
            <a:r>
              <a:rPr lang="en-US" sz="3600" b="1" dirty="0" err="1">
                <a:solidFill>
                  <a:srgbClr val="002060"/>
                </a:solidFill>
                <a:latin typeface="Arial-Rounded-Bold"/>
              </a:rPr>
              <a:t>nhau</a:t>
            </a:r>
            <a:r>
              <a:rPr lang="en-US" sz="3600" b="1" dirty="0">
                <a:solidFill>
                  <a:srgbClr val="002060"/>
                </a:solidFill>
                <a:latin typeface="Arial-Rounded-Bold"/>
              </a:rPr>
              <a:t> </a:t>
            </a:r>
            <a:r>
              <a:rPr lang="en-US" sz="3600" b="1" dirty="0" err="1">
                <a:solidFill>
                  <a:srgbClr val="002060"/>
                </a:solidFill>
                <a:latin typeface="Arial-Rounded-Bold"/>
              </a:rPr>
              <a:t>bằng</a:t>
            </a:r>
            <a:r>
              <a:rPr lang="en-US" sz="3600" b="1" dirty="0">
                <a:solidFill>
                  <a:srgbClr val="002060"/>
                </a:solidFill>
                <a:latin typeface="Arial-Rounded-Bold"/>
              </a:rPr>
              <a:t> </a:t>
            </a:r>
            <a:r>
              <a:rPr lang="en-US" sz="3600" b="1" dirty="0" err="1">
                <a:solidFill>
                  <a:srgbClr val="002060"/>
                </a:solidFill>
                <a:latin typeface="Arial-Rounded-Bold"/>
              </a:rPr>
              <a:t>cách</a:t>
            </a:r>
            <a:r>
              <a:rPr lang="en-US" sz="3600" b="1" dirty="0">
                <a:solidFill>
                  <a:srgbClr val="002060"/>
                </a:solidFill>
                <a:latin typeface="Arial-Rounded-Bold"/>
              </a:rPr>
              <a:t> </a:t>
            </a:r>
            <a:r>
              <a:rPr lang="en-US" sz="3600" b="1" dirty="0" err="1">
                <a:solidFill>
                  <a:srgbClr val="002060"/>
                </a:solidFill>
                <a:latin typeface="Arial-Rounded-Bold"/>
              </a:rPr>
              <a:t>lặp</a:t>
            </a:r>
            <a:r>
              <a:rPr lang="en-US" sz="3600" b="1" dirty="0">
                <a:solidFill>
                  <a:srgbClr val="002060"/>
                </a:solidFill>
                <a:latin typeface="Arial-Rounded-Bold"/>
              </a:rPr>
              <a:t> </a:t>
            </a:r>
            <a:r>
              <a:rPr lang="en-US" sz="3600" b="1" dirty="0" err="1">
                <a:solidFill>
                  <a:srgbClr val="002060"/>
                </a:solidFill>
                <a:latin typeface="Arial-Rounded-Bold"/>
              </a:rPr>
              <a:t>từ</a:t>
            </a:r>
            <a:r>
              <a:rPr lang="en-US" sz="3600" b="1" dirty="0">
                <a:solidFill>
                  <a:srgbClr val="002060"/>
                </a:solidFill>
                <a:latin typeface="Arial-Rounded-Bold"/>
              </a:rPr>
              <a:t> </a:t>
            </a:r>
            <a:r>
              <a:rPr lang="en-US" sz="3600" b="1" dirty="0" err="1">
                <a:solidFill>
                  <a:srgbClr val="002060"/>
                </a:solidFill>
                <a:latin typeface="Arial-Rounded-Bold"/>
              </a:rPr>
              <a:t>ngữ</a:t>
            </a:r>
            <a:r>
              <a:rPr lang="en-US" sz="3600" b="1" dirty="0">
                <a:solidFill>
                  <a:srgbClr val="002060"/>
                </a:solidFill>
                <a:latin typeface="Arial-Rounded-Bold"/>
              </a:rPr>
              <a:t>.</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Aptos" panose="02110004020202020204"/>
              <a:ea typeface="+mn-ea"/>
              <a:cs typeface="+mn-cs"/>
            </a:endParaRPr>
          </a:p>
        </p:txBody>
      </p:sp>
      <p:pic>
        <p:nvPicPr>
          <p:cNvPr id="6" name="Picture 5" descr="A cartoon monkey holding a number one&#10;&#10;Description automatically generated">
            <a:extLst>
              <a:ext uri="{FF2B5EF4-FFF2-40B4-BE49-F238E27FC236}">
                <a16:creationId xmlns:a16="http://schemas.microsoft.com/office/drawing/2014/main" id="{CBE6FA28-619A-4983-CD08-1C6AC5A2765A}"/>
              </a:ext>
            </a:extLst>
          </p:cNvPr>
          <p:cNvPicPr>
            <a:picLocks noChangeAspect="1"/>
          </p:cNvPicPr>
          <p:nvPr/>
        </p:nvPicPr>
        <p:blipFill rotWithShape="1">
          <a:blip r:embed="rId5">
            <a:extLst>
              <a:ext uri="{28A0092B-C50C-407E-A947-70E740481C1C}">
                <a14:useLocalDpi xmlns:a14="http://schemas.microsoft.com/office/drawing/2010/main" val="0"/>
              </a:ext>
            </a:extLst>
          </a:blip>
          <a:srcRect l="42384" t="33953" r="42529" b="41085"/>
          <a:stretch/>
        </p:blipFill>
        <p:spPr>
          <a:xfrm>
            <a:off x="539676" y="297540"/>
            <a:ext cx="1049868" cy="977043"/>
          </a:xfrm>
          <a:prstGeom prst="rect">
            <a:avLst/>
          </a:prstGeom>
        </p:spPr>
      </p:pic>
      <p:pic>
        <p:nvPicPr>
          <p:cNvPr id="10" name="Picture 9">
            <a:extLst>
              <a:ext uri="{FF2B5EF4-FFF2-40B4-BE49-F238E27FC236}">
                <a16:creationId xmlns:a16="http://schemas.microsoft.com/office/drawing/2014/main" id="{5ECD8BCD-FF9D-92C8-C973-F0145708F910}"/>
              </a:ext>
            </a:extLst>
          </p:cNvPr>
          <p:cNvPicPr>
            <a:picLocks noChangeAspect="1"/>
          </p:cNvPicPr>
          <p:nvPr/>
        </p:nvPicPr>
        <p:blipFill>
          <a:blip r:embed="rId6"/>
          <a:stretch>
            <a:fillRect/>
          </a:stretch>
        </p:blipFill>
        <p:spPr>
          <a:xfrm>
            <a:off x="1467802" y="2092960"/>
            <a:ext cx="9134475" cy="4428172"/>
          </a:xfrm>
          <a:prstGeom prst="rect">
            <a:avLst/>
          </a:prstGeom>
        </p:spPr>
      </p:pic>
    </p:spTree>
    <p:extLst>
      <p:ext uri="{BB962C8B-B14F-4D97-AF65-F5344CB8AC3E}">
        <p14:creationId xmlns:p14="http://schemas.microsoft.com/office/powerpoint/2010/main" val="3477597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1273215"/>
            <a:ext cx="11206480" cy="4363656"/>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9E84783-17E7-AC75-7BD9-C439D7C0BD6A}"/>
              </a:ext>
            </a:extLst>
          </p:cNvPr>
          <p:cNvSpPr txBox="1"/>
          <p:nvPr/>
        </p:nvSpPr>
        <p:spPr>
          <a:xfrm>
            <a:off x="937549" y="1643605"/>
            <a:ext cx="10243595" cy="3785652"/>
          </a:xfrm>
          <a:prstGeom prst="rect">
            <a:avLst/>
          </a:prstGeom>
          <a:noFill/>
        </p:spPr>
        <p:txBody>
          <a:bodyPr wrap="square" rtlCol="0">
            <a:spAutoFit/>
          </a:bodyPr>
          <a:lstStyle/>
          <a:p>
            <a:pPr algn="just"/>
            <a:r>
              <a:rPr lang="vi-VN" sz="4000" b="1" dirty="0">
                <a:solidFill>
                  <a:srgbClr val="FF0000"/>
                </a:solidFill>
              </a:rPr>
              <a:t>VD: </a:t>
            </a:r>
            <a:r>
              <a:rPr lang="vi-VN" sz="4000" dirty="0">
                <a:solidFill>
                  <a:srgbClr val="FF0000"/>
                </a:solidFill>
              </a:rPr>
              <a:t>Lễ hội đền Hùng được tổ chức vào dịp mùng 10 tháng 3 âm lịch hàng năm. Lễ hội nhằm tưởng nhớ, biết ơn công lao dựng nước và giữ nước của các Vua Hùng. Năm nào lễ hội cũng thu hút rất đông người dân cả nước tham gia.</a:t>
            </a:r>
          </a:p>
        </p:txBody>
      </p:sp>
    </p:spTree>
    <p:extLst>
      <p:ext uri="{BB962C8B-B14F-4D97-AF65-F5344CB8AC3E}">
        <p14:creationId xmlns:p14="http://schemas.microsoft.com/office/powerpoint/2010/main" val="3669765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in a classroom&#10;&#10;Description automatically generated">
            <a:extLst>
              <a:ext uri="{FF2B5EF4-FFF2-40B4-BE49-F238E27FC236}">
                <a16:creationId xmlns:a16="http://schemas.microsoft.com/office/drawing/2014/main" id="{5A7AD137-9AE2-D292-EBCC-04727899A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1" name="Picture 10" descr="A person holding a pointer and a box&#10;&#10;Description automatically generated">
            <a:extLst>
              <a:ext uri="{FF2B5EF4-FFF2-40B4-BE49-F238E27FC236}">
                <a16:creationId xmlns:a16="http://schemas.microsoft.com/office/drawing/2014/main" id="{C462C323-B02C-55C6-5371-92241177C4F2}"/>
              </a:ext>
            </a:extLst>
          </p:cNvPr>
          <p:cNvPicPr>
            <a:picLocks noChangeAspect="1"/>
          </p:cNvPicPr>
          <p:nvPr/>
        </p:nvPicPr>
        <p:blipFill rotWithShape="1">
          <a:blip r:embed="rId3">
            <a:extLst>
              <a:ext uri="{28A0092B-C50C-407E-A947-70E740481C1C}">
                <a14:useLocalDpi xmlns:a14="http://schemas.microsoft.com/office/drawing/2010/main" val="0"/>
              </a:ext>
            </a:extLst>
          </a:blip>
          <a:srcRect l="42820" t="13489" r="42704" b="21240"/>
          <a:stretch/>
        </p:blipFill>
        <p:spPr>
          <a:xfrm>
            <a:off x="2317897" y="1268545"/>
            <a:ext cx="2147778" cy="4605015"/>
          </a:xfrm>
          <a:prstGeom prst="rect">
            <a:avLst/>
          </a:prstGeom>
        </p:spPr>
      </p:pic>
      <p:pic>
        <p:nvPicPr>
          <p:cNvPr id="4" name="Picture 3" descr="A close up of a black background&#10;&#10;Description automatically generated">
            <a:extLst>
              <a:ext uri="{FF2B5EF4-FFF2-40B4-BE49-F238E27FC236}">
                <a16:creationId xmlns:a16="http://schemas.microsoft.com/office/drawing/2014/main" id="{72D1E33A-A2B9-B9A6-70E8-07C9C5468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67" y="477144"/>
            <a:ext cx="12192000" cy="2940592"/>
          </a:xfrm>
          <a:prstGeom prst="rect">
            <a:avLst/>
          </a:prstGeom>
        </p:spPr>
      </p:pic>
    </p:spTree>
    <p:extLst>
      <p:ext uri="{BB962C8B-B14F-4D97-AF65-F5344CB8AC3E}">
        <p14:creationId xmlns:p14="http://schemas.microsoft.com/office/powerpoint/2010/main" val="2550073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in a classroom&#10;&#10;Description automatically generated">
            <a:extLst>
              <a:ext uri="{FF2B5EF4-FFF2-40B4-BE49-F238E27FC236}">
                <a16:creationId xmlns:a16="http://schemas.microsoft.com/office/drawing/2014/main" id="{5A7AD137-9AE2-D292-EBCC-04727899A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1" name="Picture 10" descr="A person holding a pointer and a box&#10;&#10;Description automatically generated">
            <a:extLst>
              <a:ext uri="{FF2B5EF4-FFF2-40B4-BE49-F238E27FC236}">
                <a16:creationId xmlns:a16="http://schemas.microsoft.com/office/drawing/2014/main" id="{C462C323-B02C-55C6-5371-92241177C4F2}"/>
              </a:ext>
            </a:extLst>
          </p:cNvPr>
          <p:cNvPicPr>
            <a:picLocks noChangeAspect="1"/>
          </p:cNvPicPr>
          <p:nvPr/>
        </p:nvPicPr>
        <p:blipFill rotWithShape="1">
          <a:blip r:embed="rId3">
            <a:extLst>
              <a:ext uri="{28A0092B-C50C-407E-A947-70E740481C1C}">
                <a14:useLocalDpi xmlns:a14="http://schemas.microsoft.com/office/drawing/2010/main" val="0"/>
              </a:ext>
            </a:extLst>
          </a:blip>
          <a:srcRect l="42820" t="13489" r="42704" b="21240"/>
          <a:stretch/>
        </p:blipFill>
        <p:spPr>
          <a:xfrm>
            <a:off x="2317897" y="1268545"/>
            <a:ext cx="2147778" cy="4605015"/>
          </a:xfrm>
          <a:prstGeom prst="rect">
            <a:avLst/>
          </a:prstGeom>
        </p:spPr>
      </p:pic>
      <p:pic>
        <p:nvPicPr>
          <p:cNvPr id="4" name="Picture 3">
            <a:extLst>
              <a:ext uri="{FF2B5EF4-FFF2-40B4-BE49-F238E27FC236}">
                <a16:creationId xmlns:a16="http://schemas.microsoft.com/office/drawing/2014/main" id="{1C354CCF-2CDF-94C9-1227-DF2DEAA8F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742" y="764893"/>
            <a:ext cx="4803536" cy="1632867"/>
          </a:xfrm>
          <a:prstGeom prst="rect">
            <a:avLst/>
          </a:prstGeom>
        </p:spPr>
      </p:pic>
    </p:spTree>
    <p:extLst>
      <p:ext uri="{BB962C8B-B14F-4D97-AF65-F5344CB8AC3E}">
        <p14:creationId xmlns:p14="http://schemas.microsoft.com/office/powerpoint/2010/main" val="3497354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7000"/>
          </a:stretch>
        </a:blipFill>
        <a:effectLst/>
      </p:bgPr>
    </p:bg>
    <p:spTree>
      <p:nvGrpSpPr>
        <p:cNvPr id="1" name=""/>
        <p:cNvGrpSpPr/>
        <p:nvPr/>
      </p:nvGrpSpPr>
      <p:grpSpPr>
        <a:xfrm>
          <a:off x="0" y="0"/>
          <a:ext cx="0" cy="0"/>
          <a:chOff x="0" y="0"/>
          <a:chExt cx="0" cy="0"/>
        </a:xfrm>
      </p:grpSpPr>
      <p:pic>
        <p:nvPicPr>
          <p:cNvPr id="1026" name="Picture 2" descr="Em Bé Đi Học, Học Sinh 2 - KhoThietKe.Net">
            <a:extLst>
              <a:ext uri="{FF2B5EF4-FFF2-40B4-BE49-F238E27FC236}">
                <a16:creationId xmlns:a16="http://schemas.microsoft.com/office/drawing/2014/main" id="{302576C0-7504-4CCF-4185-A29474161F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769"/>
          <a:stretch/>
        </p:blipFill>
        <p:spPr bwMode="auto">
          <a:xfrm>
            <a:off x="2380592" y="2171700"/>
            <a:ext cx="2488653" cy="4686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m Bé Đi Học, Học Sinh 2 - KhoThietKe.Net">
            <a:extLst>
              <a:ext uri="{FF2B5EF4-FFF2-40B4-BE49-F238E27FC236}">
                <a16:creationId xmlns:a16="http://schemas.microsoft.com/office/drawing/2014/main" id="{9937A335-4734-2F52-CDA5-7F48323CE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5" t="-629" r="44767" b="629"/>
          <a:stretch/>
        </p:blipFill>
        <p:spPr bwMode="auto">
          <a:xfrm>
            <a:off x="7691088" y="2028558"/>
            <a:ext cx="3353692" cy="468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567849D-B79C-33B2-3399-7702AF4718E6}"/>
              </a:ext>
            </a:extLst>
          </p:cNvPr>
          <p:cNvPicPr>
            <a:picLocks noChangeAspect="1"/>
          </p:cNvPicPr>
          <p:nvPr/>
        </p:nvPicPr>
        <p:blipFill>
          <a:blip r:embed="rId4"/>
          <a:stretch>
            <a:fillRect/>
          </a:stretch>
        </p:blipFill>
        <p:spPr>
          <a:xfrm>
            <a:off x="1568134" y="826603"/>
            <a:ext cx="8986283" cy="1408298"/>
          </a:xfrm>
          <a:prstGeom prst="rect">
            <a:avLst/>
          </a:prstGeom>
        </p:spPr>
      </p:pic>
    </p:spTree>
    <p:extLst>
      <p:ext uri="{BB962C8B-B14F-4D97-AF65-F5344CB8AC3E}">
        <p14:creationId xmlns:p14="http://schemas.microsoft.com/office/powerpoint/2010/main" val="428638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387F28-D5EC-5F07-0BBA-BCA51D8FDE49}"/>
              </a:ext>
            </a:extLst>
          </p:cNvPr>
          <p:cNvSpPr txBox="1"/>
          <p:nvPr/>
        </p:nvSpPr>
        <p:spPr>
          <a:xfrm>
            <a:off x="1759352" y="891251"/>
            <a:ext cx="8345347" cy="1323439"/>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1: </a:t>
            </a:r>
            <a:r>
              <a:rPr lang="en-US" sz="4000" b="1" dirty="0" err="1">
                <a:latin typeface="Cambria" panose="02040503050406030204" pitchFamily="18" charset="0"/>
                <a:ea typeface="Cambria" panose="02040503050406030204" pitchFamily="18" charset="0"/>
              </a:rPr>
              <a:t>Đoạn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văn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sau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liên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kết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bằng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lặp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không</a:t>
            </a:r>
            <a:r>
              <a:rPr lang="en-US" sz="4000" b="1" dirty="0">
                <a:latin typeface="Cambria" panose="02040503050406030204" pitchFamily="18" charset="0"/>
                <a:ea typeface="Cambria" panose="02040503050406030204" pitchFamily="18" charset="0"/>
              </a:rPr>
              <a:t>?</a:t>
            </a:r>
          </a:p>
        </p:txBody>
      </p:sp>
      <p:pic>
        <p:nvPicPr>
          <p:cNvPr id="13" name="Picture 12">
            <a:extLst>
              <a:ext uri="{FF2B5EF4-FFF2-40B4-BE49-F238E27FC236}">
                <a16:creationId xmlns:a16="http://schemas.microsoft.com/office/drawing/2014/main" id="{472E837C-886F-1B7E-DA60-6708379B8670}"/>
              </a:ext>
            </a:extLst>
          </p:cNvPr>
          <p:cNvPicPr>
            <a:picLocks noChangeAspect="1"/>
          </p:cNvPicPr>
          <p:nvPr/>
        </p:nvPicPr>
        <p:blipFill>
          <a:blip r:embed="rId3"/>
          <a:stretch>
            <a:fillRect/>
          </a:stretch>
        </p:blipFill>
        <p:spPr>
          <a:xfrm>
            <a:off x="1693219" y="2549202"/>
            <a:ext cx="9082811" cy="2946785"/>
          </a:xfrm>
          <a:prstGeom prst="rect">
            <a:avLst/>
          </a:prstGeom>
        </p:spPr>
      </p:pic>
      <p:sp>
        <p:nvSpPr>
          <p:cNvPr id="15" name="TextBox 14">
            <a:extLst>
              <a:ext uri="{FF2B5EF4-FFF2-40B4-BE49-F238E27FC236}">
                <a16:creationId xmlns:a16="http://schemas.microsoft.com/office/drawing/2014/main" id="{5CE8FE47-92D3-601D-DDF2-AD06B0A121E1}"/>
              </a:ext>
            </a:extLst>
          </p:cNvPr>
          <p:cNvSpPr txBox="1"/>
          <p:nvPr/>
        </p:nvSpPr>
        <p:spPr>
          <a:xfrm>
            <a:off x="2639028" y="5504291"/>
            <a:ext cx="7474351" cy="646331"/>
          </a:xfrm>
          <a:prstGeom prst="rect">
            <a:avLst/>
          </a:prstGeom>
          <a:noFill/>
        </p:spPr>
        <p:txBody>
          <a:bodyPr wrap="square">
            <a:spAutoFit/>
          </a:bodyPr>
          <a:lstStyle/>
          <a:p>
            <a:r>
              <a:rPr lang="en-US" sz="3600" dirty="0">
                <a:solidFill>
                  <a:srgbClr val="FF0000"/>
                </a:solidFill>
                <a:latin typeface="Cambria" panose="02040503050406030204" pitchFamily="18" charset="0"/>
                <a:ea typeface="Cambria" panose="02040503050406030204" pitchFamily="18" charset="0"/>
              </a:rPr>
              <a: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B. </a:t>
            </a:r>
            <a:r>
              <a:rPr lang="en-US" sz="3600" dirty="0" err="1">
                <a:solidFill>
                  <a:srgbClr val="FF0000"/>
                </a:solidFill>
                <a:latin typeface="Cambria" panose="02040503050406030204" pitchFamily="18" charset="0"/>
                <a:ea typeface="Cambria" panose="02040503050406030204" pitchFamily="18" charset="0"/>
              </a:rPr>
              <a:t>Không</a:t>
            </a:r>
            <a:endParaRPr lang="en-US" sz="3600" dirty="0">
              <a:solidFill>
                <a:srgbClr val="FF0000"/>
              </a:solidFill>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A4E8538A-3652-BD9C-8874-74D3FAB59673}"/>
              </a:ext>
            </a:extLst>
          </p:cNvPr>
          <p:cNvSpPr/>
          <p:nvPr/>
        </p:nvSpPr>
        <p:spPr>
          <a:xfrm>
            <a:off x="2511706" y="5509549"/>
            <a:ext cx="625033" cy="659757"/>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382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387F28-D5EC-5F07-0BBA-BCA51D8FDE49}"/>
              </a:ext>
            </a:extLst>
          </p:cNvPr>
          <p:cNvSpPr txBox="1"/>
          <p:nvPr/>
        </p:nvSpPr>
        <p:spPr>
          <a:xfrm>
            <a:off x="1759352" y="891251"/>
            <a:ext cx="8889357" cy="1323439"/>
          </a:xfrm>
          <a:prstGeom prst="rect">
            <a:avLst/>
          </a:prstGeom>
          <a:noFill/>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 Câu 2: Từ ngữ nào được lặp lại để liên kết câu trong đoạn văn sau?</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F166E980-414B-2CE3-D31D-C13F88D41552}"/>
              </a:ext>
            </a:extLst>
          </p:cNvPr>
          <p:cNvPicPr>
            <a:picLocks noChangeAspect="1"/>
          </p:cNvPicPr>
          <p:nvPr/>
        </p:nvPicPr>
        <p:blipFill>
          <a:blip r:embed="rId3"/>
          <a:stretch>
            <a:fillRect/>
          </a:stretch>
        </p:blipFill>
        <p:spPr>
          <a:xfrm>
            <a:off x="2030935" y="2290340"/>
            <a:ext cx="8652498" cy="2123312"/>
          </a:xfrm>
          <a:prstGeom prst="rect">
            <a:avLst/>
          </a:prstGeom>
        </p:spPr>
      </p:pic>
      <p:sp>
        <p:nvSpPr>
          <p:cNvPr id="7" name="TextBox 6">
            <a:extLst>
              <a:ext uri="{FF2B5EF4-FFF2-40B4-BE49-F238E27FC236}">
                <a16:creationId xmlns:a16="http://schemas.microsoft.com/office/drawing/2014/main" id="{06F43583-4C5A-6077-0648-70F9C46399A1}"/>
              </a:ext>
            </a:extLst>
          </p:cNvPr>
          <p:cNvSpPr txBox="1"/>
          <p:nvPr/>
        </p:nvSpPr>
        <p:spPr>
          <a:xfrm>
            <a:off x="1782502" y="4502551"/>
            <a:ext cx="8831483" cy="1754326"/>
          </a:xfrm>
          <a:prstGeom prst="rect">
            <a:avLst/>
          </a:prstGeom>
          <a:noFill/>
        </p:spPr>
        <p:txBody>
          <a:bodyPr wrap="square" rtlCol="0">
            <a:spAutoFit/>
          </a:bodyPr>
          <a:lstStyle/>
          <a:p>
            <a:pPr marL="342900" indent="-342900">
              <a:buAutoNum type="alphaUcPeriod"/>
            </a:pP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Không có từ ngữ nào</a:t>
            </a:r>
            <a:endParaRPr lang="en-US" sz="3600" dirty="0">
              <a:latin typeface="Cambria" panose="02040503050406030204" pitchFamily="18" charset="0"/>
              <a:ea typeface="Cambria" panose="02040503050406030204" pitchFamily="18" charset="0"/>
            </a:endParaRPr>
          </a:p>
          <a:p>
            <a:r>
              <a:rPr lang="vi-VN" sz="3600" dirty="0">
                <a:latin typeface="Cambria" panose="02040503050406030204" pitchFamily="18" charset="0"/>
                <a:ea typeface="Cambria" panose="02040503050406030204" pitchFamily="18" charset="0"/>
              </a:rPr>
              <a:t>B. Lá phượng</a:t>
            </a:r>
            <a:endParaRPr lang="en-US" sz="3600" dirty="0">
              <a:latin typeface="Cambria" panose="02040503050406030204" pitchFamily="18" charset="0"/>
              <a:ea typeface="Cambria" panose="02040503050406030204" pitchFamily="18" charset="0"/>
            </a:endParaRPr>
          </a:p>
          <a:p>
            <a:r>
              <a:rPr lang="vi-VN" sz="3600" dirty="0">
                <a:latin typeface="Cambria" panose="02040503050406030204" pitchFamily="18" charset="0"/>
                <a:ea typeface="Cambria" panose="02040503050406030204" pitchFamily="18" charset="0"/>
              </a:rPr>
              <a:t>C. Lá</a:t>
            </a:r>
            <a:endParaRPr lang="en-US" sz="3600"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5B35362E-6BA3-9B35-E932-175470DAFF34}"/>
              </a:ext>
            </a:extLst>
          </p:cNvPr>
          <p:cNvSpPr/>
          <p:nvPr/>
        </p:nvSpPr>
        <p:spPr>
          <a:xfrm>
            <a:off x="1678329" y="5648446"/>
            <a:ext cx="625033" cy="567159"/>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110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holding hands outside a school&#10;&#10;Description automatically generated">
            <a:extLst>
              <a:ext uri="{FF2B5EF4-FFF2-40B4-BE49-F238E27FC236}">
                <a16:creationId xmlns:a16="http://schemas.microsoft.com/office/drawing/2014/main" id="{4612C763-D1CF-9459-980F-E09ADC2A5B7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25B966F-7691-72CD-ECD2-75A0588526BB}"/>
              </a:ext>
            </a:extLst>
          </p:cNvPr>
          <p:cNvPicPr>
            <a:picLocks noChangeAspect="1"/>
          </p:cNvPicPr>
          <p:nvPr/>
        </p:nvPicPr>
        <p:blipFill>
          <a:blip r:embed="rId3"/>
          <a:stretch>
            <a:fillRect/>
          </a:stretch>
        </p:blipFill>
        <p:spPr>
          <a:xfrm>
            <a:off x="1732915" y="357483"/>
            <a:ext cx="8193734" cy="3133616"/>
          </a:xfrm>
          <a:prstGeom prst="rect">
            <a:avLst/>
          </a:prstGeom>
        </p:spPr>
      </p:pic>
    </p:spTree>
    <p:extLst>
      <p:ext uri="{BB962C8B-B14F-4D97-AF65-F5344CB8AC3E}">
        <p14:creationId xmlns:p14="http://schemas.microsoft.com/office/powerpoint/2010/main" val="2076460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220729" y="1775637"/>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536342" y="1922943"/>
            <a:ext cx="11432138"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197334C-E5DA-72B5-9C64-B61737660868}"/>
              </a:ext>
            </a:extLst>
          </p:cNvPr>
          <p:cNvSpPr txBox="1"/>
          <p:nvPr/>
        </p:nvSpPr>
        <p:spPr>
          <a:xfrm>
            <a:off x="775186" y="2040115"/>
            <a:ext cx="8907294" cy="3046988"/>
          </a:xfrm>
          <a:prstGeom prst="rect">
            <a:avLst/>
          </a:prstGeom>
          <a:noFill/>
        </p:spPr>
        <p:txBody>
          <a:bodyPr wrap="square" rtlCol="0">
            <a:spAutoFit/>
          </a:bodyPr>
          <a:lstStyle/>
          <a:p>
            <a:pPr algn="just"/>
            <a:r>
              <a:rPr lang="vi-VN" sz="3200" baseline="30000" dirty="0">
                <a:latin typeface="Cambria" panose="02040503050406030204" pitchFamily="18" charset="0"/>
                <a:ea typeface="Cambria" panose="02040503050406030204" pitchFamily="18" charset="0"/>
              </a:rPr>
              <a:t>(1) </a:t>
            </a:r>
            <a:r>
              <a:rPr lang="vi-VN" sz="3200" dirty="0">
                <a:latin typeface="Cambria" panose="02040503050406030204" pitchFamily="18" charset="0"/>
                <a:ea typeface="Cambria" panose="02040503050406030204" pitchFamily="18" charset="0"/>
              </a:rPr>
              <a:t>Bên hàng xóm tôi có cái hang của Dế Choắt. </a:t>
            </a:r>
            <a:r>
              <a:rPr lang="vi-VN" sz="3200" baseline="30000" dirty="0">
                <a:latin typeface="Cambria" panose="02040503050406030204" pitchFamily="18" charset="0"/>
                <a:ea typeface="Cambria" panose="02040503050406030204" pitchFamily="18" charset="0"/>
              </a:rPr>
              <a:t>(2) </a:t>
            </a:r>
            <a:r>
              <a:rPr lang="vi-VN" sz="3200" dirty="0">
                <a:latin typeface="Cambria" panose="02040503050406030204" pitchFamily="18" charset="0"/>
                <a:ea typeface="Cambria" panose="02040503050406030204" pitchFamily="18" charset="0"/>
              </a:rPr>
              <a:t>Dế Choắt là tên tôi đã đặt cho nó một cách chế giễu và trịch thượng thế.</a:t>
            </a:r>
            <a:r>
              <a:rPr lang="vi-VN" sz="3200" baseline="30000" dirty="0">
                <a:latin typeface="Cambria" panose="02040503050406030204" pitchFamily="18" charset="0"/>
                <a:ea typeface="Cambria" panose="02040503050406030204" pitchFamily="18" charset="0"/>
              </a:rPr>
              <a:t>(3) </a:t>
            </a:r>
            <a:r>
              <a:rPr lang="vi-VN" sz="3200" dirty="0">
                <a:latin typeface="Cambria" panose="02040503050406030204" pitchFamily="18" charset="0"/>
                <a:ea typeface="Cambria" panose="02040503050406030204" pitchFamily="18" charset="0"/>
              </a:rPr>
              <a:t>Choắt nọ có lẽ cũng trạc tuổi tôi. </a:t>
            </a:r>
            <a:r>
              <a:rPr lang="vi-VN" sz="3200" baseline="30000" dirty="0">
                <a:latin typeface="Cambria" panose="02040503050406030204" pitchFamily="18" charset="0"/>
                <a:ea typeface="Cambria" panose="02040503050406030204" pitchFamily="18" charset="0"/>
              </a:rPr>
              <a:t>(4) </a:t>
            </a:r>
            <a:r>
              <a:rPr lang="vi-VN" sz="3200" dirty="0">
                <a:latin typeface="Cambria" panose="02040503050406030204" pitchFamily="18" charset="0"/>
                <a:ea typeface="Cambria" panose="02040503050406030204" pitchFamily="18" charset="0"/>
              </a:rPr>
              <a:t>Nhưng vì Choắt bẩm sinh yếu đuối nên tôi coi thường và gã cũng sợ tôi lắm.</a:t>
            </a:r>
          </a:p>
          <a:p>
            <a:pPr algn="r"/>
            <a:r>
              <a:rPr lang="vi-VN" sz="3200" dirty="0">
                <a:latin typeface="Cambria" panose="02040503050406030204" pitchFamily="18" charset="0"/>
                <a:ea typeface="Cambria" panose="02040503050406030204" pitchFamily="18" charset="0"/>
              </a:rPr>
              <a:t>(Tô Hoài)</a:t>
            </a:r>
          </a:p>
        </p:txBody>
      </p:sp>
      <p:pic>
        <p:nvPicPr>
          <p:cNvPr id="8" name="Picture 7" descr="A rectangular white and orange rectangle with black background&#10;&#10;Description automatically generated">
            <a:extLst>
              <a:ext uri="{FF2B5EF4-FFF2-40B4-BE49-F238E27FC236}">
                <a16:creationId xmlns:a16="http://schemas.microsoft.com/office/drawing/2014/main" id="{8CF764D0-981A-5E7B-9738-1EA755F5A0F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080" t="29748" r="6359" b="29695"/>
          <a:stretch/>
        </p:blipFill>
        <p:spPr>
          <a:xfrm>
            <a:off x="134574" y="150832"/>
            <a:ext cx="11875575" cy="1330869"/>
          </a:xfrm>
          <a:prstGeom prst="rect">
            <a:avLst/>
          </a:prstGeom>
        </p:spPr>
      </p:pic>
      <p:sp>
        <p:nvSpPr>
          <p:cNvPr id="9" name="TextBox 8">
            <a:extLst>
              <a:ext uri="{FF2B5EF4-FFF2-40B4-BE49-F238E27FC236}">
                <a16:creationId xmlns:a16="http://schemas.microsoft.com/office/drawing/2014/main" id="{30EC4403-41AE-5631-7D71-C17570ABE0AE}"/>
              </a:ext>
            </a:extLst>
          </p:cNvPr>
          <p:cNvSpPr txBox="1"/>
          <p:nvPr/>
        </p:nvSpPr>
        <p:spPr>
          <a:xfrm>
            <a:off x="1650504" y="439621"/>
            <a:ext cx="10304929" cy="646331"/>
          </a:xfrm>
          <a:prstGeom prst="rect">
            <a:avLst/>
          </a:prstGeom>
          <a:noFill/>
        </p:spPr>
        <p:txBody>
          <a:bodyPr wrap="square" rtlCol="0">
            <a:spAutoFit/>
          </a:bodyPr>
          <a:lstStyle/>
          <a:p>
            <a:r>
              <a:rPr lang="en-US" sz="3600" b="1" dirty="0">
                <a:solidFill>
                  <a:srgbClr val="002060"/>
                </a:solidFill>
                <a:latin typeface="Arial-Rounded-Bold"/>
              </a:rPr>
              <a:t>1. </a:t>
            </a:r>
            <a:r>
              <a:rPr lang="vi-VN" sz="3600" b="1" dirty="0">
                <a:solidFill>
                  <a:srgbClr val="002060"/>
                </a:solidFill>
                <a:latin typeface="Arial-Rounded-Bold"/>
              </a:rPr>
              <a:t>Đọc đoạn văn dưới đây và trả lời câu hỏi.</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pic>
        <p:nvPicPr>
          <p:cNvPr id="6" name="Picture 5" descr="A cartoon monkey holding a number one&#10;&#10;Description automatically generated">
            <a:extLst>
              <a:ext uri="{FF2B5EF4-FFF2-40B4-BE49-F238E27FC236}">
                <a16:creationId xmlns:a16="http://schemas.microsoft.com/office/drawing/2014/main" id="{CBE6FA28-619A-4983-CD08-1C6AC5A2765A}"/>
              </a:ext>
            </a:extLst>
          </p:cNvPr>
          <p:cNvPicPr>
            <a:picLocks noChangeAspect="1"/>
          </p:cNvPicPr>
          <p:nvPr/>
        </p:nvPicPr>
        <p:blipFill rotWithShape="1">
          <a:blip r:embed="rId4">
            <a:extLst>
              <a:ext uri="{28A0092B-C50C-407E-A947-70E740481C1C}">
                <a14:useLocalDpi xmlns:a14="http://schemas.microsoft.com/office/drawing/2010/main" val="0"/>
              </a:ext>
            </a:extLst>
          </a:blip>
          <a:srcRect l="42384" t="33953" r="42529" b="41085"/>
          <a:stretch/>
        </p:blipFill>
        <p:spPr>
          <a:xfrm>
            <a:off x="539676" y="297540"/>
            <a:ext cx="1049868" cy="977043"/>
          </a:xfrm>
          <a:prstGeom prst="rect">
            <a:avLst/>
          </a:prstGeom>
        </p:spPr>
      </p:pic>
      <p:pic>
        <p:nvPicPr>
          <p:cNvPr id="5" name="Picture 4">
            <a:extLst>
              <a:ext uri="{FF2B5EF4-FFF2-40B4-BE49-F238E27FC236}">
                <a16:creationId xmlns:a16="http://schemas.microsoft.com/office/drawing/2014/main" id="{46A0099C-79BE-D274-492B-4F4B92BBB470}"/>
              </a:ext>
            </a:extLst>
          </p:cNvPr>
          <p:cNvPicPr>
            <a:picLocks noChangeAspect="1"/>
          </p:cNvPicPr>
          <p:nvPr/>
        </p:nvPicPr>
        <p:blipFill>
          <a:blip r:embed="rId5"/>
          <a:stretch>
            <a:fillRect/>
          </a:stretch>
        </p:blipFill>
        <p:spPr>
          <a:xfrm>
            <a:off x="9834880" y="2044065"/>
            <a:ext cx="1950720" cy="2752179"/>
          </a:xfrm>
          <a:prstGeom prst="rect">
            <a:avLst/>
          </a:prstGeom>
        </p:spPr>
      </p:pic>
      <p:sp>
        <p:nvSpPr>
          <p:cNvPr id="7" name="TextBox 6">
            <a:extLst>
              <a:ext uri="{FF2B5EF4-FFF2-40B4-BE49-F238E27FC236}">
                <a16:creationId xmlns:a16="http://schemas.microsoft.com/office/drawing/2014/main" id="{F5202FFA-662C-A087-365C-8F395450CD04}"/>
              </a:ext>
            </a:extLst>
          </p:cNvPr>
          <p:cNvSpPr txBox="1"/>
          <p:nvPr/>
        </p:nvSpPr>
        <p:spPr>
          <a:xfrm>
            <a:off x="894080" y="5171440"/>
            <a:ext cx="10200640" cy="1077218"/>
          </a:xfrm>
          <a:prstGeom prst="rect">
            <a:avLst/>
          </a:prstGeom>
          <a:noFill/>
        </p:spPr>
        <p:txBody>
          <a:bodyPr wrap="square" rtlCol="0">
            <a:spAutoFit/>
          </a:bodyPr>
          <a:lstStyle/>
          <a:p>
            <a:r>
              <a:rPr lang="vi-VN" sz="3200" i="1" dirty="0">
                <a:solidFill>
                  <a:srgbClr val="FF0000"/>
                </a:solidFill>
                <a:latin typeface="Cambria" panose="02040503050406030204" pitchFamily="18" charset="0"/>
                <a:ea typeface="Cambria" panose="02040503050406030204" pitchFamily="18" charset="0"/>
              </a:rPr>
              <a:t>a. Từ nào được lặp lại ở các câu trong đoạn văn trên?</a:t>
            </a:r>
          </a:p>
          <a:p>
            <a:r>
              <a:rPr lang="vi-VN" sz="3200" i="1" dirty="0">
                <a:solidFill>
                  <a:srgbClr val="FF0000"/>
                </a:solidFill>
                <a:latin typeface="Cambria" panose="02040503050406030204" pitchFamily="18" charset="0"/>
                <a:ea typeface="Cambria" panose="02040503050406030204" pitchFamily="18" charset="0"/>
              </a:rPr>
              <a:t>b. Việc lặp lại từ đó có tác dụng gì?</a:t>
            </a:r>
            <a:endParaRPr lang="en-US" sz="3200"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3033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88604" y="138223"/>
            <a:ext cx="12007702" cy="6581553"/>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nk note with a blue pin&#10;&#10;Description automatically generated">
            <a:extLst>
              <a:ext uri="{FF2B5EF4-FFF2-40B4-BE49-F238E27FC236}">
                <a16:creationId xmlns:a16="http://schemas.microsoft.com/office/drawing/2014/main" id="{DBD19F76-F7C9-F7ED-E3EB-67D48840CA16}"/>
              </a:ext>
            </a:extLst>
          </p:cNvPr>
          <p:cNvPicPr>
            <a:picLocks noChangeAspect="1"/>
          </p:cNvPicPr>
          <p:nvPr/>
        </p:nvPicPr>
        <p:blipFill rotWithShape="1">
          <a:blip r:embed="rId3">
            <a:extLst>
              <a:ext uri="{28A0092B-C50C-407E-A947-70E740481C1C}">
                <a14:useLocalDpi xmlns:a14="http://schemas.microsoft.com/office/drawing/2010/main" val="0"/>
              </a:ext>
            </a:extLst>
          </a:blip>
          <a:srcRect l="24332" t="9923" r="26744" b="17210"/>
          <a:stretch/>
        </p:blipFill>
        <p:spPr>
          <a:xfrm>
            <a:off x="5520673" y="781492"/>
            <a:ext cx="6320219" cy="5295013"/>
          </a:xfrm>
          <a:prstGeom prst="rect">
            <a:avLst/>
          </a:prstGeom>
        </p:spPr>
      </p:pic>
      <p:pic>
        <p:nvPicPr>
          <p:cNvPr id="8" name="Picture 7" descr="A cartoon of kids sitting at a table&#10;&#10;Description automatically generated">
            <a:extLst>
              <a:ext uri="{FF2B5EF4-FFF2-40B4-BE49-F238E27FC236}">
                <a16:creationId xmlns:a16="http://schemas.microsoft.com/office/drawing/2014/main" id="{98E5A02D-547C-9872-E7B6-DE712EC13BB6}"/>
              </a:ext>
            </a:extLst>
          </p:cNvPr>
          <p:cNvPicPr>
            <a:picLocks noChangeAspect="1"/>
          </p:cNvPicPr>
          <p:nvPr/>
        </p:nvPicPr>
        <p:blipFill rotWithShape="1">
          <a:blip r:embed="rId4">
            <a:extLst>
              <a:ext uri="{28A0092B-C50C-407E-A947-70E740481C1C}">
                <a14:useLocalDpi xmlns:a14="http://schemas.microsoft.com/office/drawing/2010/main" val="0"/>
              </a:ext>
            </a:extLst>
          </a:blip>
          <a:srcRect l="39942" t="39225" r="42267" b="39069"/>
          <a:stretch/>
        </p:blipFill>
        <p:spPr>
          <a:xfrm>
            <a:off x="5911707" y="1711842"/>
            <a:ext cx="5422599" cy="3721395"/>
          </a:xfrm>
          <a:prstGeom prst="rect">
            <a:avLst/>
          </a:prstGeom>
        </p:spPr>
      </p:pic>
      <p:pic>
        <p:nvPicPr>
          <p:cNvPr id="10" name="Picture 9" descr="A cartoon of a child&#10;&#10;Description automatically generated">
            <a:extLst>
              <a:ext uri="{FF2B5EF4-FFF2-40B4-BE49-F238E27FC236}">
                <a16:creationId xmlns:a16="http://schemas.microsoft.com/office/drawing/2014/main" id="{B8C2CE38-EB70-23DD-7BC1-B45310D85EA4}"/>
              </a:ext>
            </a:extLst>
          </p:cNvPr>
          <p:cNvPicPr>
            <a:picLocks noChangeAspect="1"/>
          </p:cNvPicPr>
          <p:nvPr/>
        </p:nvPicPr>
        <p:blipFill rotWithShape="1">
          <a:blip r:embed="rId5">
            <a:extLst>
              <a:ext uri="{28A0092B-C50C-407E-A947-70E740481C1C}">
                <a14:useLocalDpi xmlns:a14="http://schemas.microsoft.com/office/drawing/2010/main" val="0"/>
              </a:ext>
            </a:extLst>
          </a:blip>
          <a:srcRect l="47267" t="15504" r="35727" b="51628"/>
          <a:stretch/>
        </p:blipFill>
        <p:spPr>
          <a:xfrm>
            <a:off x="10158169" y="138221"/>
            <a:ext cx="1916871" cy="2083982"/>
          </a:xfrm>
          <a:prstGeom prst="rect">
            <a:avLst/>
          </a:prstGeom>
        </p:spPr>
      </p:pic>
      <p:pic>
        <p:nvPicPr>
          <p:cNvPr id="16" name="Picture 15" descr="A yellow sun on a black background&#10;&#10;Description automatically generated">
            <a:extLst>
              <a:ext uri="{FF2B5EF4-FFF2-40B4-BE49-F238E27FC236}">
                <a16:creationId xmlns:a16="http://schemas.microsoft.com/office/drawing/2014/main" id="{5AEBD1A9-4321-789B-34ED-A31178FE1F49}"/>
              </a:ext>
            </a:extLst>
          </p:cNvPr>
          <p:cNvPicPr>
            <a:picLocks noChangeAspect="1"/>
          </p:cNvPicPr>
          <p:nvPr/>
        </p:nvPicPr>
        <p:blipFill rotWithShape="1">
          <a:blip r:embed="rId6">
            <a:extLst>
              <a:ext uri="{28A0092B-C50C-407E-A947-70E740481C1C}">
                <a14:useLocalDpi xmlns:a14="http://schemas.microsoft.com/office/drawing/2010/main" val="0"/>
              </a:ext>
            </a:extLst>
          </a:blip>
          <a:srcRect l="44893" t="35193" r="45165" b="45737"/>
          <a:stretch/>
        </p:blipFill>
        <p:spPr>
          <a:xfrm>
            <a:off x="552893" y="191383"/>
            <a:ext cx="1212112" cy="1307805"/>
          </a:xfrm>
          <a:prstGeom prst="rect">
            <a:avLst/>
          </a:prstGeom>
        </p:spPr>
      </p:pic>
      <p:pic>
        <p:nvPicPr>
          <p:cNvPr id="30" name="Picture 29" descr="A flower on a black background&#10;&#10;Description automatically generated">
            <a:extLst>
              <a:ext uri="{FF2B5EF4-FFF2-40B4-BE49-F238E27FC236}">
                <a16:creationId xmlns:a16="http://schemas.microsoft.com/office/drawing/2014/main" id="{61870699-3F0B-B6CB-494E-B4F0199CB722}"/>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39070" t="31240" r="41047" b="33954"/>
          <a:stretch/>
        </p:blipFill>
        <p:spPr>
          <a:xfrm>
            <a:off x="4995341" y="4762103"/>
            <a:ext cx="1641343" cy="1616150"/>
          </a:xfrm>
          <a:prstGeom prst="rect">
            <a:avLst/>
          </a:prstGeom>
        </p:spPr>
      </p:pic>
      <p:pic>
        <p:nvPicPr>
          <p:cNvPr id="3" name="Picture 2">
            <a:extLst>
              <a:ext uri="{FF2B5EF4-FFF2-40B4-BE49-F238E27FC236}">
                <a16:creationId xmlns:a16="http://schemas.microsoft.com/office/drawing/2014/main" id="{E83CA006-699A-F92E-BB53-522EE311FACD}"/>
              </a:ext>
            </a:extLst>
          </p:cNvPr>
          <p:cNvPicPr>
            <a:picLocks noChangeAspect="1"/>
          </p:cNvPicPr>
          <p:nvPr/>
        </p:nvPicPr>
        <p:blipFill>
          <a:blip r:embed="rId8"/>
          <a:stretch>
            <a:fillRect/>
          </a:stretch>
        </p:blipFill>
        <p:spPr>
          <a:xfrm>
            <a:off x="212115" y="2290998"/>
            <a:ext cx="5285690" cy="1889924"/>
          </a:xfrm>
          <a:prstGeom prst="rect">
            <a:avLst/>
          </a:prstGeom>
        </p:spPr>
      </p:pic>
    </p:spTree>
    <p:extLst>
      <p:ext uri="{BB962C8B-B14F-4D97-AF65-F5344CB8AC3E}">
        <p14:creationId xmlns:p14="http://schemas.microsoft.com/office/powerpoint/2010/main" val="212807133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457201"/>
            <a:ext cx="11875575" cy="6035040"/>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8" y="680720"/>
            <a:ext cx="11273921" cy="5492225"/>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125E12B7-5A04-1FEC-3D47-A8B59B450770}"/>
              </a:ext>
            </a:extLst>
          </p:cNvPr>
          <p:cNvSpPr txBox="1"/>
          <p:nvPr/>
        </p:nvSpPr>
        <p:spPr>
          <a:xfrm>
            <a:off x="866626" y="902195"/>
            <a:ext cx="10502414" cy="2554545"/>
          </a:xfrm>
          <a:prstGeom prst="rect">
            <a:avLst/>
          </a:prstGeom>
          <a:noFill/>
        </p:spPr>
        <p:txBody>
          <a:bodyPr wrap="square" rtlCol="0">
            <a:spAutoFit/>
          </a:bodyPr>
          <a:lstStyle/>
          <a:p>
            <a:pPr algn="just"/>
            <a:r>
              <a:rPr lang="vi-VN" sz="3200" baseline="30000" dirty="0">
                <a:latin typeface="Cambria" panose="02040503050406030204" pitchFamily="18" charset="0"/>
                <a:ea typeface="Cambria" panose="02040503050406030204" pitchFamily="18" charset="0"/>
              </a:rPr>
              <a:t>(1) </a:t>
            </a:r>
            <a:r>
              <a:rPr lang="vi-VN" sz="3200" dirty="0">
                <a:latin typeface="Cambria" panose="02040503050406030204" pitchFamily="18" charset="0"/>
                <a:ea typeface="Cambria" panose="02040503050406030204" pitchFamily="18" charset="0"/>
              </a:rPr>
              <a:t>Bên hàng xóm tôi có cái hang của Dế Choắt. </a:t>
            </a:r>
            <a:r>
              <a:rPr lang="vi-VN" sz="3200" baseline="30000" dirty="0">
                <a:latin typeface="Cambria" panose="02040503050406030204" pitchFamily="18" charset="0"/>
                <a:ea typeface="Cambria" panose="02040503050406030204" pitchFamily="18" charset="0"/>
              </a:rPr>
              <a:t>(2) </a:t>
            </a:r>
            <a:r>
              <a:rPr lang="vi-VN" sz="3200" dirty="0">
                <a:latin typeface="Cambria" panose="02040503050406030204" pitchFamily="18" charset="0"/>
                <a:ea typeface="Cambria" panose="02040503050406030204" pitchFamily="18" charset="0"/>
              </a:rPr>
              <a:t>Dế Choắt là tên tôi đã đặt cho nó một cách chế giễu và trịch thượng thế.</a:t>
            </a:r>
            <a:r>
              <a:rPr lang="vi-VN" sz="3200" baseline="30000" dirty="0">
                <a:latin typeface="Cambria" panose="02040503050406030204" pitchFamily="18" charset="0"/>
                <a:ea typeface="Cambria" panose="02040503050406030204" pitchFamily="18" charset="0"/>
              </a:rPr>
              <a:t>(3) </a:t>
            </a:r>
            <a:r>
              <a:rPr lang="vi-VN" sz="3200" dirty="0">
                <a:latin typeface="Cambria" panose="02040503050406030204" pitchFamily="18" charset="0"/>
                <a:ea typeface="Cambria" panose="02040503050406030204" pitchFamily="18" charset="0"/>
              </a:rPr>
              <a:t>Choắt nọ có lẽ cũng trạc tuổi tôi. </a:t>
            </a:r>
            <a:r>
              <a:rPr lang="vi-VN" sz="3200" baseline="30000" dirty="0">
                <a:latin typeface="Cambria" panose="02040503050406030204" pitchFamily="18" charset="0"/>
                <a:ea typeface="Cambria" panose="02040503050406030204" pitchFamily="18" charset="0"/>
              </a:rPr>
              <a:t>(4) </a:t>
            </a:r>
            <a:r>
              <a:rPr lang="vi-VN" sz="3200" dirty="0">
                <a:latin typeface="Cambria" panose="02040503050406030204" pitchFamily="18" charset="0"/>
                <a:ea typeface="Cambria" panose="02040503050406030204" pitchFamily="18" charset="0"/>
              </a:rPr>
              <a:t>Nhưng vì Choắt bẩm sinh yếu đuối nên tôi coi thường và gã cũng sợ tôi lắm.</a:t>
            </a:r>
          </a:p>
          <a:p>
            <a:pPr algn="r"/>
            <a:r>
              <a:rPr lang="vi-VN" sz="3200" dirty="0">
                <a:latin typeface="Cambria" panose="02040503050406030204" pitchFamily="18" charset="0"/>
                <a:ea typeface="Cambria" panose="02040503050406030204" pitchFamily="18" charset="0"/>
              </a:rPr>
              <a:t>(Tô Hoài)</a:t>
            </a:r>
          </a:p>
        </p:txBody>
      </p:sp>
      <p:sp>
        <p:nvSpPr>
          <p:cNvPr id="6" name="TextBox 5">
            <a:extLst>
              <a:ext uri="{FF2B5EF4-FFF2-40B4-BE49-F238E27FC236}">
                <a16:creationId xmlns:a16="http://schemas.microsoft.com/office/drawing/2014/main" id="{C75B0206-519E-3009-5451-81A75C1E8A43}"/>
              </a:ext>
            </a:extLst>
          </p:cNvPr>
          <p:cNvSpPr txBox="1"/>
          <p:nvPr/>
        </p:nvSpPr>
        <p:spPr>
          <a:xfrm>
            <a:off x="1056640" y="3454400"/>
            <a:ext cx="10200640" cy="584775"/>
          </a:xfrm>
          <a:prstGeom prst="rect">
            <a:avLst/>
          </a:prstGeom>
          <a:noFill/>
        </p:spPr>
        <p:txBody>
          <a:bodyPr wrap="square" rtlCol="0">
            <a:spAutoFit/>
          </a:bodyPr>
          <a:lstStyle/>
          <a:p>
            <a:r>
              <a:rPr lang="vi-VN" sz="3200" i="1" dirty="0">
                <a:solidFill>
                  <a:srgbClr val="FF0000"/>
                </a:solidFill>
                <a:latin typeface="Cambria" panose="02040503050406030204" pitchFamily="18" charset="0"/>
                <a:ea typeface="Cambria" panose="02040503050406030204" pitchFamily="18" charset="0"/>
              </a:rPr>
              <a:t>a. Từ nào được lặp lại ở các câu trong đoạn văn trên?</a:t>
            </a:r>
          </a:p>
        </p:txBody>
      </p:sp>
      <p:cxnSp>
        <p:nvCxnSpPr>
          <p:cNvPr id="9" name="Straight Connector 8">
            <a:extLst>
              <a:ext uri="{FF2B5EF4-FFF2-40B4-BE49-F238E27FC236}">
                <a16:creationId xmlns:a16="http://schemas.microsoft.com/office/drawing/2014/main" id="{4D1BA725-BEC3-54AA-E0AA-08259A4A1B15}"/>
              </a:ext>
            </a:extLst>
          </p:cNvPr>
          <p:cNvCxnSpPr/>
          <p:nvPr/>
        </p:nvCxnSpPr>
        <p:spPr>
          <a:xfrm>
            <a:off x="8097520" y="141224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68C5DA2-5BCF-D68F-E06E-F56C234E6B79}"/>
              </a:ext>
            </a:extLst>
          </p:cNvPr>
          <p:cNvCxnSpPr/>
          <p:nvPr/>
        </p:nvCxnSpPr>
        <p:spPr>
          <a:xfrm>
            <a:off x="10373360" y="142240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FF39A16-667A-7097-E08B-38E365F029AD}"/>
              </a:ext>
            </a:extLst>
          </p:cNvPr>
          <p:cNvCxnSpPr/>
          <p:nvPr/>
        </p:nvCxnSpPr>
        <p:spPr>
          <a:xfrm>
            <a:off x="2082800" y="238760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51036C4-9A84-EA86-8910-4E6CEC928A8B}"/>
              </a:ext>
            </a:extLst>
          </p:cNvPr>
          <p:cNvCxnSpPr/>
          <p:nvPr/>
        </p:nvCxnSpPr>
        <p:spPr>
          <a:xfrm>
            <a:off x="10373360" y="238760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F8E6D8-C483-93FC-9E66-B3EC202A25D5}"/>
              </a:ext>
            </a:extLst>
          </p:cNvPr>
          <p:cNvCxnSpPr>
            <a:cxnSpLocks/>
          </p:cNvCxnSpPr>
          <p:nvPr/>
        </p:nvCxnSpPr>
        <p:spPr>
          <a:xfrm>
            <a:off x="4023360" y="142240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C2854A4-68DD-8B3A-387C-17BA480E6228}"/>
              </a:ext>
            </a:extLst>
          </p:cNvPr>
          <p:cNvCxnSpPr>
            <a:cxnSpLocks/>
          </p:cNvCxnSpPr>
          <p:nvPr/>
        </p:nvCxnSpPr>
        <p:spPr>
          <a:xfrm>
            <a:off x="2072640" y="186944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7B50E5F-1F8F-35DF-1C6F-1BA860AD65BA}"/>
              </a:ext>
            </a:extLst>
          </p:cNvPr>
          <p:cNvCxnSpPr>
            <a:cxnSpLocks/>
          </p:cNvCxnSpPr>
          <p:nvPr/>
        </p:nvCxnSpPr>
        <p:spPr>
          <a:xfrm>
            <a:off x="7366000" y="236728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AB2CA85-6ED4-9FE0-92D7-35B64BCAA60C}"/>
              </a:ext>
            </a:extLst>
          </p:cNvPr>
          <p:cNvCxnSpPr>
            <a:cxnSpLocks/>
          </p:cNvCxnSpPr>
          <p:nvPr/>
        </p:nvCxnSpPr>
        <p:spPr>
          <a:xfrm>
            <a:off x="4958080" y="286512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39C415F-41CD-D149-FA42-205129948508}"/>
              </a:ext>
            </a:extLst>
          </p:cNvPr>
          <p:cNvCxnSpPr>
            <a:cxnSpLocks/>
          </p:cNvCxnSpPr>
          <p:nvPr/>
        </p:nvCxnSpPr>
        <p:spPr>
          <a:xfrm>
            <a:off x="9916160" y="286512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CE7D3A55-3DC8-DA10-80DD-33F65263C3EB}"/>
              </a:ext>
            </a:extLst>
          </p:cNvPr>
          <p:cNvSpPr>
            <a:spLocks/>
          </p:cNvSpPr>
          <p:nvPr/>
        </p:nvSpPr>
        <p:spPr>
          <a:xfrm>
            <a:off x="1076960" y="4378960"/>
            <a:ext cx="10290060" cy="812800"/>
          </a:xfrm>
          <a:prstGeom prst="roundRect">
            <a:avLst/>
          </a:prstGeom>
          <a:solidFill>
            <a:schemeClr val="accent5">
              <a:lumMod val="20000"/>
              <a:lumOff val="80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Từ Choắt và từ tôi được lặp lại ở cả 4 câu văn</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7906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457201"/>
            <a:ext cx="11875575" cy="6035040"/>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8" y="680720"/>
            <a:ext cx="11273921" cy="5492225"/>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125E12B7-5A04-1FEC-3D47-A8B59B450770}"/>
              </a:ext>
            </a:extLst>
          </p:cNvPr>
          <p:cNvSpPr txBox="1"/>
          <p:nvPr/>
        </p:nvSpPr>
        <p:spPr>
          <a:xfrm>
            <a:off x="866626" y="902195"/>
            <a:ext cx="105024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Bên hàng xóm tôi có cái hang của Dế Choắt. </a:t>
            </a:r>
            <a:r>
              <a:rPr kumimoji="0" lang="vi-VN" sz="32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Dế Choắt là tên tôi đã đặt cho nó một cách chế giễu và trịch thượng thế.</a:t>
            </a:r>
            <a:r>
              <a:rPr kumimoji="0" lang="vi-VN" sz="32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Choắt nọ có lẽ cũng trạc tuổi tôi. </a:t>
            </a:r>
            <a:r>
              <a:rPr kumimoji="0" lang="vi-VN" sz="32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Nhưng vì Choắt bẩm sinh yếu đuối nên tôi coi thường và gã cũng sợ tôi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 Hoài)</a:t>
            </a:r>
          </a:p>
        </p:txBody>
      </p:sp>
      <p:sp>
        <p:nvSpPr>
          <p:cNvPr id="6" name="TextBox 5">
            <a:extLst>
              <a:ext uri="{FF2B5EF4-FFF2-40B4-BE49-F238E27FC236}">
                <a16:creationId xmlns:a16="http://schemas.microsoft.com/office/drawing/2014/main" id="{C75B0206-519E-3009-5451-81A75C1E8A43}"/>
              </a:ext>
            </a:extLst>
          </p:cNvPr>
          <p:cNvSpPr txBox="1"/>
          <p:nvPr/>
        </p:nvSpPr>
        <p:spPr>
          <a:xfrm>
            <a:off x="1056640" y="3454400"/>
            <a:ext cx="10200640" cy="584775"/>
          </a:xfrm>
          <a:prstGeom prst="rect">
            <a:avLst/>
          </a:prstGeom>
          <a:noFill/>
        </p:spPr>
        <p:txBody>
          <a:bodyPr wrap="square" rtlCol="0">
            <a:spAutoFit/>
          </a:bodyPr>
          <a:lstStyle/>
          <a:p>
            <a:pPr lvl="0"/>
            <a:r>
              <a:rPr lang="vi-VN" sz="3200" i="1" dirty="0">
                <a:solidFill>
                  <a:srgbClr val="FF0000"/>
                </a:solidFill>
                <a:latin typeface="Cambria" panose="02040503050406030204" pitchFamily="18" charset="0"/>
                <a:ea typeface="Cambria" panose="02040503050406030204" pitchFamily="18" charset="0"/>
              </a:rPr>
              <a:t>b. Việc lặp lại từ đó có tác dụng gì?</a:t>
            </a:r>
            <a:endPar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4D1BA725-BEC3-54AA-E0AA-08259A4A1B15}"/>
              </a:ext>
            </a:extLst>
          </p:cNvPr>
          <p:cNvCxnSpPr/>
          <p:nvPr/>
        </p:nvCxnSpPr>
        <p:spPr>
          <a:xfrm>
            <a:off x="8097520" y="141224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68C5DA2-5BCF-D68F-E06E-F56C234E6B79}"/>
              </a:ext>
            </a:extLst>
          </p:cNvPr>
          <p:cNvCxnSpPr/>
          <p:nvPr/>
        </p:nvCxnSpPr>
        <p:spPr>
          <a:xfrm>
            <a:off x="10373360" y="142240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FF39A16-667A-7097-E08B-38E365F029AD}"/>
              </a:ext>
            </a:extLst>
          </p:cNvPr>
          <p:cNvCxnSpPr/>
          <p:nvPr/>
        </p:nvCxnSpPr>
        <p:spPr>
          <a:xfrm>
            <a:off x="2082800" y="238760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51036C4-9A84-EA86-8910-4E6CEC928A8B}"/>
              </a:ext>
            </a:extLst>
          </p:cNvPr>
          <p:cNvCxnSpPr/>
          <p:nvPr/>
        </p:nvCxnSpPr>
        <p:spPr>
          <a:xfrm>
            <a:off x="10373360" y="238760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F8E6D8-C483-93FC-9E66-B3EC202A25D5}"/>
              </a:ext>
            </a:extLst>
          </p:cNvPr>
          <p:cNvCxnSpPr>
            <a:cxnSpLocks/>
          </p:cNvCxnSpPr>
          <p:nvPr/>
        </p:nvCxnSpPr>
        <p:spPr>
          <a:xfrm>
            <a:off x="4023360" y="142240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C2854A4-68DD-8B3A-387C-17BA480E6228}"/>
              </a:ext>
            </a:extLst>
          </p:cNvPr>
          <p:cNvCxnSpPr>
            <a:cxnSpLocks/>
          </p:cNvCxnSpPr>
          <p:nvPr/>
        </p:nvCxnSpPr>
        <p:spPr>
          <a:xfrm>
            <a:off x="2072640" y="186944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7B50E5F-1F8F-35DF-1C6F-1BA860AD65BA}"/>
              </a:ext>
            </a:extLst>
          </p:cNvPr>
          <p:cNvCxnSpPr>
            <a:cxnSpLocks/>
          </p:cNvCxnSpPr>
          <p:nvPr/>
        </p:nvCxnSpPr>
        <p:spPr>
          <a:xfrm>
            <a:off x="7366000" y="236728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AB2CA85-6ED4-9FE0-92D7-35B64BCAA60C}"/>
              </a:ext>
            </a:extLst>
          </p:cNvPr>
          <p:cNvCxnSpPr>
            <a:cxnSpLocks/>
          </p:cNvCxnSpPr>
          <p:nvPr/>
        </p:nvCxnSpPr>
        <p:spPr>
          <a:xfrm>
            <a:off x="4958080" y="286512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39C415F-41CD-D149-FA42-205129948508}"/>
              </a:ext>
            </a:extLst>
          </p:cNvPr>
          <p:cNvCxnSpPr>
            <a:cxnSpLocks/>
          </p:cNvCxnSpPr>
          <p:nvPr/>
        </p:nvCxnSpPr>
        <p:spPr>
          <a:xfrm>
            <a:off x="9916160" y="286512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CE7D3A55-3DC8-DA10-80DD-33F65263C3EB}"/>
              </a:ext>
            </a:extLst>
          </p:cNvPr>
          <p:cNvSpPr>
            <a:spLocks/>
          </p:cNvSpPr>
          <p:nvPr/>
        </p:nvSpPr>
        <p:spPr>
          <a:xfrm>
            <a:off x="1076960" y="4378960"/>
            <a:ext cx="10290060" cy="1402080"/>
          </a:xfrm>
          <a:prstGeom prst="roundRect">
            <a:avLst/>
          </a:prstGeom>
          <a:solidFill>
            <a:schemeClr val="accent5">
              <a:lumMod val="20000"/>
              <a:lumOff val="80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002060"/>
                </a:solidFill>
                <a:latin typeface="Cambria" panose="02040503050406030204" pitchFamily="18" charset="0"/>
                <a:ea typeface="Cambria" panose="02040503050406030204" pitchFamily="18" charset="0"/>
              </a:rPr>
              <a:t>Việc lặp lại những từ này giúp cho các câu trong đoạn văn liên kết chặt chẽ với nhau.</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22281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1021979"/>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9" y="1535428"/>
            <a:ext cx="11072038"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5197334C-E5DA-72B5-9C64-B61737660868}"/>
              </a:ext>
            </a:extLst>
          </p:cNvPr>
          <p:cNvSpPr txBox="1"/>
          <p:nvPr/>
        </p:nvSpPr>
        <p:spPr>
          <a:xfrm>
            <a:off x="827558" y="201486"/>
            <a:ext cx="10833194" cy="1077218"/>
          </a:xfrm>
          <a:prstGeom prst="rect">
            <a:avLst/>
          </a:prstGeom>
          <a:solidFill>
            <a:schemeClr val="accent5">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Chọn từ ngữ nào trong câu 1 của đoạn văn dưới đây thay cho bông hoa để tạo sự liên kết giữa các câu trong đoạn?</a:t>
            </a:r>
            <a:endPar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4AF49978-9B76-13C6-C9D3-88E93A48E201}"/>
              </a:ext>
            </a:extLst>
          </p:cNvPr>
          <p:cNvSpPr/>
          <p:nvPr/>
        </p:nvSpPr>
        <p:spPr>
          <a:xfrm>
            <a:off x="689563" y="1623235"/>
            <a:ext cx="10671769" cy="4256163"/>
          </a:xfrm>
          <a:prstGeom prst="roundRect">
            <a:avLst/>
          </a:prstGeom>
          <a:solidFill>
            <a:schemeClr val="accent2">
              <a:lumMod val="20000"/>
              <a:lumOff val="80000"/>
            </a:schemeClr>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Hoa giấy đẹp một cách giản dị.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0" i="0" dirty="0">
                <a:solidFill>
                  <a:srgbClr val="000000"/>
                </a:solidFill>
                <a:effectLst/>
                <a:latin typeface="Cambria" panose="02040503050406030204" pitchFamily="18" charset="0"/>
                <a:ea typeface="Cambria" panose="02040503050406030204" pitchFamily="18" charset="0"/>
              </a:rPr>
              <a:t>Mỗi cánh </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 giống hệt một chiếc lá, chỉ có điều mỏng mảnh hơn và có màu sắc rực rỡ.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0" i="0" dirty="0">
                <a:solidFill>
                  <a:srgbClr val="000000"/>
                </a:solidFill>
                <a:effectLst/>
                <a:latin typeface="Cambria" panose="02040503050406030204" pitchFamily="18" charset="0"/>
                <a:ea typeface="Cambria" panose="02040503050406030204" pitchFamily="18" charset="0"/>
              </a:rPr>
              <a:t>Lớp lớp </a:t>
            </a:r>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rải kín mặt sân, nhưng chỉ cần một làn gió thoảng, chúng tản mát bay đi mất.</a:t>
            </a:r>
          </a:p>
          <a:p>
            <a:pPr algn="r"/>
            <a:r>
              <a:rPr lang="vi-VN" sz="3600" b="0" i="0" dirty="0">
                <a:solidFill>
                  <a:srgbClr val="000000"/>
                </a:solidFill>
                <a:effectLst/>
                <a:latin typeface="Cambria" panose="02040503050406030204" pitchFamily="18" charset="0"/>
                <a:ea typeface="Cambria" panose="02040503050406030204" pitchFamily="18" charset="0"/>
              </a:rPr>
              <a:t>(</a:t>
            </a:r>
            <a:r>
              <a:rPr lang="vi-VN" sz="3600" b="0" i="1" dirty="0">
                <a:solidFill>
                  <a:srgbClr val="000000"/>
                </a:solidFill>
                <a:effectLst/>
                <a:latin typeface="Cambria" panose="02040503050406030204" pitchFamily="18" charset="0"/>
                <a:ea typeface="Cambria" panose="02040503050406030204" pitchFamily="18" charset="0"/>
              </a:rPr>
              <a:t>Theo</a:t>
            </a:r>
            <a:r>
              <a:rPr lang="vi-VN" sz="3600" b="0" i="0" dirty="0">
                <a:solidFill>
                  <a:srgbClr val="000000"/>
                </a:solidFill>
                <a:effectLst/>
                <a:latin typeface="Cambria" panose="02040503050406030204" pitchFamily="18" charset="0"/>
                <a:ea typeface="Cambria" panose="02040503050406030204" pitchFamily="18" charset="0"/>
              </a:rPr>
              <a:t> Trần Hoài Dương)</a:t>
            </a:r>
          </a:p>
        </p:txBody>
      </p:sp>
      <p:pic>
        <p:nvPicPr>
          <p:cNvPr id="1026" name="Picture 2" descr="Hình ảnh Một Bông Hoa Màu Xanh PNG, Vector, PSD, và biểu tượng để tải về  miễn phí | pngtree">
            <a:extLst>
              <a:ext uri="{FF2B5EF4-FFF2-40B4-BE49-F238E27FC236}">
                <a16:creationId xmlns:a16="http://schemas.microsoft.com/office/drawing/2014/main" id="{5CE7F8CF-01F7-0DFD-09C2-CC3330BF20D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65960" y="2560320"/>
            <a:ext cx="764540" cy="7645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Một Bông Hoa Màu Xanh PNG, Vector, PSD, và biểu tượng để tải về  miễn phí | pngtree">
            <a:extLst>
              <a:ext uri="{FF2B5EF4-FFF2-40B4-BE49-F238E27FC236}">
                <a16:creationId xmlns:a16="http://schemas.microsoft.com/office/drawing/2014/main" id="{B8E31458-BE99-6379-A17A-DE5CF40B577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97720" y="3129280"/>
            <a:ext cx="764540" cy="76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960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457201"/>
            <a:ext cx="11875575" cy="6035040"/>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8" y="680720"/>
            <a:ext cx="11273921" cy="5492225"/>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2" descr="Viết báo cáo cho một buổi thảo luận của nhóm em lớp 4">
            <a:extLst>
              <a:ext uri="{FF2B5EF4-FFF2-40B4-BE49-F238E27FC236}">
                <a16:creationId xmlns:a16="http://schemas.microsoft.com/office/drawing/2014/main" id="{702E7DEF-38E4-9D84-6FBA-672055396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96" y="2036762"/>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B6AB49E-6C1B-D393-7A53-FDBDDABC0B0C}"/>
              </a:ext>
            </a:extLst>
          </p:cNvPr>
          <p:cNvSpPr txBox="1">
            <a:spLocks/>
          </p:cNvSpPr>
          <p:nvPr/>
        </p:nvSpPr>
        <p:spPr>
          <a:xfrm>
            <a:off x="3202939" y="1384012"/>
            <a:ext cx="8096251" cy="952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ptos" panose="02110004020202020204"/>
                <a:ea typeface="+mj-ea"/>
                <a:cs typeface="+mj-cs"/>
              </a:rPr>
              <a:t>THẢO</a:t>
            </a:r>
            <a:r>
              <a:rPr kumimoji="0" lang="en-US" sz="4800" b="1" i="0" u="none" strike="noStrike" kern="1200" cap="none" spc="0" normalizeH="0" noProof="0" dirty="0">
                <a:ln>
                  <a:noFill/>
                </a:ln>
                <a:solidFill>
                  <a:srgbClr val="FF0000"/>
                </a:solidFill>
                <a:effectLst/>
                <a:uLnTx/>
                <a:uFillTx/>
                <a:latin typeface="Aptos" panose="02110004020202020204"/>
                <a:ea typeface="+mj-ea"/>
                <a:cs typeface="+mj-cs"/>
              </a:rPr>
              <a:t> LUẬN NHÓM 4</a:t>
            </a:r>
            <a:endParaRPr kumimoji="0" lang="en-US" sz="4800" b="1" i="0" u="none" strike="noStrike" kern="1200" cap="none" spc="0" normalizeH="0" baseline="0" noProof="0" dirty="0">
              <a:ln>
                <a:noFill/>
              </a:ln>
              <a:solidFill>
                <a:prstClr val="black"/>
              </a:solidFill>
              <a:effectLst/>
              <a:uLnTx/>
              <a:uFillTx/>
              <a:latin typeface="Aptos" panose="02110004020202020204"/>
              <a:ea typeface="+mj-ea"/>
              <a:cs typeface="+mj-cs"/>
            </a:endParaRPr>
          </a:p>
        </p:txBody>
      </p:sp>
    </p:spTree>
    <p:extLst>
      <p:ext uri="{BB962C8B-B14F-4D97-AF65-F5344CB8AC3E}">
        <p14:creationId xmlns:p14="http://schemas.microsoft.com/office/powerpoint/2010/main" val="2999467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FC11DACE-C996-8CB7-34CF-C9F28579D515}"/>
              </a:ext>
            </a:extLst>
          </p:cNvPr>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F87C750D-51A7-BDC4-0682-3973474E2776}"/>
              </a:ext>
            </a:extLst>
          </p:cNvPr>
          <p:cNvSpPr>
            <a:spLocks/>
          </p:cNvSpPr>
          <p:nvPr/>
        </p:nvSpPr>
        <p:spPr>
          <a:xfrm>
            <a:off x="477520" y="396240"/>
            <a:ext cx="11206480" cy="6055360"/>
          </a:xfrm>
          <a:prstGeom prst="roundRect">
            <a:avLst/>
          </a:prstGeom>
          <a:solidFill>
            <a:schemeClr val="bg1">
              <a:lumMod val="95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FEF167B2-6D82-6C3C-B6EC-868D0A007146}"/>
              </a:ext>
            </a:extLst>
          </p:cNvPr>
          <p:cNvSpPr/>
          <p:nvPr/>
        </p:nvSpPr>
        <p:spPr>
          <a:xfrm>
            <a:off x="750523" y="912035"/>
            <a:ext cx="10671769" cy="4706445"/>
          </a:xfrm>
          <a:prstGeom prst="roundRect">
            <a:avLst/>
          </a:prstGeom>
          <a:solidFill>
            <a:schemeClr val="accent2">
              <a:lumMod val="20000"/>
              <a:lumOff val="80000"/>
            </a:schemeClr>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0" i="0" baseline="30000" dirty="0">
                <a:solidFill>
                  <a:srgbClr val="000000"/>
                </a:solidFill>
                <a:effectLst/>
                <a:latin typeface="Cambria" panose="02040503050406030204" pitchFamily="18" charset="0"/>
                <a:ea typeface="Cambria" panose="02040503050406030204" pitchFamily="18" charset="0"/>
              </a:rPr>
              <a:t>(1) </a:t>
            </a:r>
            <a:r>
              <a:rPr lang="vi-VN" sz="4000" b="0" i="0" dirty="0">
                <a:solidFill>
                  <a:srgbClr val="000000"/>
                </a:solidFill>
                <a:effectLst/>
                <a:latin typeface="Cambria" panose="02040503050406030204" pitchFamily="18" charset="0"/>
                <a:ea typeface="Cambria" panose="02040503050406030204" pitchFamily="18" charset="0"/>
              </a:rPr>
              <a:t>Hoa giấy đẹp một cách giản dị. </a:t>
            </a:r>
            <a:r>
              <a:rPr lang="vi-VN" sz="4000" b="0" i="0" baseline="30000" dirty="0">
                <a:solidFill>
                  <a:srgbClr val="000000"/>
                </a:solidFill>
                <a:effectLst/>
                <a:latin typeface="Cambria" panose="02040503050406030204" pitchFamily="18" charset="0"/>
                <a:ea typeface="Cambria" panose="02040503050406030204" pitchFamily="18" charset="0"/>
              </a:rPr>
              <a:t>(2) </a:t>
            </a:r>
            <a:r>
              <a:rPr lang="vi-VN" sz="4000" b="0" i="0" dirty="0">
                <a:solidFill>
                  <a:srgbClr val="000000"/>
                </a:solidFill>
                <a:effectLst/>
                <a:latin typeface="Cambria" panose="02040503050406030204" pitchFamily="18" charset="0"/>
                <a:ea typeface="Cambria" panose="02040503050406030204" pitchFamily="18" charset="0"/>
              </a:rPr>
              <a:t>Mỗi cánh </a:t>
            </a:r>
            <a:r>
              <a:rPr lang="en-US" sz="4000" b="1" i="0" dirty="0" err="1">
                <a:solidFill>
                  <a:srgbClr val="000000"/>
                </a:solidFill>
                <a:effectLst/>
                <a:latin typeface="Cambria" panose="02040503050406030204" pitchFamily="18" charset="0"/>
                <a:ea typeface="Cambria" panose="02040503050406030204" pitchFamily="18" charset="0"/>
              </a:rPr>
              <a:t>hoa</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hoa</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giấy</a:t>
            </a:r>
            <a:r>
              <a:rPr lang="en-US" sz="4000" b="1" i="0" dirty="0">
                <a:solidFill>
                  <a:srgbClr val="000000"/>
                </a:solidFill>
                <a:effectLst/>
                <a:latin typeface="Cambria" panose="02040503050406030204" pitchFamily="18" charset="0"/>
                <a:ea typeface="Cambria" panose="02040503050406030204" pitchFamily="18" charset="0"/>
              </a:rPr>
              <a:t>)</a:t>
            </a:r>
            <a:r>
              <a:rPr lang="en-US"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giống hệt một chiếc lá, chỉ có điều mỏng mảnh hơn và có màu sắc rực rỡ. </a:t>
            </a:r>
            <a:r>
              <a:rPr lang="vi-VN" sz="4000" b="0" i="0" baseline="30000" dirty="0">
                <a:solidFill>
                  <a:srgbClr val="000000"/>
                </a:solidFill>
                <a:effectLst/>
                <a:latin typeface="Cambria" panose="02040503050406030204" pitchFamily="18" charset="0"/>
                <a:ea typeface="Cambria" panose="02040503050406030204" pitchFamily="18" charset="0"/>
              </a:rPr>
              <a:t>(3) </a:t>
            </a:r>
            <a:r>
              <a:rPr lang="vi-VN" sz="4000" b="0" i="0" dirty="0">
                <a:solidFill>
                  <a:srgbClr val="000000"/>
                </a:solidFill>
                <a:effectLst/>
                <a:latin typeface="Cambria" panose="02040503050406030204" pitchFamily="18" charset="0"/>
                <a:ea typeface="Cambria" panose="02040503050406030204" pitchFamily="18" charset="0"/>
              </a:rPr>
              <a:t>Lớp lớp </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hoa</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hoa</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giấy</a:t>
            </a:r>
            <a:r>
              <a:rPr lang="en-US" sz="4000" b="1" i="0" dirty="0">
                <a:solidFill>
                  <a:srgbClr val="000000"/>
                </a:solidFill>
                <a:effectLst/>
                <a:latin typeface="Cambria" panose="02040503050406030204" pitchFamily="18" charset="0"/>
                <a:ea typeface="Cambria" panose="02040503050406030204" pitchFamily="18" charset="0"/>
              </a:rPr>
              <a:t>)</a:t>
            </a:r>
            <a:r>
              <a:rPr lang="en-US"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rải kín mặt sân, nhưng chỉ cần một làn gió thoảng, chúng tản mát bay đi mất.</a:t>
            </a:r>
          </a:p>
          <a:p>
            <a:pPr algn="r"/>
            <a:r>
              <a:rPr lang="vi-VN" sz="4000" b="0" i="0" dirty="0">
                <a:solidFill>
                  <a:srgbClr val="000000"/>
                </a:solidFill>
                <a:effectLst/>
                <a:latin typeface="Cambria" panose="02040503050406030204" pitchFamily="18" charset="0"/>
                <a:ea typeface="Cambria" panose="02040503050406030204" pitchFamily="18" charset="0"/>
              </a:rPr>
              <a:t>(</a:t>
            </a:r>
            <a:r>
              <a:rPr lang="vi-VN" sz="4000" b="0" i="1" dirty="0">
                <a:solidFill>
                  <a:srgbClr val="000000"/>
                </a:solidFill>
                <a:effectLst/>
                <a:latin typeface="Cambria" panose="02040503050406030204" pitchFamily="18" charset="0"/>
                <a:ea typeface="Cambria" panose="02040503050406030204" pitchFamily="18" charset="0"/>
              </a:rPr>
              <a:t>Theo</a:t>
            </a:r>
            <a:r>
              <a:rPr lang="vi-VN" sz="4000" b="0" i="0" dirty="0">
                <a:solidFill>
                  <a:srgbClr val="000000"/>
                </a:solidFill>
                <a:effectLst/>
                <a:latin typeface="Cambria" panose="02040503050406030204" pitchFamily="18" charset="0"/>
                <a:ea typeface="Cambria" panose="02040503050406030204" pitchFamily="18" charset="0"/>
              </a:rPr>
              <a:t> Trần Hoài Dương)</a:t>
            </a:r>
          </a:p>
        </p:txBody>
      </p:sp>
      <p:pic>
        <p:nvPicPr>
          <p:cNvPr id="6" name="Picture 5">
            <a:extLst>
              <a:ext uri="{FF2B5EF4-FFF2-40B4-BE49-F238E27FC236}">
                <a16:creationId xmlns:a16="http://schemas.microsoft.com/office/drawing/2014/main" id="{896905F0-A0D8-6863-4696-F4ADEFD5797A}"/>
              </a:ext>
            </a:extLst>
          </p:cNvPr>
          <p:cNvPicPr>
            <a:picLocks noChangeAspect="1"/>
          </p:cNvPicPr>
          <p:nvPr/>
        </p:nvPicPr>
        <p:blipFill>
          <a:blip r:embed="rId3"/>
          <a:stretch>
            <a:fillRect/>
          </a:stretch>
        </p:blipFill>
        <p:spPr>
          <a:xfrm>
            <a:off x="2339657" y="1759267"/>
            <a:ext cx="3431223" cy="657225"/>
          </a:xfrm>
          <a:prstGeom prst="rect">
            <a:avLst/>
          </a:prstGeom>
        </p:spPr>
      </p:pic>
      <p:pic>
        <p:nvPicPr>
          <p:cNvPr id="7" name="Picture 6">
            <a:extLst>
              <a:ext uri="{FF2B5EF4-FFF2-40B4-BE49-F238E27FC236}">
                <a16:creationId xmlns:a16="http://schemas.microsoft.com/office/drawing/2014/main" id="{DAAD1809-1D7F-DCEE-EE99-D2BF97A48FB1}"/>
              </a:ext>
            </a:extLst>
          </p:cNvPr>
          <p:cNvPicPr>
            <a:picLocks noChangeAspect="1"/>
          </p:cNvPicPr>
          <p:nvPr/>
        </p:nvPicPr>
        <p:blipFill>
          <a:blip r:embed="rId3"/>
          <a:stretch>
            <a:fillRect/>
          </a:stretch>
        </p:blipFill>
        <p:spPr>
          <a:xfrm>
            <a:off x="4239577" y="2978467"/>
            <a:ext cx="3431223" cy="657225"/>
          </a:xfrm>
          <a:prstGeom prst="rect">
            <a:avLst/>
          </a:prstGeom>
        </p:spPr>
      </p:pic>
    </p:spTree>
    <p:extLst>
      <p:ext uri="{BB962C8B-B14F-4D97-AF65-F5344CB8AC3E}">
        <p14:creationId xmlns:p14="http://schemas.microsoft.com/office/powerpoint/2010/main" val="14867552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b4d614-387f-4869-a043-b320c2c8d4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E3B0948A614B80FA854A9E9C047F" ma:contentTypeVersion="12" ma:contentTypeDescription="Create a new document." ma:contentTypeScope="" ma:versionID="190044eba93ced93158e977644152f72">
  <xsd:schema xmlns:xsd="http://www.w3.org/2001/XMLSchema" xmlns:xs="http://www.w3.org/2001/XMLSchema" xmlns:p="http://schemas.microsoft.com/office/2006/metadata/properties" xmlns:ns3="39b4d614-387f-4869-a043-b320c2c8d431" targetNamespace="http://schemas.microsoft.com/office/2006/metadata/properties" ma:root="true" ma:fieldsID="cc47b5e57532e648f31547bee784f4f7" ns3:_="">
    <xsd:import namespace="39b4d614-387f-4869-a043-b320c2c8d4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DateTaken"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4d614-387f-4869-a043-b320c2c8d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63335-F450-4BE2-A5F5-6E5ED3A2DFC0}">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39b4d614-387f-4869-a043-b320c2c8d431"/>
    <ds:schemaRef ds:uri="http://www.w3.org/XML/1998/namespace"/>
  </ds:schemaRefs>
</ds:datastoreItem>
</file>

<file path=customXml/itemProps2.xml><?xml version="1.0" encoding="utf-8"?>
<ds:datastoreItem xmlns:ds="http://schemas.openxmlformats.org/officeDocument/2006/customXml" ds:itemID="{E656F6A2-A4D2-4D4F-8816-A9241AF7FAA5}">
  <ds:schemaRefs>
    <ds:schemaRef ds:uri="http://schemas.microsoft.com/sharepoint/v3/contenttype/forms"/>
  </ds:schemaRefs>
</ds:datastoreItem>
</file>

<file path=customXml/itemProps3.xml><?xml version="1.0" encoding="utf-8"?>
<ds:datastoreItem xmlns:ds="http://schemas.openxmlformats.org/officeDocument/2006/customXml" ds:itemID="{174C0A73-CF0D-464F-817C-912FB02FC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4d614-387f-4869-a043-b320c2c8d4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4475</TotalTime>
  <Words>349</Words>
  <Application>Microsoft Office PowerPoint</Application>
  <PresentationFormat>Widescreen</PresentationFormat>
  <Paragraphs>35</Paragraphs>
  <Slides>23</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Aptos</vt:lpstr>
      <vt:lpstr>Aptos Display</vt:lpstr>
      <vt:lpstr>Arial</vt:lpstr>
      <vt:lpstr>Arial-Rounded-Bold</vt:lpstr>
      <vt:lpstr>Calibri</vt:lpstr>
      <vt:lpstr>Calibri Light</vt:lpstr>
      <vt:lpstr>Cambria</vt:lpstr>
      <vt:lpstr>SVN-Apple</vt:lpstr>
      <vt:lpstr>Custom Design</vt:lpstr>
      <vt:lpstr>1_Custom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STD_OANH</cp:lastModifiedBy>
  <cp:revision>123</cp:revision>
  <dcterms:created xsi:type="dcterms:W3CDTF">2023-07-30T08:35:16Z</dcterms:created>
  <dcterms:modified xsi:type="dcterms:W3CDTF">2026-02-08T03:04:58Z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0x010100544CE3B0948A614B80FA854A9E9C047F</vt:lpwstr>
  </property>
</Properties>
</file>