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heme/theme5.xml" ContentType="application/vnd.openxmlformats-officedocument.theme+xml"/>
  <Override PartName="/ppt/tags/tag5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37" r:id="rId2"/>
    <p:sldMasterId id="2147483785" r:id="rId3"/>
    <p:sldMasterId id="2147483797" r:id="rId4"/>
  </p:sldMasterIdLst>
  <p:notesMasterIdLst>
    <p:notesMasterId r:id="rId14"/>
  </p:notesMasterIdLst>
  <p:sldIdLst>
    <p:sldId id="309" r:id="rId5"/>
    <p:sldId id="310" r:id="rId6"/>
    <p:sldId id="303" r:id="rId7"/>
    <p:sldId id="295" r:id="rId8"/>
    <p:sldId id="311" r:id="rId9"/>
    <p:sldId id="313" r:id="rId10"/>
    <p:sldId id="312" r:id="rId11"/>
    <p:sldId id="300" r:id="rId12"/>
    <p:sldId id="304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E0D57-C776-4E36-9573-1FBF7F72B1AF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3804E-A109-4AE8-B9BF-9D42C2A90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7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3804E-A109-4AE8-B9BF-9D42C2A902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3804E-A109-4AE8-B9BF-9D42C2A902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12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3804E-A109-4AE8-B9BF-9D42C2A902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46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3804E-A109-4AE8-B9BF-9D42C2A902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7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3804E-A109-4AE8-B9BF-9D42C2A902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53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3804E-A109-4AE8-B9BF-9D42C2A902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02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3804E-A109-4AE8-B9BF-9D42C2A902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40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3804E-A109-4AE8-B9BF-9D42C2A902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7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3804E-A109-4AE8-B9BF-9D42C2A902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2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3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4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881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13575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9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094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541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23236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951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454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031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2933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779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5029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998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002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66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1636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6757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442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782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476816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273432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38579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674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623466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04329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406233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86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09672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85417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585761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27816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A086B-115F-4762-BD50-449B9549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7C3DFE-66E2-4AED-BC92-6647826A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7A1F2D-BD1E-453C-AB87-D79C716B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84BF08-5EC7-45AB-9179-FF907CE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847A0-2246-4472-BACE-59FB1E70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3215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8F32D1-B8A7-486B-B909-A53713AC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21E49-7494-477C-A252-6D5FAE54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852298-00EF-4392-B8DB-43AADC4D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12243-C92C-4228-BC66-A8FFDFF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B53ADA-26B5-46BA-A5C4-04D84BF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7720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053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C367D-86E5-413E-B44C-D991447E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8D4F32-3F18-48BC-A073-91382F2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B912DA-F19E-416F-BCFE-C49FE96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8BD0E4-0405-4B7B-8655-D22FEC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83EC4-383A-4B39-91B8-6C24766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0406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BC54A-E59D-4BFC-AFDD-A81A303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136736-0332-4130-9BF6-59DC979C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1201D8-301E-4596-9892-09203A1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ACDCB3-E948-474D-B07F-B280704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3A15F2-FCCC-4B36-BC80-26EAABF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E9F267-C1F8-4417-918D-C424DBBF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641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2FBC91-5818-4546-AC6C-10B45943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A27A6-A205-4B8E-A697-687CA6B3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94D42D-58A8-4E82-8416-273C8C27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40E59D-8A5A-4DF1-814B-1A8670C6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0A96AC-6D72-4ADA-B8A2-D5EEBB935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858107-98DB-4219-A8A4-3E27F74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DAAE6E-D1CC-4AC2-9307-2DA5A58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F12621-C272-4B63-8993-762D0F5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6932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CDD30-9F9C-4C7D-93DE-E081EDB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E973A-0897-487F-A706-23619DDD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9F680F-3FF6-49AB-A23B-8D9B442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6269BC-AF8D-44CC-88DC-A2241D7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1718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8EC3432-4D49-33CA-79ED-8AC4A9AFC6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05ED3C52-B14E-C347-E31B-660D2C1342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11">
              <a:extLst>
                <a:ext uri="{FF2B5EF4-FFF2-40B4-BE49-F238E27FC236}">
                  <a16:creationId xmlns:a16="http://schemas.microsoft.com/office/drawing/2014/main" id="{D78214FC-9AD2-4BB4-0831-ADC30EF42317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907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2AE0C-EF64-4ACD-8995-37D91EF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9CF2C-D892-4874-A548-58A0C74F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BD171F-B931-4975-A5DE-8E6B3E28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207736-AD74-4530-9BB7-58E8296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8DC008-7D57-4A3D-904D-344CC96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BDEC32-3EBF-4DB5-AA7F-ABE2877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1574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2A4B9-DC6C-4CEC-B4EF-AE5B28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FA51AD-439C-44D6-B80B-C830C028D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4F15B-BFBC-4EEE-959C-F1AAEFE5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8E00E-70A4-401E-8032-C3CD8BE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BF2D7F-C362-4E9E-BD1F-79B4A49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B218B9-97A3-4FE0-83A0-FD7C01F6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95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7A56A-39A0-449C-AB48-3EA99F0B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D9AB5-EDE9-4D72-95CD-2B6C1E7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B852CC-798F-4C2F-8972-12B3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22CD4-CB47-4590-AF62-86990852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A9F9F-072C-4341-9140-2ED31436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4712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085F01-DF2A-4FC0-8A69-82530B853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F7148-A32D-4571-979F-6FD9B75A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6D347-D97D-4D03-AF68-85A7116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2BE79-3906-40DA-97DA-7105651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06B15B-325D-4928-B505-D4DCC0D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3436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444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1689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5557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72600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02903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51241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15336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95714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2026/3/28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1909807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59275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6423334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507063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24C0A7-3808-B025-4D49-4CA34C4B8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4" t="23107" r="23803" b="8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ình chữ nhật: Góc Tròn 1">
            <a:extLst>
              <a:ext uri="{FF2B5EF4-FFF2-40B4-BE49-F238E27FC236}">
                <a16:creationId xmlns:a16="http://schemas.microsoft.com/office/drawing/2014/main" id="{E37BC909-C899-714D-05A3-A0453C6349CC}"/>
              </a:ext>
            </a:extLst>
          </p:cNvPr>
          <p:cNvSpPr/>
          <p:nvPr userDrawn="1"/>
        </p:nvSpPr>
        <p:spPr>
          <a:xfrm>
            <a:off x="238836" y="427525"/>
            <a:ext cx="11714328" cy="6002949"/>
          </a:xfrm>
          <a:prstGeom prst="roundRect">
            <a:avLst/>
          </a:prstGeom>
          <a:solidFill>
            <a:srgbClr val="FFFFFF">
              <a:alpha val="82000"/>
            </a:srgbClr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31906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41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4001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3494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77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F7383A6F-51EA-4AC2-83BD-6E1A6EE1D95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14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9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16FCD79-9E58-914F-7E10-6ECD1C9760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8" y="74014"/>
            <a:ext cx="1569256" cy="1569256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282642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806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iming>
    <p:tnLst>
      <p:par>
        <p:cTn id="1" dur="indefinite" restart="never" nodeType="tmRoot"/>
      </p:par>
    </p:tnLst>
  </p:timing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5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1.png"/><Relationship Id="rId11" Type="http://schemas.openxmlformats.org/officeDocument/2006/relationships/image" Target="../media/image29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36195" y="1274081"/>
            <a:ext cx="12228195" cy="3394710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-40005" y="16193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5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6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7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60" name="图片 59" descr="E:\PPT\千库网\资料\素材\组 42.png组 4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525588" y="2591118"/>
            <a:ext cx="2564130" cy="4283075"/>
          </a:xfrm>
          <a:prstGeom prst="rect">
            <a:avLst/>
          </a:prstGeom>
        </p:spPr>
      </p:pic>
      <p:pic>
        <p:nvPicPr>
          <p:cNvPr id="69" name="图片 68" descr="矢量智能对象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60000">
            <a:off x="101333" y="2667378"/>
            <a:ext cx="1060450" cy="3361055"/>
          </a:xfrm>
          <a:prstGeom prst="rect">
            <a:avLst/>
          </a:prstGeom>
        </p:spPr>
      </p:pic>
      <p:pic>
        <p:nvPicPr>
          <p:cNvPr id="31" name="图片 30" descr="图层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413126">
            <a:off x="-15981" y="1174844"/>
            <a:ext cx="3333750" cy="723900"/>
          </a:xfrm>
          <a:prstGeom prst="rect">
            <a:avLst/>
          </a:prstGeom>
        </p:spPr>
      </p:pic>
      <p:pic>
        <p:nvPicPr>
          <p:cNvPr id="57" name="图片 56" descr="3d6d4de7dbb5ea7020e22a244ccd520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1631" y="4660965"/>
            <a:ext cx="5222571" cy="3233075"/>
          </a:xfrm>
          <a:prstGeom prst="rect">
            <a:avLst/>
          </a:prstGeom>
        </p:spPr>
      </p:pic>
      <p:pic>
        <p:nvPicPr>
          <p:cNvPr id="3" name="Picture 2" descr="A colorful letters and numbers&#10;&#10;Description automatically generated with medium confidence">
            <a:extLst>
              <a:ext uri="{FF2B5EF4-FFF2-40B4-BE49-F238E27FC236}">
                <a16:creationId xmlns:a16="http://schemas.microsoft.com/office/drawing/2014/main" id="{AB6367FE-F85E-B126-D3E4-739D2C2C87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98" y="2393244"/>
            <a:ext cx="6498827" cy="1709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215FAE-9222-C0B6-55E5-8605DBEDBD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89876" y="1361053"/>
            <a:ext cx="2871465" cy="1286367"/>
          </a:xfrm>
          <a:prstGeom prst="rect">
            <a:avLst/>
          </a:prstGeom>
        </p:spPr>
      </p:pic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75EF44B-5D43-5357-D287-9314C947C2E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8" y="74014"/>
            <a:ext cx="1569256" cy="15692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3" name="Picture 2" descr="A blue and red text&#10;&#10;Description automatically generated">
            <a:extLst>
              <a:ext uri="{FF2B5EF4-FFF2-40B4-BE49-F238E27FC236}">
                <a16:creationId xmlns:a16="http://schemas.microsoft.com/office/drawing/2014/main" id="{8D7EC37D-0789-5E47-485B-B0A955E501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705" y="1468472"/>
            <a:ext cx="8832574" cy="430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200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903767" y="661074"/>
            <a:ext cx="502570" cy="5085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1416970" y="597279"/>
            <a:ext cx="1048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/>
              </a:rPr>
              <a:t>Tính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CFFC2-314A-2C26-896A-8886D15F47B7}"/>
              </a:ext>
            </a:extLst>
          </p:cNvPr>
          <p:cNvSpPr txBox="1"/>
          <p:nvPr/>
        </p:nvSpPr>
        <p:spPr>
          <a:xfrm>
            <a:off x="467833" y="2009553"/>
            <a:ext cx="543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9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+ 3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38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7B522C-2DBC-9271-738A-8203B98652FD}"/>
              </a:ext>
            </a:extLst>
          </p:cNvPr>
          <p:cNvSpPr txBox="1"/>
          <p:nvPr/>
        </p:nvSpPr>
        <p:spPr>
          <a:xfrm>
            <a:off x="425303" y="3604437"/>
            <a:ext cx="483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x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1D0F3C-8485-2E95-E89E-5E9C627AA0F7}"/>
              </a:ext>
            </a:extLst>
          </p:cNvPr>
          <p:cNvSpPr txBox="1"/>
          <p:nvPr/>
        </p:nvSpPr>
        <p:spPr>
          <a:xfrm>
            <a:off x="6847368" y="1924493"/>
            <a:ext cx="483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7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– 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4285E1-EF49-19FB-45E1-AEA87F3F7CB2}"/>
              </a:ext>
            </a:extLst>
          </p:cNvPr>
          <p:cNvSpPr txBox="1"/>
          <p:nvPr/>
        </p:nvSpPr>
        <p:spPr>
          <a:xfrm>
            <a:off x="6900531" y="3551274"/>
            <a:ext cx="483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9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6F6C52-F9CF-EF8D-9AB2-02A03A4FBE0C}"/>
              </a:ext>
            </a:extLst>
          </p:cNvPr>
          <p:cNvSpPr txBox="1"/>
          <p:nvPr/>
        </p:nvSpPr>
        <p:spPr>
          <a:xfrm>
            <a:off x="457201" y="2732567"/>
            <a:ext cx="543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12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88E1AF-AC7D-507A-74A4-3466FE0C9571}"/>
              </a:ext>
            </a:extLst>
          </p:cNvPr>
          <p:cNvSpPr txBox="1"/>
          <p:nvPr/>
        </p:nvSpPr>
        <p:spPr>
          <a:xfrm>
            <a:off x="510364" y="4242390"/>
            <a:ext cx="543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AE92D7-0C5D-24BB-60DC-0C2FB63A2E85}"/>
              </a:ext>
            </a:extLst>
          </p:cNvPr>
          <p:cNvSpPr txBox="1"/>
          <p:nvPr/>
        </p:nvSpPr>
        <p:spPr>
          <a:xfrm>
            <a:off x="6836736" y="2594343"/>
            <a:ext cx="5433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2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9BF7AF-94D1-D1AE-4407-AB8BE9ED0FAE}"/>
              </a:ext>
            </a:extLst>
          </p:cNvPr>
          <p:cNvSpPr txBox="1"/>
          <p:nvPr/>
        </p:nvSpPr>
        <p:spPr>
          <a:xfrm>
            <a:off x="6847369" y="4104166"/>
            <a:ext cx="5433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16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1" grpId="0"/>
      <p:bldP spid="26" grpId="0"/>
      <p:bldP spid="27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814897" y="125312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262852" y="1210590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457BAB-56B4-6308-AB9D-F1F6565DA0B3}"/>
              </a:ext>
            </a:extLst>
          </p:cNvPr>
          <p:cNvSpPr txBox="1"/>
          <p:nvPr/>
        </p:nvSpPr>
        <p:spPr>
          <a:xfrm>
            <a:off x="797442" y="2190307"/>
            <a:ext cx="7910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a) 24 km/h =         m/s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A563F2-D275-9CF4-52D8-28D79B4643CF}"/>
              </a:ext>
            </a:extLst>
          </p:cNvPr>
          <p:cNvSpPr txBox="1"/>
          <p:nvPr/>
        </p:nvSpPr>
        <p:spPr>
          <a:xfrm>
            <a:off x="5932968" y="3519377"/>
            <a:ext cx="548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b) 207 km/h =            m/s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A9F9AC-32EC-EEE9-8058-003A933AF3DA}"/>
              </a:ext>
            </a:extLst>
          </p:cNvPr>
          <p:cNvSpPr/>
          <p:nvPr/>
        </p:nvSpPr>
        <p:spPr>
          <a:xfrm>
            <a:off x="3211032" y="2222205"/>
            <a:ext cx="680484" cy="58479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56B136-3E91-4943-E6FA-D2F16D16A099}"/>
              </a:ext>
            </a:extLst>
          </p:cNvPr>
          <p:cNvSpPr/>
          <p:nvPr/>
        </p:nvSpPr>
        <p:spPr>
          <a:xfrm>
            <a:off x="8601739" y="3498112"/>
            <a:ext cx="935666" cy="58479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F9F8EC-8CEB-198A-E043-95615B49FE6F}"/>
                  </a:ext>
                </a:extLst>
              </p:cNvPr>
              <p:cNvSpPr/>
              <p:nvPr/>
            </p:nvSpPr>
            <p:spPr>
              <a:xfrm>
                <a:off x="3203944" y="2073350"/>
                <a:ext cx="719470" cy="1010092"/>
              </a:xfrm>
              <a:prstGeom prst="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F9F8EC-8CEB-198A-E043-95615B49FE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944" y="2073350"/>
                <a:ext cx="719470" cy="10100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2843C39-DB11-86B9-2343-C9E09D780A37}"/>
              </a:ext>
            </a:extLst>
          </p:cNvPr>
          <p:cNvSpPr/>
          <p:nvPr/>
        </p:nvSpPr>
        <p:spPr>
          <a:xfrm>
            <a:off x="8605283" y="3491023"/>
            <a:ext cx="935666" cy="58479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57,5</a:t>
            </a:r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" grpId="0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903767" y="661074"/>
            <a:ext cx="502570" cy="5085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1416970" y="597279"/>
            <a:ext cx="10310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000" b="1" dirty="0" err="1">
                <a:solidFill>
                  <a:prstClr val="black"/>
                </a:solidFill>
              </a:rPr>
              <a:t>Bến</a:t>
            </a:r>
            <a:r>
              <a:rPr lang="en-US" sz="3000" b="1" dirty="0">
                <a:solidFill>
                  <a:prstClr val="black"/>
                </a:solidFill>
              </a:rPr>
              <a:t> B </a:t>
            </a:r>
            <a:r>
              <a:rPr lang="en-US" sz="3000" b="1" dirty="0" err="1">
                <a:solidFill>
                  <a:prstClr val="black"/>
                </a:solidFill>
              </a:rPr>
              <a:t>cách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bến</a:t>
            </a:r>
            <a:r>
              <a:rPr lang="en-US" sz="3000" b="1" dirty="0">
                <a:solidFill>
                  <a:prstClr val="black"/>
                </a:solidFill>
              </a:rPr>
              <a:t> A 115 km. </a:t>
            </a:r>
            <a:r>
              <a:rPr lang="en-US" sz="3000" b="1" dirty="0" err="1">
                <a:solidFill>
                  <a:prstClr val="black"/>
                </a:solidFill>
              </a:rPr>
              <a:t>Một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chiếc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tàu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đi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từ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bến</a:t>
            </a:r>
            <a:r>
              <a:rPr lang="en-US" sz="3000" b="1" dirty="0">
                <a:solidFill>
                  <a:prstClr val="black"/>
                </a:solidFill>
              </a:rPr>
              <a:t> A </a:t>
            </a:r>
            <a:r>
              <a:rPr lang="en-US" sz="3000" b="1" dirty="0" err="1">
                <a:solidFill>
                  <a:prstClr val="black"/>
                </a:solidFill>
              </a:rPr>
              <a:t>đến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bến</a:t>
            </a:r>
            <a:r>
              <a:rPr lang="en-US" sz="3000" b="1" dirty="0">
                <a:solidFill>
                  <a:prstClr val="black"/>
                </a:solidFill>
              </a:rPr>
              <a:t> B </a:t>
            </a:r>
            <a:r>
              <a:rPr lang="en-US" sz="3000" b="1" dirty="0" err="1">
                <a:solidFill>
                  <a:prstClr val="black"/>
                </a:solidFill>
              </a:rPr>
              <a:t>với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vận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tốc</a:t>
            </a:r>
            <a:r>
              <a:rPr lang="en-US" sz="3000" b="1" dirty="0">
                <a:solidFill>
                  <a:prstClr val="black"/>
                </a:solidFill>
              </a:rPr>
              <a:t> 22 km/h. </a:t>
            </a:r>
            <a:r>
              <a:rPr lang="en-US" sz="3000" b="1" dirty="0" err="1">
                <a:solidFill>
                  <a:prstClr val="black"/>
                </a:solidFill>
              </a:rPr>
              <a:t>Hỏi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sau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khi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khởi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hành</a:t>
            </a:r>
            <a:r>
              <a:rPr lang="en-US" sz="3000" b="1" dirty="0">
                <a:solidFill>
                  <a:prstClr val="black"/>
                </a:solidFill>
              </a:rPr>
              <a:t> 3 </a:t>
            </a:r>
            <a:r>
              <a:rPr lang="en-US" sz="3000" b="1" dirty="0" err="1">
                <a:solidFill>
                  <a:prstClr val="black"/>
                </a:solidFill>
              </a:rPr>
              <a:t>giờ</a:t>
            </a:r>
            <a:r>
              <a:rPr lang="en-US" sz="3000" b="1" dirty="0">
                <a:solidFill>
                  <a:prstClr val="black"/>
                </a:solidFill>
              </a:rPr>
              <a:t> 30 </a:t>
            </a:r>
            <a:r>
              <a:rPr lang="en-US" sz="3000" b="1" dirty="0" err="1">
                <a:solidFill>
                  <a:prstClr val="black"/>
                </a:solidFill>
              </a:rPr>
              <a:t>phút</a:t>
            </a:r>
            <a:r>
              <a:rPr lang="en-US" sz="3000" b="1" dirty="0">
                <a:solidFill>
                  <a:prstClr val="black"/>
                </a:solidFill>
              </a:rPr>
              <a:t>, </a:t>
            </a:r>
            <a:r>
              <a:rPr lang="en-US" sz="3000" b="1" dirty="0" err="1">
                <a:solidFill>
                  <a:prstClr val="black"/>
                </a:solidFill>
              </a:rPr>
              <a:t>tàu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còn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cách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bến</a:t>
            </a:r>
            <a:r>
              <a:rPr lang="en-US" sz="3000" b="1" dirty="0">
                <a:solidFill>
                  <a:prstClr val="black"/>
                </a:solidFill>
              </a:rPr>
              <a:t> B bao </a:t>
            </a:r>
            <a:r>
              <a:rPr lang="en-US" sz="3000" b="1" dirty="0" err="1">
                <a:solidFill>
                  <a:prstClr val="black"/>
                </a:solidFill>
              </a:rPr>
              <a:t>nhiêu</a:t>
            </a:r>
            <a:r>
              <a:rPr lang="en-US" sz="3000" b="1" dirty="0">
                <a:solidFill>
                  <a:prstClr val="black"/>
                </a:solidFill>
              </a:rPr>
              <a:t> ki-</a:t>
            </a:r>
            <a:r>
              <a:rPr lang="en-US" sz="3000" b="1" dirty="0" err="1">
                <a:solidFill>
                  <a:prstClr val="black"/>
                </a:solidFill>
              </a:rPr>
              <a:t>lô</a:t>
            </a:r>
            <a:r>
              <a:rPr lang="en-US" sz="3000" b="1" dirty="0">
                <a:solidFill>
                  <a:prstClr val="black"/>
                </a:solidFill>
              </a:rPr>
              <a:t>-</a:t>
            </a:r>
            <a:r>
              <a:rPr lang="en-US" sz="3000" b="1" dirty="0" err="1">
                <a:solidFill>
                  <a:prstClr val="black"/>
                </a:solidFill>
              </a:rPr>
              <a:t>mét</a:t>
            </a:r>
            <a:r>
              <a:rPr lang="en-US" sz="3000" b="1" dirty="0">
                <a:solidFill>
                  <a:prstClr val="black"/>
                </a:solidFill>
              </a:rPr>
              <a:t>?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A14BF-ABBE-6108-1A56-322255041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764" y="2328531"/>
            <a:ext cx="5007450" cy="2648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317804-FC5A-6320-3F9A-9D504241D77C}"/>
              </a:ext>
            </a:extLst>
          </p:cNvPr>
          <p:cNvSpPr txBox="1"/>
          <p:nvPr/>
        </p:nvSpPr>
        <p:spPr>
          <a:xfrm>
            <a:off x="372140" y="2198263"/>
            <a:ext cx="6230680" cy="414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3,5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tàu 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 đi được quãng đường là: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22 X 3,5 = 77 (km)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115 - 77 = 38 (km)</a:t>
            </a:r>
          </a:p>
          <a:p>
            <a:pPr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38 km.</a:t>
            </a:r>
          </a:p>
          <a:p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5" name="Picture 4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CD1F04DE-93F9-7A06-3179-DD6EB0A86A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8" y="1066298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991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691116" y="533483"/>
            <a:ext cx="502570" cy="5085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1212111" y="554750"/>
            <a:ext cx="10504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</a:rPr>
              <a:t>Chọn câu trả lời đúng.</a:t>
            </a:r>
          </a:p>
          <a:p>
            <a:pPr lvl="0" algn="just">
              <a:defRPr/>
            </a:pPr>
            <a:r>
              <a:rPr lang="vi-VN" sz="2800" dirty="0">
                <a:solidFill>
                  <a:prstClr val="black"/>
                </a:solidFill>
              </a:rPr>
              <a:t>Một đoàn tàu hỏa dài 200 m bắt đầu vào đường hầm. Vậy sau bao lâu thì đuôi tàu chui hoàn toàn vào đường hầm, biết tàu đi với vận tốc 20 m/s?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DE908D-13EF-4644-7C80-52AC2E16D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145" y="2538524"/>
            <a:ext cx="7981950" cy="2971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98538A-BA00-D217-B797-999AB0D0DADB}"/>
              </a:ext>
            </a:extLst>
          </p:cNvPr>
          <p:cNvSpPr txBox="1"/>
          <p:nvPr/>
        </p:nvSpPr>
        <p:spPr>
          <a:xfrm>
            <a:off x="2913321" y="5592726"/>
            <a:ext cx="7155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12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  B.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  C.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4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B8EF8A-A7A3-1BB5-938D-FE6B6671E5E7}"/>
              </a:ext>
            </a:extLst>
          </p:cNvPr>
          <p:cNvSpPr/>
          <p:nvPr/>
        </p:nvSpPr>
        <p:spPr>
          <a:xfrm>
            <a:off x="5071730" y="5624623"/>
            <a:ext cx="584791" cy="5635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4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1">
            <a:extLst>
              <a:ext uri="{FF2B5EF4-FFF2-40B4-BE49-F238E27FC236}">
                <a16:creationId xmlns:a16="http://schemas.microsoft.com/office/drawing/2014/main" id="{4B3BF4C0-FA8B-4744-AC2A-E5C7573EE3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F2C350-9A63-49AC-BD80-E8AAFDEBC737}"/>
              </a:ext>
            </a:extLst>
          </p:cNvPr>
          <p:cNvSpPr/>
          <p:nvPr/>
        </p:nvSpPr>
        <p:spPr>
          <a:xfrm>
            <a:off x="871492" y="820022"/>
            <a:ext cx="10449016" cy="53236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7E793470-B545-4BBE-A9C5-0A6166DD8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699" y="2290737"/>
            <a:ext cx="959180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-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Xem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lại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hôm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Chuẩn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bị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: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tiếp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theo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5A113784-358C-4A12-A1BD-A66EB2AB9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664" y="1060515"/>
            <a:ext cx="77790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DẶN DÒ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2" descr="卡通人物&#10;&#10;低可信度描述已自动生成">
            <a:extLst>
              <a:ext uri="{FF2B5EF4-FFF2-40B4-BE49-F238E27FC236}">
                <a16:creationId xmlns:a16="http://schemas.microsoft.com/office/drawing/2014/main" id="{45C27679-FA15-4806-803D-571E5D9C58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61" t="55019" r="23983"/>
          <a:stretch/>
        </p:blipFill>
        <p:spPr>
          <a:xfrm>
            <a:off x="3400760" y="3467017"/>
            <a:ext cx="4962898" cy="24239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CFA097-55F5-8201-06A2-C841860B7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8" y="602363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5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T1.Bai62.Toán"/>
  <p:tag name="ISPRING_ULTRA_SCORM_COURSE_ID" val="C590B8E8-C01C-4F8F-A7DD-99F57B2D9011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7F7\uFFFD{5CC6101C-1CAA-4D91-9006-D89E4704E89B}&quot;,&quot;D:\\BÀI GIẢNG ĐIỆN TỬ LỚP 5 - KNTT\\MÔN TOÁN\\Toán- Tuần 29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1.Bai62.Toán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209</Words>
  <Application>Microsoft Office PowerPoint</Application>
  <PresentationFormat>Widescreen</PresentationFormat>
  <Paragraphs>45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微软雅黑</vt:lpstr>
      <vt:lpstr>Arial</vt:lpstr>
      <vt:lpstr>Calibri</vt:lpstr>
      <vt:lpstr>Cambria</vt:lpstr>
      <vt:lpstr>Cambria Math</vt:lpstr>
      <vt:lpstr>等线</vt:lpstr>
      <vt:lpstr>等线 Light</vt:lpstr>
      <vt:lpstr>UTM Cookies</vt:lpstr>
      <vt:lpstr>Wingdings</vt:lpstr>
      <vt:lpstr>字魂35号-经典雅黑</vt:lpstr>
      <vt:lpstr>2_Office Theme</vt:lpstr>
      <vt:lpstr>5_Office 主题</vt:lpstr>
      <vt:lpstr>1_Office 主题​​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T1.Bai62.Toán</dc:title>
  <dc:creator>tran thao</dc:creator>
  <cp:lastModifiedBy>STD_OANH</cp:lastModifiedBy>
  <cp:revision>50</cp:revision>
  <dcterms:created xsi:type="dcterms:W3CDTF">2021-06-29T06:58:36Z</dcterms:created>
  <dcterms:modified xsi:type="dcterms:W3CDTF">2026-03-28T10:35:22Z</dcterms:modified>
</cp:coreProperties>
</file>