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1"/>
  </p:notesMasterIdLst>
  <p:sldIdLst>
    <p:sldId id="334" r:id="rId2"/>
    <p:sldId id="325" r:id="rId3"/>
    <p:sldId id="389" r:id="rId4"/>
    <p:sldId id="416" r:id="rId5"/>
    <p:sldId id="417" r:id="rId6"/>
    <p:sldId id="419" r:id="rId7"/>
    <p:sldId id="326" r:id="rId8"/>
    <p:sldId id="418" r:id="rId9"/>
    <p:sldId id="39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0" autoAdjust="0"/>
    <p:restoredTop sz="84805" autoAdjust="0"/>
  </p:normalViewPr>
  <p:slideViewPr>
    <p:cSldViewPr snapToGrid="0">
      <p:cViewPr varScale="1">
        <p:scale>
          <a:sx n="70" d="100"/>
          <a:sy n="70" d="100"/>
        </p:scale>
        <p:origin x="7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B9A99-CF67-4382-AC86-C83C00FFCA9D}" type="datetimeFigureOut">
              <a:rPr lang="en-US" smtClean="0"/>
              <a:t>4/11/2026</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7ABB2-EC35-4807-A17D-E3D9231DCA16}" type="slidenum">
              <a:rPr lang="en-US" smtClean="0"/>
              <a:t>‹#›</a:t>
            </a:fld>
            <a:endParaRPr lang="en-US"/>
          </a:p>
        </p:txBody>
      </p:sp>
    </p:spTree>
    <p:extLst>
      <p:ext uri="{BB962C8B-B14F-4D97-AF65-F5344CB8AC3E}">
        <p14:creationId xmlns:p14="http://schemas.microsoft.com/office/powerpoint/2010/main" val="27577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426A-7D9C-74C9-3660-E1357D39EE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C7ECB3-E456-F8D1-8667-237C433C381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CBFB4D-04F4-685F-7B07-8CA04D5CB053}"/>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4/11/2026</a:t>
            </a:fld>
            <a:endParaRPr lang="en-US"/>
          </a:p>
        </p:txBody>
      </p:sp>
      <p:sp>
        <p:nvSpPr>
          <p:cNvPr id="5" name="Footer Placeholder 4">
            <a:extLst>
              <a:ext uri="{FF2B5EF4-FFF2-40B4-BE49-F238E27FC236}">
                <a16:creationId xmlns:a16="http://schemas.microsoft.com/office/drawing/2014/main" id="{DC7E629A-A065-5594-4E9B-E0E337B656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1675C4-E2E6-25B1-6C7A-C15A0686954B}"/>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pic>
        <p:nvPicPr>
          <p:cNvPr id="8" name="Picture 7">
            <a:extLst>
              <a:ext uri="{FF2B5EF4-FFF2-40B4-BE49-F238E27FC236}">
                <a16:creationId xmlns:a16="http://schemas.microsoft.com/office/drawing/2014/main" id="{4B33136D-933D-5922-C5ED-C8B62364C5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67534" cy="6858000"/>
          </a:xfrm>
          <a:prstGeom prst="rect">
            <a:avLst/>
          </a:prstGeom>
        </p:spPr>
      </p:pic>
    </p:spTree>
    <p:extLst>
      <p:ext uri="{BB962C8B-B14F-4D97-AF65-F5344CB8AC3E}">
        <p14:creationId xmlns:p14="http://schemas.microsoft.com/office/powerpoint/2010/main" val="104441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FBFC-3C9C-8AC6-E5CF-3451F096E9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8AFCC3-2533-B8DA-9AD2-47792E31396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902E1-822D-C18A-6FC1-2DC5F2970813}"/>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4/11/2026</a:t>
            </a:fld>
            <a:endParaRPr lang="en-US"/>
          </a:p>
        </p:txBody>
      </p:sp>
      <p:sp>
        <p:nvSpPr>
          <p:cNvPr id="5" name="Footer Placeholder 4">
            <a:extLst>
              <a:ext uri="{FF2B5EF4-FFF2-40B4-BE49-F238E27FC236}">
                <a16:creationId xmlns:a16="http://schemas.microsoft.com/office/drawing/2014/main" id="{6089BB70-B80F-BE76-AAF1-6A71AEEFF1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9668BA-EAA8-29B5-5B4A-630ED49ECA8F}"/>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88905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39DB10-C167-E5B9-03E8-18F72C5462C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4632D-01EA-35C9-D320-3FB0577CE75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A39DD-C727-3E53-D26F-0015610E60D5}"/>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4/11/2026</a:t>
            </a:fld>
            <a:endParaRPr lang="en-US"/>
          </a:p>
        </p:txBody>
      </p:sp>
      <p:sp>
        <p:nvSpPr>
          <p:cNvPr id="5" name="Footer Placeholder 4">
            <a:extLst>
              <a:ext uri="{FF2B5EF4-FFF2-40B4-BE49-F238E27FC236}">
                <a16:creationId xmlns:a16="http://schemas.microsoft.com/office/drawing/2014/main" id="{82E6F9ED-E1DE-DC52-1351-DCB1534EB8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5923CA-027B-A13F-D66E-4740B7B44360}"/>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356021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Graphical user interface, diagram&#10;&#10;Description automatically generated">
            <a:extLst>
              <a:ext uri="{FF2B5EF4-FFF2-40B4-BE49-F238E27FC236}">
                <a16:creationId xmlns:a16="http://schemas.microsoft.com/office/drawing/2014/main" id="{3A382205-B480-022B-682E-EC0931FDF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826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3BCE-223B-4C86-E3DB-10573FAB03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3D6A23-8204-74FE-607E-66009EB432B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2684F0-8637-843F-A182-E0E5C99C9615}"/>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4/11/2026</a:t>
            </a:fld>
            <a:endParaRPr lang="en-US"/>
          </a:p>
        </p:txBody>
      </p:sp>
      <p:sp>
        <p:nvSpPr>
          <p:cNvPr id="5" name="Footer Placeholder 4">
            <a:extLst>
              <a:ext uri="{FF2B5EF4-FFF2-40B4-BE49-F238E27FC236}">
                <a16:creationId xmlns:a16="http://schemas.microsoft.com/office/drawing/2014/main" id="{82D7BF85-96BD-578B-EAA9-EC20016DB9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15C8FF-6035-88FE-2734-D02FD003CB93}"/>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5110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12A0-D22E-09F4-D31C-0DF07CE6C4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DE10385-5939-1B78-36A6-F41C3796032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72854E-8421-A883-9E8E-D7BFB891AD3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E00383-F71C-1761-4774-BB6DBBDF9A1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4/11/2026</a:t>
            </a:fld>
            <a:endParaRPr lang="en-US"/>
          </a:p>
        </p:txBody>
      </p:sp>
      <p:sp>
        <p:nvSpPr>
          <p:cNvPr id="6" name="Footer Placeholder 5">
            <a:extLst>
              <a:ext uri="{FF2B5EF4-FFF2-40B4-BE49-F238E27FC236}">
                <a16:creationId xmlns:a16="http://schemas.microsoft.com/office/drawing/2014/main" id="{DADF3904-6EB0-3DC9-D410-05C843760C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BA12B3-20BA-D1B4-5E7A-1E7D23B2DDBF}"/>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197709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4261-83FC-3EE5-2D55-34A7E32CC06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DAD3985-5CA9-2C90-C66E-E9D70DE49BC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9927EE-0A21-F4D9-5792-C39DACB3359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BCFC5-9073-F465-7E0C-6D9643267EA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ED9D45-C758-98D7-234A-39BF7B38AB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9F635C-4A2D-CF9F-3BF6-C5B76700EA2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4/11/2026</a:t>
            </a:fld>
            <a:endParaRPr lang="en-US"/>
          </a:p>
        </p:txBody>
      </p:sp>
      <p:sp>
        <p:nvSpPr>
          <p:cNvPr id="8" name="Footer Placeholder 7">
            <a:extLst>
              <a:ext uri="{FF2B5EF4-FFF2-40B4-BE49-F238E27FC236}">
                <a16:creationId xmlns:a16="http://schemas.microsoft.com/office/drawing/2014/main" id="{9A8D2F50-BA3E-4486-705F-4411517E0C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DA7F71F-FD60-135C-8A70-F95222BFE29E}"/>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377450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A7F8-79A1-8445-D7C1-1DB288F0AD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E8408BD-A0A8-D196-254F-6AE5E8584AC2}"/>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4/11/2026</a:t>
            </a:fld>
            <a:endParaRPr lang="en-US"/>
          </a:p>
        </p:txBody>
      </p:sp>
      <p:sp>
        <p:nvSpPr>
          <p:cNvPr id="4" name="Footer Placeholder 3">
            <a:extLst>
              <a:ext uri="{FF2B5EF4-FFF2-40B4-BE49-F238E27FC236}">
                <a16:creationId xmlns:a16="http://schemas.microsoft.com/office/drawing/2014/main" id="{E177DD46-2BF2-91A7-67AC-4C3F9B678C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B6D9B5-0810-4C22-451D-1CC931A616EB}"/>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7761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3660AE-6717-8F6B-325C-7E762351E38E}"/>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4/11/2026</a:t>
            </a:fld>
            <a:endParaRPr lang="en-US"/>
          </a:p>
        </p:txBody>
      </p:sp>
      <p:sp>
        <p:nvSpPr>
          <p:cNvPr id="3" name="Footer Placeholder 2">
            <a:extLst>
              <a:ext uri="{FF2B5EF4-FFF2-40B4-BE49-F238E27FC236}">
                <a16:creationId xmlns:a16="http://schemas.microsoft.com/office/drawing/2014/main" id="{8EB44354-FC02-28A7-FA92-0F1C62C11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D7A53F6-0751-0089-CC38-4BA0AF278DED}"/>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138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7A56-14EE-4FD8-0425-A2AD3FA771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4CB14-2419-61DC-0FD8-5762F6312D4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124F98-F625-4722-D7A2-383483553F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243C6-2E3B-407E-8D45-D73B575EB470}"/>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4/11/2026</a:t>
            </a:fld>
            <a:endParaRPr lang="en-US"/>
          </a:p>
        </p:txBody>
      </p:sp>
      <p:sp>
        <p:nvSpPr>
          <p:cNvPr id="6" name="Footer Placeholder 5">
            <a:extLst>
              <a:ext uri="{FF2B5EF4-FFF2-40B4-BE49-F238E27FC236}">
                <a16:creationId xmlns:a16="http://schemas.microsoft.com/office/drawing/2014/main" id="{5B87CBB8-70B1-BB10-26A0-DBB1AC13B6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360A9A-F96A-4A4D-A4AB-BC5212B78B3C}"/>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66714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A4C5-C3F3-910B-7BF9-1153DFF787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569983-C4DF-A8DD-1327-48642EAFBE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E9300D-F1A6-CA8B-48F7-B994449675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CED852-B65D-40FB-EFDB-750E693084D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4/11/2026</a:t>
            </a:fld>
            <a:endParaRPr lang="en-US"/>
          </a:p>
        </p:txBody>
      </p:sp>
      <p:sp>
        <p:nvSpPr>
          <p:cNvPr id="6" name="Footer Placeholder 5">
            <a:extLst>
              <a:ext uri="{FF2B5EF4-FFF2-40B4-BE49-F238E27FC236}">
                <a16:creationId xmlns:a16="http://schemas.microsoft.com/office/drawing/2014/main" id="{B3D05526-77B3-D7EA-3EC6-0414BE9527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E0F2BA-0570-A22A-6194-07F323429D27}"/>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90227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475ACC20-82B6-7B05-7612-8EBB7BFF35C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4782" y="172977"/>
            <a:ext cx="1429682" cy="1429682"/>
          </a:xfrm>
          <a:prstGeom prst="rect">
            <a:avLst/>
          </a:prstGeom>
        </p:spPr>
      </p:pic>
    </p:spTree>
    <p:extLst>
      <p:ext uri="{BB962C8B-B14F-4D97-AF65-F5344CB8AC3E}">
        <p14:creationId xmlns:p14="http://schemas.microsoft.com/office/powerpoint/2010/main" val="115637803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0855" y="537406"/>
            <a:ext cx="8953600" cy="5024539"/>
          </a:xfrm>
          <a:prstGeom prst="rect">
            <a:avLst/>
          </a:prstGeom>
        </p:spPr>
      </p:pic>
      <p:sp>
        <p:nvSpPr>
          <p:cNvPr id="5" name="TextBox 4">
            <a:extLst>
              <a:ext uri="{FF2B5EF4-FFF2-40B4-BE49-F238E27FC236}">
                <a16:creationId xmlns:a16="http://schemas.microsoft.com/office/drawing/2014/main" id="{2606B17A-B942-5FD6-AD77-8F7F520F8FF9}"/>
              </a:ext>
            </a:extLst>
          </p:cNvPr>
          <p:cNvSpPr txBox="1"/>
          <p:nvPr/>
        </p:nvSpPr>
        <p:spPr>
          <a:xfrm>
            <a:off x="3388659" y="935065"/>
            <a:ext cx="58275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ea typeface="+mn-ea"/>
                <a:cs typeface="+mn-cs"/>
              </a:rPr>
              <a:t>Thứ</a:t>
            </a:r>
            <a:r>
              <a:rPr kumimoji="0" lang="en-US" sz="3200" b="1" i="0" u="none" strike="noStrike" kern="1200" cap="none" spc="0" normalizeH="0" baseline="0" noProof="0" dirty="0">
                <a:ln>
                  <a:noFill/>
                </a:ln>
                <a:solidFill>
                  <a:srgbClr val="002060"/>
                </a:solidFill>
                <a:effectLst/>
                <a:uLnTx/>
                <a:uFillTx/>
                <a:ea typeface="+mn-ea"/>
                <a:cs typeface="+mn-cs"/>
              </a:rPr>
              <a:t> … </a:t>
            </a:r>
            <a:r>
              <a:rPr kumimoji="0" lang="en-US" sz="3200" b="1" i="0" u="none" strike="noStrike" kern="1200" cap="none" spc="0" normalizeH="0" baseline="0" noProof="0" dirty="0" err="1">
                <a:ln>
                  <a:noFill/>
                </a:ln>
                <a:solidFill>
                  <a:srgbClr val="002060"/>
                </a:solidFill>
                <a:effectLst/>
                <a:uLnTx/>
                <a:uFillTx/>
                <a:ea typeface="+mn-ea"/>
                <a:cs typeface="+mn-cs"/>
              </a:rPr>
              <a:t>ngày</a:t>
            </a:r>
            <a:r>
              <a:rPr kumimoji="0" lang="en-US" sz="3200" b="1" i="0" u="none" strike="noStrike" kern="1200" cap="none" spc="0" normalizeH="0" baseline="0" noProof="0" dirty="0">
                <a:ln>
                  <a:noFill/>
                </a:ln>
                <a:solidFill>
                  <a:srgbClr val="002060"/>
                </a:solidFill>
                <a:effectLst/>
                <a:uLnTx/>
                <a:uFillTx/>
                <a:ea typeface="+mn-ea"/>
                <a:cs typeface="+mn-cs"/>
              </a:rPr>
              <a:t> … </a:t>
            </a:r>
            <a:r>
              <a:rPr kumimoji="0" lang="en-US" sz="3200" b="1" i="0" u="none" strike="noStrike" kern="1200" cap="none" spc="0" normalizeH="0" baseline="0" noProof="0" dirty="0" err="1">
                <a:ln>
                  <a:noFill/>
                </a:ln>
                <a:solidFill>
                  <a:srgbClr val="002060"/>
                </a:solidFill>
                <a:effectLst/>
                <a:uLnTx/>
                <a:uFillTx/>
                <a:ea typeface="+mn-ea"/>
                <a:cs typeface="+mn-cs"/>
              </a:rPr>
              <a:t>tháng</a:t>
            </a:r>
            <a:r>
              <a:rPr kumimoji="0" lang="en-US" sz="3200" b="1" i="0" u="none" strike="noStrike" kern="1200" cap="none" spc="0" normalizeH="0" baseline="0" noProof="0" dirty="0">
                <a:ln>
                  <a:noFill/>
                </a:ln>
                <a:solidFill>
                  <a:srgbClr val="002060"/>
                </a:solidFill>
                <a:effectLst/>
                <a:uLnTx/>
                <a:uFillTx/>
                <a:ea typeface="+mn-ea"/>
                <a:cs typeface="+mn-cs"/>
              </a:rPr>
              <a:t> … </a:t>
            </a:r>
            <a:r>
              <a:rPr kumimoji="0" lang="en-US" sz="3200" b="1" i="0" u="none" strike="noStrike" kern="1200" cap="none" spc="0" normalizeH="0" baseline="0" noProof="0" dirty="0" err="1">
                <a:ln>
                  <a:noFill/>
                </a:ln>
                <a:solidFill>
                  <a:srgbClr val="002060"/>
                </a:solidFill>
                <a:effectLst/>
                <a:uLnTx/>
                <a:uFillTx/>
                <a:ea typeface="+mn-ea"/>
                <a:cs typeface="+mn-cs"/>
              </a:rPr>
              <a:t>năm</a:t>
            </a:r>
            <a:r>
              <a:rPr kumimoji="0" lang="en-US" sz="3200" b="1" i="0" u="none" strike="noStrike" kern="1200" cap="none" spc="0" normalizeH="0" baseline="0" noProof="0" dirty="0">
                <a:ln>
                  <a:noFill/>
                </a:ln>
                <a:solidFill>
                  <a:srgbClr val="002060"/>
                </a:solidFill>
                <a:effectLst/>
                <a:uLnTx/>
                <a:uFillTx/>
                <a:ea typeface="+mn-ea"/>
                <a:cs typeface="+mn-cs"/>
              </a:rPr>
              <a:t> …</a:t>
            </a:r>
          </a:p>
        </p:txBody>
      </p:sp>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rcRect l="24002" r="25455"/>
          <a:stretch/>
        </p:blipFill>
        <p:spPr>
          <a:xfrm>
            <a:off x="-234272" y="1521987"/>
            <a:ext cx="3023755" cy="5982603"/>
          </a:xfrm>
          <a:prstGeom prst="rect">
            <a:avLst/>
          </a:prstGeom>
        </p:spPr>
      </p:pic>
      <p:pic>
        <p:nvPicPr>
          <p:cNvPr id="3" name="Picture 2">
            <a:extLst>
              <a:ext uri="{FF2B5EF4-FFF2-40B4-BE49-F238E27FC236}">
                <a16:creationId xmlns:a16="http://schemas.microsoft.com/office/drawing/2014/main" id="{C786E13C-67EE-7735-E1C0-DF92F66734A9}"/>
              </a:ext>
            </a:extLst>
          </p:cNvPr>
          <p:cNvPicPr>
            <a:picLocks noChangeAspect="1"/>
          </p:cNvPicPr>
          <p:nvPr/>
        </p:nvPicPr>
        <p:blipFill>
          <a:blip r:embed="rId5"/>
          <a:stretch>
            <a:fillRect/>
          </a:stretch>
        </p:blipFill>
        <p:spPr>
          <a:xfrm>
            <a:off x="2097157" y="1663548"/>
            <a:ext cx="8278739" cy="2155063"/>
          </a:xfrm>
          <a:prstGeom prst="rect">
            <a:avLst/>
          </a:prstGeom>
        </p:spPr>
      </p:pic>
      <p:pic>
        <p:nvPicPr>
          <p:cNvPr id="9" name="Picture 8">
            <a:extLst>
              <a:ext uri="{FF2B5EF4-FFF2-40B4-BE49-F238E27FC236}">
                <a16:creationId xmlns:a16="http://schemas.microsoft.com/office/drawing/2014/main" id="{A9A9E7E1-32BF-123C-1591-DD9AEB2F9AB9}"/>
              </a:ext>
            </a:extLst>
          </p:cNvPr>
          <p:cNvPicPr>
            <a:picLocks noChangeAspect="1"/>
          </p:cNvPicPr>
          <p:nvPr/>
        </p:nvPicPr>
        <p:blipFill>
          <a:blip r:embed="rId6"/>
          <a:stretch>
            <a:fillRect/>
          </a:stretch>
        </p:blipFill>
        <p:spPr>
          <a:xfrm>
            <a:off x="5137644" y="3757209"/>
            <a:ext cx="2115495" cy="1072989"/>
          </a:xfrm>
          <a:prstGeom prst="rect">
            <a:avLst/>
          </a:prstGeom>
        </p:spPr>
      </p:pic>
    </p:spTree>
    <p:extLst>
      <p:ext uri="{BB962C8B-B14F-4D97-AF65-F5344CB8AC3E}">
        <p14:creationId xmlns:p14="http://schemas.microsoft.com/office/powerpoint/2010/main" val="2372189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C6298BE8-C202-63C5-3439-2DAB1FFA4247}"/>
              </a:ext>
            </a:extLst>
          </p:cNvPr>
          <p:cNvPicPr>
            <a:picLocks noChangeAspect="1"/>
          </p:cNvPicPr>
          <p:nvPr/>
        </p:nvPicPr>
        <p:blipFill>
          <a:blip r:embed="rId5"/>
          <a:stretch>
            <a:fillRect/>
          </a:stretch>
        </p:blipFill>
        <p:spPr>
          <a:xfrm>
            <a:off x="2276525" y="1581752"/>
            <a:ext cx="7638950" cy="3694496"/>
          </a:xfrm>
          <a:prstGeom prst="rect">
            <a:avLst/>
          </a:prstGeom>
        </p:spPr>
      </p:pic>
    </p:spTree>
    <p:extLst>
      <p:ext uri="{BB962C8B-B14F-4D97-AF65-F5344CB8AC3E}">
        <p14:creationId xmlns:p14="http://schemas.microsoft.com/office/powerpoint/2010/main" val="922994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6"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00746" y="477358"/>
            <a:ext cx="100878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Viết</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sau</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thành</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Đọc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đó</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ACEAB62-86D6-428F-6AB5-7DBB493D9CA4}"/>
                  </a:ext>
                </a:extLst>
              </p:cNvPr>
              <p:cNvSpPr txBox="1"/>
              <p:nvPr/>
            </p:nvSpPr>
            <p:spPr>
              <a:xfrm>
                <a:off x="1759226" y="1639957"/>
                <a:ext cx="8080513" cy="1152047"/>
              </a:xfrm>
              <a:prstGeom prst="rect">
                <a:avLst/>
              </a:prstGeom>
              <a:noFill/>
            </p:spPr>
            <p:txBody>
              <a:bodyPr wrap="square" rtlCol="0">
                <a:spAutoFit/>
              </a:bodyPr>
              <a:lstStyle/>
              <a:p>
                <a:pPr algn="ctr"/>
                <a14:m>
                  <m:oMath xmlns:m="http://schemas.openxmlformats.org/officeDocument/2006/math">
                    <m:f>
                      <m:fPr>
                        <m:ctrlPr>
                          <a:rPr lang="en-US" sz="4800" i="1" smtClean="0">
                            <a:solidFill>
                              <a:srgbClr val="242021"/>
                            </a:solidFill>
                            <a:effectLst/>
                            <a:latin typeface="Cambria Math" panose="02040503050406030204" pitchFamily="18" charset="0"/>
                          </a:rPr>
                        </m:ctrlPr>
                      </m:fPr>
                      <m:num>
                        <m:r>
                          <a:rPr lang="en-US" sz="4800" i="1">
                            <a:solidFill>
                              <a:srgbClr val="242021"/>
                            </a:solidFill>
                            <a:effectLst/>
                            <a:latin typeface="Cambria Math" panose="02040503050406030204" pitchFamily="18" charset="0"/>
                            <a:ea typeface="Calibri" panose="020F0502020204030204" pitchFamily="34" charset="0"/>
                            <a:cs typeface="Times New Roman" panose="02020603050405020304" pitchFamily="18" charset="0"/>
                          </a:rPr>
                          <m:t>31</m:t>
                        </m:r>
                      </m:num>
                      <m:den>
                        <m:r>
                          <a:rPr lang="en-US" sz="4800" i="1">
                            <a:solidFill>
                              <a:srgbClr val="242021"/>
                            </a:solidFill>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en-US" sz="4800" dirty="0">
                    <a:latin typeface="Cambria" panose="02040503050406030204" pitchFamily="18" charset="0"/>
                    <a:ea typeface="Cambria" panose="02040503050406030204" pitchFamily="18" charset="0"/>
                  </a:rPr>
                  <a:t>; </a:t>
                </a:r>
                <a14:m>
                  <m:oMath xmlns:m="http://schemas.openxmlformats.org/officeDocument/2006/math">
                    <m:f>
                      <m:fPr>
                        <m:ctrlPr>
                          <a:rPr lang="en-US" sz="4800" i="1">
                            <a:latin typeface="Cambria Math" panose="02040503050406030204" pitchFamily="18" charset="0"/>
                          </a:rPr>
                        </m:ctrlPr>
                      </m:fPr>
                      <m:num>
                        <m:r>
                          <a:rPr lang="en-US" sz="4800" i="1">
                            <a:latin typeface="Cambria Math" panose="02040503050406030204" pitchFamily="18" charset="0"/>
                          </a:rPr>
                          <m:t>75</m:t>
                        </m:r>
                      </m:num>
                      <m:den>
                        <m:r>
                          <a:rPr lang="en-US" sz="4800" i="1">
                            <a:latin typeface="Cambria Math" panose="02040503050406030204" pitchFamily="18" charset="0"/>
                          </a:rPr>
                          <m:t>100</m:t>
                        </m:r>
                      </m:den>
                    </m:f>
                  </m:oMath>
                </a14:m>
                <a:r>
                  <a:rPr lang="en-US" sz="4800" dirty="0">
                    <a:latin typeface="Cambria" panose="02040503050406030204" pitchFamily="18" charset="0"/>
                    <a:ea typeface="Cambria" panose="02040503050406030204" pitchFamily="18" charset="0"/>
                  </a:rPr>
                  <a:t>; </a:t>
                </a:r>
                <a14:m>
                  <m:oMath xmlns:m="http://schemas.openxmlformats.org/officeDocument/2006/math">
                    <m:f>
                      <m:fPr>
                        <m:ctrlPr>
                          <a:rPr lang="en-US" sz="4800" i="1">
                            <a:latin typeface="Cambria Math" panose="02040503050406030204" pitchFamily="18" charset="0"/>
                          </a:rPr>
                        </m:ctrlPr>
                      </m:fPr>
                      <m:num>
                        <m:r>
                          <a:rPr lang="en-US" sz="4800" i="1">
                            <a:latin typeface="Cambria Math" panose="02040503050406030204" pitchFamily="18" charset="0"/>
                          </a:rPr>
                          <m:t>489</m:t>
                        </m:r>
                      </m:num>
                      <m:den>
                        <m:r>
                          <a:rPr lang="en-US" sz="4800" i="1">
                            <a:latin typeface="Cambria Math" panose="02040503050406030204" pitchFamily="18" charset="0"/>
                          </a:rPr>
                          <m:t>100</m:t>
                        </m:r>
                      </m:den>
                    </m:f>
                  </m:oMath>
                </a14:m>
                <a:r>
                  <a:rPr lang="en-US" sz="4800" dirty="0">
                    <a:latin typeface="Cambria" panose="02040503050406030204" pitchFamily="18" charset="0"/>
                    <a:ea typeface="Cambria" panose="02040503050406030204" pitchFamily="18" charset="0"/>
                  </a:rPr>
                  <a:t>; </a:t>
                </a:r>
                <a14:m>
                  <m:oMath xmlns:m="http://schemas.openxmlformats.org/officeDocument/2006/math">
                    <m:f>
                      <m:fPr>
                        <m:ctrlPr>
                          <a:rPr lang="en-US" sz="4800" i="1">
                            <a:latin typeface="Cambria Math" panose="02040503050406030204" pitchFamily="18" charset="0"/>
                          </a:rPr>
                        </m:ctrlPr>
                      </m:fPr>
                      <m:num>
                        <m:r>
                          <a:rPr lang="en-US" sz="4800" i="1">
                            <a:latin typeface="Cambria Math" panose="02040503050406030204" pitchFamily="18" charset="0"/>
                          </a:rPr>
                          <m:t>6024</m:t>
                        </m:r>
                      </m:num>
                      <m:den>
                        <m:r>
                          <a:rPr lang="en-US" sz="4800" i="1">
                            <a:latin typeface="Cambria Math" panose="02040503050406030204" pitchFamily="18" charset="0"/>
                          </a:rPr>
                          <m:t>1000</m:t>
                        </m:r>
                      </m:den>
                    </m:f>
                  </m:oMath>
                </a14:m>
                <a:endParaRPr lang="en-US" sz="4800" dirty="0">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1ACEAB62-86D6-428F-6AB5-7DBB493D9CA4}"/>
                  </a:ext>
                </a:extLst>
              </p:cNvPr>
              <p:cNvSpPr txBox="1">
                <a:spLocks noRot="1" noChangeAspect="1" noMove="1" noResize="1" noEditPoints="1" noAdjustHandles="1" noChangeArrowheads="1" noChangeShapeType="1" noTextEdit="1"/>
              </p:cNvSpPr>
              <p:nvPr/>
            </p:nvSpPr>
            <p:spPr>
              <a:xfrm>
                <a:off x="1759226" y="1639957"/>
                <a:ext cx="8080513" cy="1152047"/>
              </a:xfrm>
              <a:prstGeom prst="rect">
                <a:avLst/>
              </a:prstGeom>
              <a:blipFill>
                <a:blip r:embed="rId2"/>
                <a:stretch>
                  <a:fillRect b="-12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AEB2984-46AD-170A-AB4B-918EB01F004A}"/>
                  </a:ext>
                </a:extLst>
              </p:cNvPr>
              <p:cNvSpPr txBox="1"/>
              <p:nvPr/>
            </p:nvSpPr>
            <p:spPr>
              <a:xfrm>
                <a:off x="1282148" y="3120887"/>
                <a:ext cx="9591261" cy="2897332"/>
              </a:xfrm>
              <a:prstGeom prst="rect">
                <a:avLst/>
              </a:prstGeom>
              <a:noFill/>
            </p:spPr>
            <p:txBody>
              <a:bodyPr wrap="square" rtlCol="0">
                <a:spAutoFit/>
              </a:bodyPr>
              <a:lstStyle/>
              <a:p>
                <a14:m>
                  <m:oMath xmlns:m="http://schemas.openxmlformats.org/officeDocument/2006/math">
                    <m:f>
                      <m:fPr>
                        <m:ctrlPr>
                          <a:rPr lang="en-US" sz="3200" i="1" smtClean="0">
                            <a:solidFill>
                              <a:srgbClr val="FF0000"/>
                            </a:solidFill>
                            <a:effectLst/>
                            <a:latin typeface="Cambria Math" panose="02040503050406030204" pitchFamily="18" charset="0"/>
                            <a:ea typeface="Calibri" panose="020F0502020204030204" pitchFamily="34" charset="0"/>
                          </a:rPr>
                        </m:ctrlPr>
                      </m:fPr>
                      <m:num>
                        <m:r>
                          <a:rPr lang="en-US" sz="3200" i="1">
                            <a:solidFill>
                              <a:srgbClr val="FF0000"/>
                            </a:solidFill>
                            <a:effectLst/>
                            <a:latin typeface="Cambria Math" panose="02040503050406030204" pitchFamily="18" charset="0"/>
                            <a:ea typeface="Calibri" panose="020F0502020204030204" pitchFamily="34" charset="0"/>
                          </a:rPr>
                          <m:t>31</m:t>
                        </m:r>
                      </m:num>
                      <m:den>
                        <m:r>
                          <a:rPr lang="en-US" sz="3200" i="1">
                            <a:solidFill>
                              <a:srgbClr val="FF0000"/>
                            </a:solidFill>
                            <a:effectLst/>
                            <a:latin typeface="Cambria Math" panose="02040503050406030204" pitchFamily="18" charset="0"/>
                            <a:ea typeface="Calibri" panose="020F0502020204030204" pitchFamily="34" charset="0"/>
                          </a:rPr>
                          <m:t>10</m:t>
                        </m:r>
                      </m:den>
                    </m:f>
                    <m:r>
                      <a:rPr lang="en-US" sz="3200" i="1">
                        <a:solidFill>
                          <a:srgbClr val="FF0000"/>
                        </a:solidFill>
                        <a:effectLst/>
                        <a:latin typeface="Cambria Math" panose="02040503050406030204" pitchFamily="18" charset="0"/>
                        <a:ea typeface="Calibri" panose="020F0502020204030204" pitchFamily="34" charset="0"/>
                      </a:rPr>
                      <m:t> </m:t>
                    </m:r>
                  </m:oMath>
                </a14:m>
                <a:r>
                  <a:rPr lang="en-US" sz="3200" dirty="0">
                    <a:solidFill>
                      <a:srgbClr val="FF0000"/>
                    </a:solidFill>
                    <a:effectLst/>
                    <a:latin typeface="Cambria" panose="02040503050406030204" pitchFamily="18" charset="0"/>
                    <a:ea typeface="Cambria" panose="02040503050406030204" pitchFamily="18" charset="0"/>
                  </a:rPr>
                  <a:t>= 3,1.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ba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một</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i="1">
                            <a:solidFill>
                              <a:srgbClr val="FF0000"/>
                            </a:solidFill>
                            <a:effectLst/>
                            <a:latin typeface="Cambria Math" panose="02040503050406030204" pitchFamily="18" charset="0"/>
                            <a:ea typeface="Calibri" panose="020F0502020204030204" pitchFamily="34" charset="0"/>
                          </a:rPr>
                          <m:t>75</m:t>
                        </m:r>
                      </m:num>
                      <m:den>
                        <m:r>
                          <a:rPr lang="en-US" sz="3200" i="1">
                            <a:solidFill>
                              <a:srgbClr val="FF0000"/>
                            </a:solidFill>
                            <a:effectLst/>
                            <a:latin typeface="Cambria Math" panose="02040503050406030204" pitchFamily="18" charset="0"/>
                            <a:ea typeface="Calibri" panose="020F0502020204030204" pitchFamily="34" charset="0"/>
                          </a:rPr>
                          <m:t>100</m:t>
                        </m:r>
                      </m:den>
                    </m:f>
                    <m:r>
                      <a:rPr lang="en-US" sz="3200" i="1">
                        <a:solidFill>
                          <a:srgbClr val="FF0000"/>
                        </a:solidFill>
                        <a:effectLst/>
                        <a:latin typeface="Cambria Math" panose="02040503050406030204" pitchFamily="18" charset="0"/>
                        <a:ea typeface="Calibri" panose="020F0502020204030204" pitchFamily="34" charset="0"/>
                      </a:rPr>
                      <m:t>= </m:t>
                    </m:r>
                  </m:oMath>
                </a14:m>
                <a:r>
                  <a:rPr lang="en-US" sz="3200" dirty="0">
                    <a:solidFill>
                      <a:srgbClr val="FF0000"/>
                    </a:solidFill>
                    <a:effectLst/>
                    <a:latin typeface="Cambria" panose="02040503050406030204" pitchFamily="18" charset="0"/>
                    <a:ea typeface="Cambria" panose="02040503050406030204" pitchFamily="18" charset="0"/>
                  </a:rPr>
                  <a:t>0,75.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không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bảy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lăm</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i="1">
                            <a:solidFill>
                              <a:srgbClr val="FF0000"/>
                            </a:solidFill>
                            <a:effectLst/>
                            <a:latin typeface="Cambria Math" panose="02040503050406030204" pitchFamily="18" charset="0"/>
                            <a:ea typeface="Calibri" panose="020F0502020204030204" pitchFamily="34" charset="0"/>
                          </a:rPr>
                          <m:t>489</m:t>
                        </m:r>
                      </m:num>
                      <m:den>
                        <m:r>
                          <a:rPr lang="en-US" sz="3200" i="1">
                            <a:solidFill>
                              <a:srgbClr val="FF0000"/>
                            </a:solidFill>
                            <a:effectLst/>
                            <a:latin typeface="Cambria Math" panose="02040503050406030204" pitchFamily="18" charset="0"/>
                            <a:ea typeface="Calibri" panose="020F0502020204030204" pitchFamily="34" charset="0"/>
                          </a:rPr>
                          <m:t>100</m:t>
                        </m:r>
                      </m:den>
                    </m:f>
                  </m:oMath>
                </a14:m>
                <a:r>
                  <a:rPr lang="en-US" sz="3200" dirty="0">
                    <a:solidFill>
                      <a:srgbClr val="FF0000"/>
                    </a:solidFill>
                    <a:effectLst/>
                    <a:latin typeface="Cambria" panose="02040503050406030204" pitchFamily="18" charset="0"/>
                    <a:ea typeface="Cambria" panose="02040503050406030204" pitchFamily="18" charset="0"/>
                  </a:rPr>
                  <a:t> = 4,89.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bốn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chín</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200" i="1">
                            <a:solidFill>
                              <a:srgbClr val="FF0000"/>
                            </a:solidFill>
                            <a:effectLst/>
                            <a:latin typeface="Cambria Math" panose="02040503050406030204" pitchFamily="18" charset="0"/>
                            <a:ea typeface="Calibri" panose="020F0502020204030204" pitchFamily="34" charset="0"/>
                          </a:rPr>
                        </m:ctrlPr>
                      </m:fPr>
                      <m:num>
                        <m:r>
                          <a:rPr lang="en-US" sz="3200" i="1">
                            <a:solidFill>
                              <a:srgbClr val="FF0000"/>
                            </a:solidFill>
                            <a:effectLst/>
                            <a:latin typeface="Cambria Math" panose="02040503050406030204" pitchFamily="18" charset="0"/>
                            <a:ea typeface="Calibri" panose="020F0502020204030204" pitchFamily="34" charset="0"/>
                          </a:rPr>
                          <m:t>6024</m:t>
                        </m:r>
                      </m:num>
                      <m:den>
                        <m:r>
                          <a:rPr lang="en-US" sz="3200" i="1">
                            <a:solidFill>
                              <a:srgbClr val="FF0000"/>
                            </a:solidFill>
                            <a:effectLst/>
                            <a:latin typeface="Cambria Math" panose="02040503050406030204" pitchFamily="18" charset="0"/>
                            <a:ea typeface="Calibri" panose="020F0502020204030204" pitchFamily="34" charset="0"/>
                          </a:rPr>
                          <m:t>1000</m:t>
                        </m:r>
                      </m:den>
                    </m:f>
                  </m:oMath>
                </a14:m>
                <a:r>
                  <a:rPr lang="en-US" sz="3200" dirty="0">
                    <a:solidFill>
                      <a:srgbClr val="FF0000"/>
                    </a:solidFill>
                    <a:effectLst/>
                    <a:latin typeface="Cambria" panose="02040503050406030204" pitchFamily="18" charset="0"/>
                    <a:ea typeface="Cambria" panose="02040503050406030204" pitchFamily="18" charset="0"/>
                  </a:rPr>
                  <a:t> = 6,024.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không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hai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tu</a:t>
                </a:r>
                <a:r>
                  <a:rPr lang="en-US" sz="3200" dirty="0">
                    <a:solidFill>
                      <a:srgbClr val="FF0000"/>
                    </a:solidFill>
                    <a:effectLst/>
                    <a:latin typeface="Cambria" panose="02040503050406030204" pitchFamily="18" charset="0"/>
                    <a:ea typeface="Cambria" panose="02040503050406030204" pitchFamily="18" charset="0"/>
                  </a:rPr>
                  <a:t>̛</a:t>
                </a:r>
              </a:p>
            </p:txBody>
          </p:sp>
        </mc:Choice>
        <mc:Fallback xmlns="">
          <p:sp>
            <p:nvSpPr>
              <p:cNvPr id="7" name="TextBox 6">
                <a:extLst>
                  <a:ext uri="{FF2B5EF4-FFF2-40B4-BE49-F238E27FC236}">
                    <a16:creationId xmlns:a16="http://schemas.microsoft.com/office/drawing/2014/main" id="{7AEB2984-46AD-170A-AB4B-918EB01F004A}"/>
                  </a:ext>
                </a:extLst>
              </p:cNvPr>
              <p:cNvSpPr txBox="1">
                <a:spLocks noRot="1" noChangeAspect="1" noMove="1" noResize="1" noEditPoints="1" noAdjustHandles="1" noChangeArrowheads="1" noChangeShapeType="1" noTextEdit="1"/>
              </p:cNvSpPr>
              <p:nvPr/>
            </p:nvSpPr>
            <p:spPr>
              <a:xfrm>
                <a:off x="1282148" y="3120887"/>
                <a:ext cx="9591261" cy="2897332"/>
              </a:xfrm>
              <a:prstGeom prst="rect">
                <a:avLst/>
              </a:prstGeom>
              <a:blipFill>
                <a:blip r:embed="rId3"/>
                <a:stretch>
                  <a:fillRect r="-445" b="-2105"/>
                </a:stretch>
              </a:blipFill>
            </p:spPr>
            <p:txBody>
              <a:bodyPr/>
              <a:lstStyle/>
              <a:p>
                <a:r>
                  <a:rPr lang="en-US">
                    <a:noFill/>
                  </a:rPr>
                  <a:t> </a:t>
                </a:r>
              </a:p>
            </p:txBody>
          </p:sp>
        </mc:Fallback>
      </mc:AlternateContent>
    </p:spTree>
    <p:extLst>
      <p:ext uri="{BB962C8B-B14F-4D97-AF65-F5344CB8AC3E}">
        <p14:creationId xmlns:p14="http://schemas.microsoft.com/office/powerpoint/2010/main" val="1935299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579651" y="616505"/>
            <a:ext cx="10087897" cy="584775"/>
          </a:xfrm>
          <a:prstGeom prst="rect">
            <a:avLst/>
          </a:prstGeom>
          <a:noFill/>
        </p:spPr>
        <p:txBody>
          <a:bodyPr wrap="square" rtlCol="0">
            <a:spAutoFit/>
          </a:bodyPr>
          <a:lstStyle/>
          <a:p>
            <a:pPr lvl="0">
              <a:defRPr/>
            </a:pPr>
            <a:r>
              <a:rPr lang="vi-VN" sz="3200" b="1">
                <a:solidFill>
                  <a:srgbClr val="002060"/>
                </a:solidFill>
                <a:latin typeface="Cambria" panose="02040503050406030204" pitchFamily="18" charset="0"/>
                <a:ea typeface="Cambria" panose="02040503050406030204" pitchFamily="18" charset="0"/>
                <a:cs typeface="Calibri" panose="020F0502020204030204" pitchFamily="34" charset="0"/>
              </a:rPr>
              <a:t>Viết các phân số sau dưới dạng số thập phân.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954156" y="626165"/>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3ABFD71F-E2DA-DBD3-6CE6-5F4E1CBC2CC1}"/>
                  </a:ext>
                </a:extLst>
              </p:cNvPr>
              <p:cNvSpPr/>
              <p:nvPr/>
            </p:nvSpPr>
            <p:spPr>
              <a:xfrm>
                <a:off x="3289852" y="1302026"/>
                <a:ext cx="5615609" cy="934278"/>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14:m>
                  <m:oMath xmlns:m="http://schemas.openxmlformats.org/officeDocument/2006/math">
                    <m:f>
                      <m:fPr>
                        <m:ctrlPr>
                          <a:rPr lang="en-US" sz="3600" i="1" smtClean="0">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21</m:t>
                        </m:r>
                      </m:num>
                      <m:den>
                        <m:r>
                          <a:rPr lang="en-US" sz="3600" b="0" i="1">
                            <a:solidFill>
                              <a:srgbClr val="242021"/>
                            </a:solidFill>
                            <a:effectLst/>
                            <a:latin typeface="Cambria Math" panose="02040503050406030204" pitchFamily="18" charset="0"/>
                            <a:ea typeface="SimSun" panose="02010600030101010101" pitchFamily="2" charset="-122"/>
                          </a:rPr>
                          <m:t>30</m:t>
                        </m:r>
                      </m:den>
                    </m:f>
                  </m:oMath>
                </a14:m>
                <a:r>
                  <a:rPr lang="en-US" sz="3600" b="0" i="0" dirty="0">
                    <a:solidFill>
                      <a:srgbClr val="242021"/>
                    </a:solidFill>
                    <a:effectLst/>
                    <a:latin typeface="Cambria" panose="02040503050406030204" pitchFamily="18" charset="0"/>
                    <a:ea typeface="Cambria" panose="02040503050406030204" pitchFamily="18" charset="0"/>
                  </a:rPr>
                  <a:t> ;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62</m:t>
                        </m:r>
                      </m:num>
                      <m:den>
                        <m:r>
                          <a:rPr lang="en-US" sz="3600" b="0" i="1">
                            <a:solidFill>
                              <a:srgbClr val="242021"/>
                            </a:solidFill>
                            <a:effectLst/>
                            <a:latin typeface="Cambria Math" panose="02040503050406030204" pitchFamily="18" charset="0"/>
                            <a:ea typeface="SimSun" panose="02010600030101010101" pitchFamily="2" charset="-122"/>
                          </a:rPr>
                          <m:t>200</m:t>
                        </m:r>
                      </m:den>
                    </m:f>
                  </m:oMath>
                </a14:m>
                <a:r>
                  <a:rPr lang="en-US" sz="3600" b="0" i="0" dirty="0" smtClean="0">
                    <a:solidFill>
                      <a:srgbClr val="242021"/>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7</m:t>
                        </m:r>
                      </m:num>
                      <m:den>
                        <m:r>
                          <a:rPr lang="en-US" sz="3600" b="0" i="1">
                            <a:solidFill>
                              <a:srgbClr val="242021"/>
                            </a:solidFill>
                            <a:effectLst/>
                            <a:latin typeface="Cambria Math" panose="02040503050406030204" pitchFamily="18" charset="0"/>
                            <a:ea typeface="SimSun" panose="02010600030101010101" pitchFamily="2" charset="-122"/>
                          </a:rPr>
                          <m:t>4</m:t>
                        </m:r>
                      </m:den>
                    </m:f>
                    <m:r>
                      <a:rPr lang="en-US" sz="3600" b="0" i="0" smtClean="0">
                        <a:solidFill>
                          <a:srgbClr val="242021"/>
                        </a:solidFill>
                        <a:effectLst/>
                        <a:latin typeface="Cambria Math" panose="02040503050406030204" pitchFamily="18" charset="0"/>
                        <a:ea typeface="SimSun" panose="02010600030101010101" pitchFamily="2" charset="-122"/>
                      </a:rPr>
                      <m:t>; </m:t>
                    </m:r>
                  </m:oMath>
                </a14:m>
                <a:r>
                  <a:rPr lang="en-US" sz="3600" dirty="0" smtClean="0">
                    <a:solidFill>
                      <a:srgbClr val="242021"/>
                    </a:solidFill>
                    <a:latin typeface="Cambria" panose="02040503050406030204" pitchFamily="18" charset="0"/>
                    <a:ea typeface="Cambria" panose="02040503050406030204" pitchFamily="18" charset="0"/>
                  </a:rPr>
                  <a:t>;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5</m:t>
                        </m:r>
                      </m:num>
                      <m:den>
                        <m:r>
                          <a:rPr lang="en-US" sz="3600" b="0" i="1">
                            <a:solidFill>
                              <a:srgbClr val="242021"/>
                            </a:solidFill>
                            <a:effectLst/>
                            <a:latin typeface="Cambria Math" panose="02040503050406030204" pitchFamily="18" charset="0"/>
                            <a:ea typeface="SimSun" panose="02010600030101010101" pitchFamily="2" charset="-122"/>
                          </a:rPr>
                          <m:t>8</m:t>
                        </m:r>
                      </m:den>
                    </m:f>
                  </m:oMath>
                </a14:m>
                <a:endParaRPr lang="en-US" sz="3600" dirty="0">
                  <a:latin typeface="Cambria" panose="02040503050406030204" pitchFamily="18" charset="0"/>
                  <a:ea typeface="Cambria" panose="02040503050406030204" pitchFamily="18" charset="0"/>
                </a:endParaRPr>
              </a:p>
            </p:txBody>
          </p:sp>
        </mc:Choice>
        <mc:Fallback xmlns="">
          <p:sp>
            <p:nvSpPr>
              <p:cNvPr id="8" name="Rectangle: Rounded Corners 7">
                <a:extLst>
                  <a:ext uri="{FF2B5EF4-FFF2-40B4-BE49-F238E27FC236}">
                    <a16:creationId xmlns:a16="http://schemas.microsoft.com/office/drawing/2014/main" id="{3ABFD71F-E2DA-DBD3-6CE6-5F4E1CBC2CC1}"/>
                  </a:ext>
                </a:extLst>
              </p:cNvPr>
              <p:cNvSpPr>
                <a:spLocks noRot="1" noChangeAspect="1" noMove="1" noResize="1" noEditPoints="1" noAdjustHandles="1" noChangeArrowheads="1" noChangeShapeType="1" noTextEdit="1"/>
              </p:cNvSpPr>
              <p:nvPr/>
            </p:nvSpPr>
            <p:spPr>
              <a:xfrm>
                <a:off x="3289852" y="1302026"/>
                <a:ext cx="5615609" cy="934278"/>
              </a:xfrm>
              <a:prstGeom prst="roundRect">
                <a:avLst/>
              </a:prstGeom>
              <a:blipFill>
                <a:blip r:embed="rId2"/>
                <a:stretch>
                  <a:fillRect b="-7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7E790EA-D70E-8BC8-CB3A-68D07D99D4EE}"/>
                  </a:ext>
                </a:extLst>
              </p:cNvPr>
              <p:cNvSpPr txBox="1"/>
              <p:nvPr/>
            </p:nvSpPr>
            <p:spPr>
              <a:xfrm>
                <a:off x="4909932" y="2604052"/>
                <a:ext cx="4253948" cy="3241657"/>
              </a:xfrm>
              <a:prstGeom prst="rect">
                <a:avLst/>
              </a:prstGeom>
              <a:noFill/>
            </p:spPr>
            <p:txBody>
              <a:bodyPr wrap="square" rtlCol="0">
                <a:spAutoFit/>
              </a:bodyPr>
              <a:lstStyle/>
              <a:p>
                <a14:m>
                  <m:oMath xmlns:m="http://schemas.openxmlformats.org/officeDocument/2006/math">
                    <m:f>
                      <m:fPr>
                        <m:ctrlPr>
                          <a:rPr lang="en-US" sz="3600" i="1" smtClean="0">
                            <a:solidFill>
                              <a:srgbClr val="FF0000"/>
                            </a:solidFill>
                            <a:effectLst/>
                            <a:latin typeface="Cambria Math" panose="02040503050406030204" pitchFamily="18" charset="0"/>
                            <a:ea typeface="SimSun" panose="02010600030101010101" pitchFamily="2" charset="-122"/>
                          </a:rPr>
                        </m:ctrlPr>
                      </m:fPr>
                      <m:num>
                        <m:r>
                          <a:rPr lang="en-US" sz="3600" b="0" i="1">
                            <a:solidFill>
                              <a:srgbClr val="FF0000"/>
                            </a:solidFill>
                            <a:effectLst/>
                            <a:latin typeface="Cambria Math" panose="02040503050406030204" pitchFamily="18" charset="0"/>
                            <a:ea typeface="SimSun" panose="02010600030101010101" pitchFamily="2" charset="-122"/>
                          </a:rPr>
                          <m:t>21</m:t>
                        </m:r>
                      </m:num>
                      <m:den>
                        <m:r>
                          <a:rPr lang="en-US" sz="3600" b="0" i="1">
                            <a:solidFill>
                              <a:srgbClr val="FF0000"/>
                            </a:solidFill>
                            <a:effectLst/>
                            <a:latin typeface="Cambria Math" panose="02040503050406030204" pitchFamily="18" charset="0"/>
                            <a:ea typeface="SimSun" panose="02010600030101010101" pitchFamily="2" charset="-122"/>
                          </a:rPr>
                          <m:t>30</m:t>
                        </m:r>
                      </m:den>
                    </m:f>
                  </m:oMath>
                </a14:m>
                <a:r>
                  <a:rPr lang="en-US" sz="3600" b="0" i="0" dirty="0">
                    <a:solidFill>
                      <a:srgbClr val="FF0000"/>
                    </a:solidFill>
                    <a:effectLst/>
                    <a:latin typeface="Cambria" panose="02040503050406030204" pitchFamily="18" charset="0"/>
                    <a:ea typeface="Cambria" panose="02040503050406030204" pitchFamily="18" charset="0"/>
                  </a:rPr>
                  <a:t> = 0,7;</a:t>
                </a:r>
              </a:p>
              <a:p>
                <a14:m>
                  <m:oMath xmlns:m="http://schemas.openxmlformats.org/officeDocument/2006/math">
                    <m:f>
                      <m:fPr>
                        <m:ctrlPr>
                          <a:rPr lang="en-US" sz="3600" i="1">
                            <a:solidFill>
                              <a:srgbClr val="FF0000"/>
                            </a:solidFill>
                            <a:effectLst/>
                            <a:latin typeface="Cambria Math" panose="02040503050406030204" pitchFamily="18" charset="0"/>
                            <a:ea typeface="SimSun" panose="02010600030101010101" pitchFamily="2" charset="-122"/>
                          </a:rPr>
                        </m:ctrlPr>
                      </m:fPr>
                      <m:num>
                        <m:r>
                          <a:rPr lang="en-US" sz="3600" b="0" i="1">
                            <a:solidFill>
                              <a:srgbClr val="FF0000"/>
                            </a:solidFill>
                            <a:effectLst/>
                            <a:latin typeface="Cambria Math" panose="02040503050406030204" pitchFamily="18" charset="0"/>
                            <a:ea typeface="SimSun" panose="02010600030101010101" pitchFamily="2" charset="-122"/>
                          </a:rPr>
                          <m:t>62</m:t>
                        </m:r>
                      </m:num>
                      <m:den>
                        <m:r>
                          <a:rPr lang="en-US" sz="3600" b="0" i="1">
                            <a:solidFill>
                              <a:srgbClr val="FF0000"/>
                            </a:solidFill>
                            <a:effectLst/>
                            <a:latin typeface="Cambria Math" panose="02040503050406030204" pitchFamily="18" charset="0"/>
                            <a:ea typeface="SimSun" panose="02010600030101010101" pitchFamily="2" charset="-122"/>
                          </a:rPr>
                          <m:t>200</m:t>
                        </m:r>
                      </m:den>
                    </m:f>
                  </m:oMath>
                </a14:m>
                <a:r>
                  <a:rPr lang="en-US" sz="3600" dirty="0">
                    <a:solidFill>
                      <a:srgbClr val="FF0000"/>
                    </a:solidFill>
                    <a:effectLst/>
                    <a:latin typeface="Cambria" panose="02040503050406030204" pitchFamily="18" charset="0"/>
                    <a:ea typeface="Cambria" panose="02040503050406030204" pitchFamily="18" charset="0"/>
                  </a:rPr>
                  <a:t> </a:t>
                </a:r>
                <a:r>
                  <a:rPr lang="en-US" sz="3600" b="0" i="0" dirty="0">
                    <a:solidFill>
                      <a:srgbClr val="FF0000"/>
                    </a:solidFill>
                    <a:effectLst/>
                    <a:latin typeface="Cambria" panose="02040503050406030204" pitchFamily="18" charset="0"/>
                    <a:ea typeface="Cambria" panose="02040503050406030204" pitchFamily="18" charset="0"/>
                  </a:rPr>
                  <a:t>= 0,31;</a:t>
                </a:r>
              </a:p>
              <a:p>
                <a14:m>
                  <m:oMath xmlns:m="http://schemas.openxmlformats.org/officeDocument/2006/math">
                    <m:f>
                      <m:fPr>
                        <m:ctrlPr>
                          <a:rPr lang="en-US" sz="3600" i="1">
                            <a:solidFill>
                              <a:srgbClr val="FF0000"/>
                            </a:solidFill>
                            <a:effectLst/>
                            <a:latin typeface="Cambria Math" panose="02040503050406030204" pitchFamily="18" charset="0"/>
                            <a:ea typeface="SimSun" panose="02010600030101010101" pitchFamily="2" charset="-122"/>
                          </a:rPr>
                        </m:ctrlPr>
                      </m:fPr>
                      <m:num>
                        <m:r>
                          <a:rPr lang="en-US" sz="3600" b="0" i="1">
                            <a:solidFill>
                              <a:srgbClr val="FF0000"/>
                            </a:solidFill>
                            <a:effectLst/>
                            <a:latin typeface="Cambria Math" panose="02040503050406030204" pitchFamily="18" charset="0"/>
                            <a:ea typeface="SimSun" panose="02010600030101010101" pitchFamily="2" charset="-122"/>
                          </a:rPr>
                          <m:t>7</m:t>
                        </m:r>
                      </m:num>
                      <m:den>
                        <m:r>
                          <a:rPr lang="en-US" sz="3600" b="0" i="1">
                            <a:solidFill>
                              <a:srgbClr val="FF0000"/>
                            </a:solidFill>
                            <a:effectLst/>
                            <a:latin typeface="Cambria Math" panose="02040503050406030204" pitchFamily="18" charset="0"/>
                            <a:ea typeface="SimSun" panose="02010600030101010101" pitchFamily="2" charset="-122"/>
                          </a:rPr>
                          <m:t>4</m:t>
                        </m:r>
                      </m:den>
                    </m:f>
                  </m:oMath>
                </a14:m>
                <a:r>
                  <a:rPr lang="en-US" sz="3600" b="0" i="0" dirty="0">
                    <a:solidFill>
                      <a:srgbClr val="FF0000"/>
                    </a:solidFill>
                    <a:effectLst/>
                    <a:latin typeface="Cambria" panose="02040503050406030204" pitchFamily="18" charset="0"/>
                    <a:ea typeface="Cambria" panose="02040503050406030204" pitchFamily="18" charset="0"/>
                  </a:rPr>
                  <a:t> = 1,75;</a:t>
                </a:r>
              </a:p>
              <a:p>
                <a14:m>
                  <m:oMath xmlns:m="http://schemas.openxmlformats.org/officeDocument/2006/math">
                    <m:f>
                      <m:fPr>
                        <m:ctrlPr>
                          <a:rPr lang="en-US" sz="3600" i="1">
                            <a:solidFill>
                              <a:srgbClr val="FF0000"/>
                            </a:solidFill>
                            <a:effectLst/>
                            <a:latin typeface="Cambria Math" panose="02040503050406030204" pitchFamily="18" charset="0"/>
                            <a:ea typeface="SimSun" panose="02010600030101010101" pitchFamily="2" charset="-122"/>
                          </a:rPr>
                        </m:ctrlPr>
                      </m:fPr>
                      <m:num>
                        <m:r>
                          <a:rPr lang="en-US" sz="3600" b="0" i="1">
                            <a:solidFill>
                              <a:srgbClr val="FF0000"/>
                            </a:solidFill>
                            <a:effectLst/>
                            <a:latin typeface="Cambria Math" panose="02040503050406030204" pitchFamily="18" charset="0"/>
                            <a:ea typeface="SimSun" panose="02010600030101010101" pitchFamily="2" charset="-122"/>
                          </a:rPr>
                          <m:t>5</m:t>
                        </m:r>
                      </m:num>
                      <m:den>
                        <m:r>
                          <a:rPr lang="en-US" sz="3600" b="0" i="1">
                            <a:solidFill>
                              <a:srgbClr val="FF0000"/>
                            </a:solidFill>
                            <a:effectLst/>
                            <a:latin typeface="Cambria Math" panose="02040503050406030204" pitchFamily="18" charset="0"/>
                            <a:ea typeface="SimSun" panose="02010600030101010101" pitchFamily="2" charset="-122"/>
                          </a:rPr>
                          <m:t>8</m:t>
                        </m:r>
                      </m:den>
                    </m:f>
                  </m:oMath>
                </a14:m>
                <a:r>
                  <a:rPr lang="en-US" sz="3600" b="0" i="0" dirty="0">
                    <a:solidFill>
                      <a:srgbClr val="FF0000"/>
                    </a:solidFill>
                    <a:effectLst/>
                    <a:latin typeface="Cambria" panose="02040503050406030204" pitchFamily="18" charset="0"/>
                    <a:ea typeface="Cambria" panose="02040503050406030204" pitchFamily="18" charset="0"/>
                  </a:rPr>
                  <a:t> = 0,625</a:t>
                </a:r>
                <a:endParaRPr lang="en-US" sz="3600" dirty="0">
                  <a:solidFill>
                    <a:srgbClr val="FF0000"/>
                  </a:solidFill>
                  <a:effectLst/>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67E790EA-D70E-8BC8-CB3A-68D07D99D4EE}"/>
                  </a:ext>
                </a:extLst>
              </p:cNvPr>
              <p:cNvSpPr txBox="1">
                <a:spLocks noRot="1" noChangeAspect="1" noMove="1" noResize="1" noEditPoints="1" noAdjustHandles="1" noChangeArrowheads="1" noChangeShapeType="1" noTextEdit="1"/>
              </p:cNvSpPr>
              <p:nvPr/>
            </p:nvSpPr>
            <p:spPr>
              <a:xfrm>
                <a:off x="4909932" y="2604052"/>
                <a:ext cx="4253948" cy="3241657"/>
              </a:xfrm>
              <a:prstGeom prst="rect">
                <a:avLst/>
              </a:prstGeom>
              <a:blipFill>
                <a:blip r:embed="rId3"/>
                <a:stretch>
                  <a:fillRect b="-2068"/>
                </a:stretch>
              </a:blipFill>
            </p:spPr>
            <p:txBody>
              <a:bodyPr/>
              <a:lstStyle/>
              <a:p>
                <a:r>
                  <a:rPr lang="en-US">
                    <a:noFill/>
                  </a:rPr>
                  <a:t> </a:t>
                </a:r>
              </a:p>
            </p:txBody>
          </p:sp>
        </mc:Fallback>
      </mc:AlternateContent>
    </p:spTree>
    <p:extLst>
      <p:ext uri="{BB962C8B-B14F-4D97-AF65-F5344CB8AC3E}">
        <p14:creationId xmlns:p14="http://schemas.microsoft.com/office/powerpoint/2010/main" val="2444932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4" name="Rectangle: Rounded Corners 3">
            <a:extLst>
              <a:ext uri="{FF2B5EF4-FFF2-40B4-BE49-F238E27FC236}">
                <a16:creationId xmlns:a16="http://schemas.microsoft.com/office/drawing/2014/main" id="{F77E4BDC-1876-C067-2B86-FC86949B1E4C}"/>
              </a:ext>
            </a:extLst>
          </p:cNvPr>
          <p:cNvSpPr/>
          <p:nvPr/>
        </p:nvSpPr>
        <p:spPr>
          <a:xfrm>
            <a:off x="1461052" y="646043"/>
            <a:ext cx="1570383" cy="56653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&gt;; &lt;; =?</a:t>
            </a:r>
          </a:p>
        </p:txBody>
      </p:sp>
      <p:pic>
        <p:nvPicPr>
          <p:cNvPr id="9" name="Picture 8">
            <a:extLst>
              <a:ext uri="{FF2B5EF4-FFF2-40B4-BE49-F238E27FC236}">
                <a16:creationId xmlns:a16="http://schemas.microsoft.com/office/drawing/2014/main" id="{AA59D0B0-18F3-1513-84A2-AD4325ECB131}"/>
              </a:ext>
            </a:extLst>
          </p:cNvPr>
          <p:cNvPicPr>
            <a:picLocks noChangeAspect="1"/>
          </p:cNvPicPr>
          <p:nvPr/>
        </p:nvPicPr>
        <p:blipFill>
          <a:blip r:embed="rId2"/>
          <a:stretch>
            <a:fillRect/>
          </a:stretch>
        </p:blipFill>
        <p:spPr>
          <a:xfrm>
            <a:off x="925581" y="1707046"/>
            <a:ext cx="9895468" cy="2874894"/>
          </a:xfrm>
          <a:prstGeom prst="rect">
            <a:avLst/>
          </a:prstGeom>
        </p:spPr>
      </p:pic>
      <p:sp>
        <p:nvSpPr>
          <p:cNvPr id="10" name="Rectangle: Rounded Corners 9">
            <a:extLst>
              <a:ext uri="{FF2B5EF4-FFF2-40B4-BE49-F238E27FC236}">
                <a16:creationId xmlns:a16="http://schemas.microsoft.com/office/drawing/2014/main" id="{5FC1F3A4-D66B-FEB9-C6C3-7AA35FC8ADE9}"/>
              </a:ext>
            </a:extLst>
          </p:cNvPr>
          <p:cNvSpPr/>
          <p:nvPr/>
        </p:nvSpPr>
        <p:spPr>
          <a:xfrm>
            <a:off x="2564296" y="2087217"/>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1" name="Rectangle: Rounded Corners 10">
            <a:extLst>
              <a:ext uri="{FF2B5EF4-FFF2-40B4-BE49-F238E27FC236}">
                <a16:creationId xmlns:a16="http://schemas.microsoft.com/office/drawing/2014/main" id="{906FC927-9869-DEB2-7710-4EA30B4D3ED0}"/>
              </a:ext>
            </a:extLst>
          </p:cNvPr>
          <p:cNvSpPr/>
          <p:nvPr/>
        </p:nvSpPr>
        <p:spPr>
          <a:xfrm>
            <a:off x="2802835" y="2922104"/>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p>
        </p:txBody>
      </p:sp>
      <p:sp>
        <p:nvSpPr>
          <p:cNvPr id="12" name="Rectangle: Rounded Corners 11">
            <a:extLst>
              <a:ext uri="{FF2B5EF4-FFF2-40B4-BE49-F238E27FC236}">
                <a16:creationId xmlns:a16="http://schemas.microsoft.com/office/drawing/2014/main" id="{5E5F3AF4-EA7F-14E9-E062-14C177CC4275}"/>
              </a:ext>
            </a:extLst>
          </p:cNvPr>
          <p:cNvSpPr/>
          <p:nvPr/>
        </p:nvSpPr>
        <p:spPr>
          <a:xfrm>
            <a:off x="2574235" y="3737112"/>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832B337F-9F03-D109-31B2-B5E760EDA11B}"/>
              </a:ext>
            </a:extLst>
          </p:cNvPr>
          <p:cNvSpPr/>
          <p:nvPr/>
        </p:nvSpPr>
        <p:spPr>
          <a:xfrm>
            <a:off x="8299174" y="2107095"/>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14" name="Rectangle: Rounded Corners 13">
            <a:extLst>
              <a:ext uri="{FF2B5EF4-FFF2-40B4-BE49-F238E27FC236}">
                <a16:creationId xmlns:a16="http://schemas.microsoft.com/office/drawing/2014/main" id="{67388D21-5931-8BD7-6F63-920570677984}"/>
              </a:ext>
            </a:extLst>
          </p:cNvPr>
          <p:cNvSpPr/>
          <p:nvPr/>
        </p:nvSpPr>
        <p:spPr>
          <a:xfrm>
            <a:off x="8299174" y="2922103"/>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5" name="Rectangle: Rounded Corners 14">
            <a:extLst>
              <a:ext uri="{FF2B5EF4-FFF2-40B4-BE49-F238E27FC236}">
                <a16:creationId xmlns:a16="http://schemas.microsoft.com/office/drawing/2014/main" id="{ACE3213D-B262-E1DC-6C31-709568C1EAEF}"/>
              </a:ext>
            </a:extLst>
          </p:cNvPr>
          <p:cNvSpPr/>
          <p:nvPr/>
        </p:nvSpPr>
        <p:spPr>
          <a:xfrm>
            <a:off x="8488017" y="3756990"/>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p>
        </p:txBody>
      </p:sp>
    </p:spTree>
    <p:extLst>
      <p:ext uri="{BB962C8B-B14F-4D97-AF65-F5344CB8AC3E}">
        <p14:creationId xmlns:p14="http://schemas.microsoft.com/office/powerpoint/2010/main" val="31813731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10686" y="487298"/>
            <a:ext cx="9850350" cy="2862322"/>
          </a:xfrm>
          <a:prstGeom prst="rect">
            <a:avLst/>
          </a:prstGeom>
          <a:noFill/>
        </p:spPr>
        <p:txBody>
          <a:bodyPr wrap="square" rtlCol="0">
            <a:spAutoFit/>
          </a:bodyPr>
          <a:lstStyle/>
          <a:p>
            <a:pPr lvl="0" algn="just"/>
            <a:r>
              <a:rPr lang="vi-VN" sz="3600" dirty="0">
                <a:latin typeface="Cambria" panose="02040503050406030204" pitchFamily="18" charset="0"/>
                <a:ea typeface="Cambria" panose="02040503050406030204" pitchFamily="18" charset="0"/>
              </a:rPr>
              <a:t>Dưới đây là số đo diện tích các căn hộ hai phòng ngủ của một tòa chung cư: 71,5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69,83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71,09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68,93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a:p>
            <a:pPr lvl="0" algn="just"/>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Viết</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các</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đo</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diện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tích</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trên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theo</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tự</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từ</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bé</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đến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lớn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a:t>
            </a:r>
          </a:p>
        </p:txBody>
      </p:sp>
      <p:sp>
        <p:nvSpPr>
          <p:cNvPr id="4" name="TextBox 3">
            <a:extLst>
              <a:ext uri="{FF2B5EF4-FFF2-40B4-BE49-F238E27FC236}">
                <a16:creationId xmlns:a16="http://schemas.microsoft.com/office/drawing/2014/main" id="{9B0ED85D-6164-F2C3-A321-DF8A52029A8D}"/>
              </a:ext>
            </a:extLst>
          </p:cNvPr>
          <p:cNvSpPr txBox="1"/>
          <p:nvPr/>
        </p:nvSpPr>
        <p:spPr>
          <a:xfrm>
            <a:off x="1420625" y="3598245"/>
            <a:ext cx="9850350" cy="1200329"/>
          </a:xfrm>
          <a:prstGeom prst="rect">
            <a:avLst/>
          </a:prstGeom>
          <a:noFill/>
        </p:spPr>
        <p:txBody>
          <a:bodyPr wrap="square" rtlCol="0">
            <a:spAutoFit/>
          </a:bodyPr>
          <a:lstStyle/>
          <a:p>
            <a:pPr lvl="0" algn="ctr"/>
            <a:r>
              <a:rPr lang="en-US" sz="3600" dirty="0" err="1">
                <a:solidFill>
                  <a:srgbClr val="FF0000"/>
                </a:solidFill>
                <a:latin typeface="Cambria" panose="02040503050406030204" pitchFamily="18" charset="0"/>
                <a:ea typeface="Cambria" panose="02040503050406030204" pitchFamily="18" charset="0"/>
              </a:rPr>
              <a:t>Các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đo</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diện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tích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theo</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tự</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từ</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đến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lớn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68,93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69,83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71,09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71,5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a:t>
            </a:r>
            <a:endPar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359135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223808DC-63E0-BA9F-3761-8DEF619F2BF4}"/>
              </a:ext>
            </a:extLst>
          </p:cNvPr>
          <p:cNvPicPr>
            <a:picLocks noChangeAspect="1"/>
          </p:cNvPicPr>
          <p:nvPr/>
        </p:nvPicPr>
        <p:blipFill>
          <a:blip r:embed="rId5"/>
          <a:stretch>
            <a:fillRect/>
          </a:stretch>
        </p:blipFill>
        <p:spPr>
          <a:xfrm>
            <a:off x="2502096" y="1578703"/>
            <a:ext cx="7187807" cy="3700593"/>
          </a:xfrm>
          <a:prstGeom prst="rect">
            <a:avLst/>
          </a:prstGeom>
        </p:spPr>
      </p:pic>
    </p:spTree>
    <p:extLst>
      <p:ext uri="{BB962C8B-B14F-4D97-AF65-F5344CB8AC3E}">
        <p14:creationId xmlns:p14="http://schemas.microsoft.com/office/powerpoint/2010/main" val="571011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 xmlns:ask="http://schemas.microsoft.com/office/drawing/2018/sketchyshape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10685" y="487298"/>
            <a:ext cx="10087897" cy="1384995"/>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a) Sản lượng cá đánh bắt được của công ty Thành Long trong tháng Ba gấp rưỡi tháng Hai. Vậy sản lượng cá đánh bắt được của công ty Thành Long trong tháng Ba bằng</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tháng</a:t>
            </a:r>
            <a:r>
              <a:rPr lang="en-US" sz="2800" dirty="0">
                <a:latin typeface="Cambria" panose="02040503050406030204" pitchFamily="18" charset="0"/>
                <a:ea typeface="Cambria" panose="02040503050406030204" pitchFamily="18" charset="0"/>
              </a:rPr>
              <a:t> Hai.</a:t>
            </a:r>
            <a:endParaRPr lang="vi-VN" sz="2800" dirty="0">
              <a:latin typeface="Cambria" panose="02040503050406030204" pitchFamily="18" charset="0"/>
              <a:ea typeface="Cambria" panose="02040503050406030204" pitchFamily="18"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a:t>
            </a:r>
          </a:p>
        </p:txBody>
      </p:sp>
      <p:sp>
        <p:nvSpPr>
          <p:cNvPr id="8" name="TextBox 7">
            <a:extLst>
              <a:ext uri="{FF2B5EF4-FFF2-40B4-BE49-F238E27FC236}">
                <a16:creationId xmlns:a16="http://schemas.microsoft.com/office/drawing/2014/main" id="{4C30DBF8-546B-09FA-4877-CBC321DB3305}"/>
              </a:ext>
            </a:extLst>
          </p:cNvPr>
          <p:cNvSpPr txBox="1"/>
          <p:nvPr/>
        </p:nvSpPr>
        <p:spPr>
          <a:xfrm>
            <a:off x="1450442" y="2087498"/>
            <a:ext cx="10087897" cy="1384995"/>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b) Sản lượng cá đánh bắt được của công ty Thành Long trong tháng Tư bằng 60% tháng Ba. Vậy sản lượng cá đánh bắt được của công ty Thành Long trong tháng Tư bằng</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tháng</a:t>
            </a:r>
            <a:r>
              <a:rPr lang="en-US" sz="2800" dirty="0">
                <a:latin typeface="Cambria" panose="02040503050406030204" pitchFamily="18" charset="0"/>
                <a:ea typeface="Cambria" panose="02040503050406030204" pitchFamily="18" charset="0"/>
              </a:rPr>
              <a:t> Ba.</a:t>
            </a:r>
            <a:endParaRPr lang="vi-VN" sz="2800" dirty="0">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E280EE53-A213-DF6C-62C2-2B9C90B1D727}"/>
              </a:ext>
            </a:extLst>
          </p:cNvPr>
          <p:cNvPicPr>
            <a:picLocks noChangeAspect="1"/>
          </p:cNvPicPr>
          <p:nvPr/>
        </p:nvPicPr>
        <p:blipFill>
          <a:blip r:embed="rId2"/>
          <a:stretch>
            <a:fillRect/>
          </a:stretch>
        </p:blipFill>
        <p:spPr>
          <a:xfrm>
            <a:off x="3194808" y="3596930"/>
            <a:ext cx="6224544" cy="2664722"/>
          </a:xfrm>
          <a:prstGeom prst="rect">
            <a:avLst/>
          </a:prstGeom>
        </p:spPr>
      </p:pic>
      <p:sp>
        <p:nvSpPr>
          <p:cNvPr id="11" name="Rectangle: Rounded Corners 10">
            <a:extLst>
              <a:ext uri="{FF2B5EF4-FFF2-40B4-BE49-F238E27FC236}">
                <a16:creationId xmlns:a16="http://schemas.microsoft.com/office/drawing/2014/main" id="{37914C06-E1D5-F855-3ED7-F4F8B3B92DA4}"/>
              </a:ext>
            </a:extLst>
          </p:cNvPr>
          <p:cNvSpPr/>
          <p:nvPr/>
        </p:nvSpPr>
        <p:spPr>
          <a:xfrm>
            <a:off x="7722703" y="1421295"/>
            <a:ext cx="745435"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a16="http://schemas.microsoft.com/office/drawing/2014/main" id="{2914806F-E0B2-85FA-EA64-7D380DC6A617}"/>
              </a:ext>
            </a:extLst>
          </p:cNvPr>
          <p:cNvSpPr/>
          <p:nvPr/>
        </p:nvSpPr>
        <p:spPr>
          <a:xfrm>
            <a:off x="8458199" y="2991677"/>
            <a:ext cx="566530"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5056A49D-3E8C-2742-2323-CE48739E9049}"/>
              </a:ext>
            </a:extLst>
          </p:cNvPr>
          <p:cNvSpPr/>
          <p:nvPr/>
        </p:nvSpPr>
        <p:spPr>
          <a:xfrm>
            <a:off x="7716077" y="1424609"/>
            <a:ext cx="745435"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150</a:t>
            </a: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89B86DFA-060F-A981-DA2A-8579E5C0ACAF}"/>
                  </a:ext>
                </a:extLst>
              </p:cNvPr>
              <p:cNvSpPr/>
              <p:nvPr/>
            </p:nvSpPr>
            <p:spPr>
              <a:xfrm>
                <a:off x="8411817" y="3014869"/>
                <a:ext cx="642732" cy="67254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0000"/>
                              </a:solidFill>
                              <a:latin typeface="Cambria Math" panose="02040503050406030204" pitchFamily="18" charset="0"/>
                              <a:ea typeface="SimSun" panose="02010600030101010101" pitchFamily="2" charset="-122"/>
                            </a:rPr>
                          </m:ctrlPr>
                        </m:fPr>
                        <m:num>
                          <m:r>
                            <a:rPr lang="en-US" sz="2400" b="0" i="1" smtClean="0">
                              <a:solidFill>
                                <a:srgbClr val="FF0000"/>
                              </a:solidFill>
                              <a:latin typeface="Cambria Math" panose="02040503050406030204" pitchFamily="18" charset="0"/>
                              <a:ea typeface="SimSun" panose="02010600030101010101" pitchFamily="2" charset="-122"/>
                            </a:rPr>
                            <m:t>3</m:t>
                          </m:r>
                        </m:num>
                        <m:den>
                          <m:r>
                            <a:rPr lang="en-US" sz="2400" b="0" i="1" smtClean="0">
                              <a:solidFill>
                                <a:srgbClr val="FF0000"/>
                              </a:solidFill>
                              <a:latin typeface="Cambria Math" panose="02040503050406030204" pitchFamily="18" charset="0"/>
                              <a:ea typeface="SimSun" panose="02010600030101010101" pitchFamily="2" charset="-122"/>
                            </a:rPr>
                            <m:t>5</m:t>
                          </m:r>
                        </m:den>
                      </m:f>
                    </m:oMath>
                  </m:oMathPara>
                </a14:m>
                <a:endParaRPr lang="en-US" sz="2400" dirty="0">
                  <a:solidFill>
                    <a:srgbClr val="FF0000"/>
                  </a:solidFill>
                  <a:latin typeface="Cambria" panose="02040503050406030204" pitchFamily="18" charset="0"/>
                  <a:ea typeface="Cambria" panose="02040503050406030204" pitchFamily="18" charset="0"/>
                </a:endParaRPr>
              </a:p>
            </p:txBody>
          </p:sp>
        </mc:Choice>
        <mc:Fallback xmlns="">
          <p:sp>
            <p:nvSpPr>
              <p:cNvPr id="14" name="Rectangle: Rounded Corners 13">
                <a:extLst>
                  <a:ext uri="{FF2B5EF4-FFF2-40B4-BE49-F238E27FC236}">
                    <a16:creationId xmlns:a16="http://schemas.microsoft.com/office/drawing/2014/main" id="{89B86DFA-060F-A981-DA2A-8579E5C0ACAF}"/>
                  </a:ext>
                </a:extLst>
              </p:cNvPr>
              <p:cNvSpPr>
                <a:spLocks noRot="1" noChangeAspect="1" noMove="1" noResize="1" noEditPoints="1" noAdjustHandles="1" noChangeArrowheads="1" noChangeShapeType="1" noTextEdit="1"/>
              </p:cNvSpPr>
              <p:nvPr/>
            </p:nvSpPr>
            <p:spPr>
              <a:xfrm>
                <a:off x="8411817" y="3014869"/>
                <a:ext cx="642732" cy="672547"/>
              </a:xfrm>
              <a:prstGeom prst="roundRect">
                <a:avLst/>
              </a:prstGeom>
              <a:blipFill>
                <a:blip r:embed="rId3"/>
                <a:stretch>
                  <a:fillRect/>
                </a:stretch>
              </a:blipFill>
              <a:ln w="57150">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22039557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8" grpId="0"/>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5" name="Picture 4">
            <a:extLst>
              <a:ext uri="{FF2B5EF4-FFF2-40B4-BE49-F238E27FC236}">
                <a16:creationId xmlns:a16="http://schemas.microsoft.com/office/drawing/2014/main" id="{CC407A72-C1E3-CE86-D514-05A4397AE342}"/>
              </a:ext>
            </a:extLst>
          </p:cNvPr>
          <p:cNvPicPr>
            <a:picLocks noChangeAspect="1"/>
          </p:cNvPicPr>
          <p:nvPr/>
        </p:nvPicPr>
        <p:blipFill>
          <a:blip r:embed="rId5"/>
          <a:stretch>
            <a:fillRect/>
          </a:stretch>
        </p:blipFill>
        <p:spPr>
          <a:xfrm>
            <a:off x="2822164" y="1717473"/>
            <a:ext cx="6547671" cy="2511770"/>
          </a:xfrm>
          <a:prstGeom prst="rect">
            <a:avLst/>
          </a:prstGeom>
        </p:spPr>
      </p:pic>
    </p:spTree>
    <p:extLst>
      <p:ext uri="{BB962C8B-B14F-4D97-AF65-F5344CB8AC3E}">
        <p14:creationId xmlns:p14="http://schemas.microsoft.com/office/powerpoint/2010/main" val="62353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1" presetClass="entr" presetSubtype="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2014</TotalTime>
  <Words>210</Words>
  <Application>Microsoft Office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SimSun</vt:lpstr>
      <vt:lpstr>Arial</vt:lpstr>
      <vt:lpstr>Calibri</vt:lpstr>
      <vt:lpstr>Calibri Light</vt:lpstr>
      <vt:lpstr>Cambria</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STD_OANH</cp:lastModifiedBy>
  <cp:revision>43</cp:revision>
  <dcterms:created xsi:type="dcterms:W3CDTF">2023-09-10T01:58:34Z</dcterms:created>
  <dcterms:modified xsi:type="dcterms:W3CDTF">2026-04-11T08:32:09Z</dcterms:modified>
  <cp:category>9Slide.vn</cp:category>
</cp:coreProperties>
</file>