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5" r:id="rId3"/>
    <p:sldMasterId id="2147483752" r:id="rId4"/>
  </p:sldMasterIdLst>
  <p:notesMasterIdLst>
    <p:notesMasterId r:id="rId14"/>
  </p:notesMasterIdLst>
  <p:handoutMasterIdLst>
    <p:handoutMasterId r:id="rId15"/>
  </p:handoutMasterIdLst>
  <p:sldIdLst>
    <p:sldId id="2007577122" r:id="rId5"/>
    <p:sldId id="323" r:id="rId6"/>
    <p:sldId id="257" r:id="rId7"/>
    <p:sldId id="2007577116" r:id="rId8"/>
    <p:sldId id="2007577112" r:id="rId9"/>
    <p:sldId id="2007577119" r:id="rId10"/>
    <p:sldId id="2007577120" r:id="rId11"/>
    <p:sldId id="2007577121" r:id="rId12"/>
    <p:sldId id="20075771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3608F587-A0B0-F600-DB2A-D7F526B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7D7663D9-51AE-71DA-2FDF-F87FA4E174ED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3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1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1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3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24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12E58ED-CAB9-835B-0F36-F7886FDC6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164EB0B-A2B1-FE35-28C5-663C7AB91353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0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3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97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03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3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4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4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85167" y="1779067"/>
            <a:ext cx="10290000" cy="4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201" lvl="1" indent="-40640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2pPr>
            <a:lvl3pPr marL="1828801" lvl="2" indent="-406402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marL="2438400" lvl="3" indent="-406402"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marL="3048000" lvl="4" indent="-406402"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marL="3657601" lvl="5" indent="-406402">
              <a:spcBef>
                <a:spcPts val="2133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marL="4267201" lvl="6" indent="-406402"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marL="4876801" lvl="7" indent="-406402"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marL="5486400" lvl="8" indent="-406402">
              <a:spcBef>
                <a:spcPts val="2133"/>
              </a:spcBef>
              <a:spcAft>
                <a:spcPts val="2133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8480253" y="5524536"/>
            <a:ext cx="3711733" cy="1369733"/>
            <a:chOff x="-5555112" y="2724125"/>
            <a:chExt cx="2783800" cy="1027300"/>
          </a:xfrm>
        </p:grpSpPr>
        <p:sp>
          <p:nvSpPr>
            <p:cNvPr id="99" name="Google Shape;99;p4"/>
            <p:cNvSpPr/>
            <p:nvPr/>
          </p:nvSpPr>
          <p:spPr>
            <a:xfrm>
              <a:off x="-5555112" y="2724125"/>
              <a:ext cx="2783800" cy="1027300"/>
            </a:xfrm>
            <a:custGeom>
              <a:avLst/>
              <a:gdLst/>
              <a:ahLst/>
              <a:cxnLst/>
              <a:rect l="l" t="t" r="r" b="b"/>
              <a:pathLst>
                <a:path w="111352" h="41092" extrusionOk="0">
                  <a:moveTo>
                    <a:pt x="85204" y="0"/>
                  </a:moveTo>
                  <a:cubicBezTo>
                    <a:pt x="77259" y="0"/>
                    <a:pt x="69623" y="4006"/>
                    <a:pt x="62812" y="8836"/>
                  </a:cubicBezTo>
                  <a:cubicBezTo>
                    <a:pt x="55520" y="13911"/>
                    <a:pt x="48642" y="20044"/>
                    <a:pt x="40716" y="23750"/>
                  </a:cubicBezTo>
                  <a:cubicBezTo>
                    <a:pt x="30666" y="28402"/>
                    <a:pt x="19356" y="28825"/>
                    <a:pt x="9518" y="34002"/>
                  </a:cubicBezTo>
                  <a:cubicBezTo>
                    <a:pt x="6032" y="35804"/>
                    <a:pt x="2860" y="38232"/>
                    <a:pt x="1" y="41091"/>
                  </a:cubicBezTo>
                  <a:lnTo>
                    <a:pt x="111352" y="41091"/>
                  </a:lnTo>
                  <a:lnTo>
                    <a:pt x="111352" y="10951"/>
                  </a:lnTo>
                  <a:cubicBezTo>
                    <a:pt x="103315" y="6619"/>
                    <a:pt x="95702" y="799"/>
                    <a:pt x="86921" y="63"/>
                  </a:cubicBezTo>
                  <a:cubicBezTo>
                    <a:pt x="86347" y="21"/>
                    <a:pt x="85775" y="0"/>
                    <a:pt x="8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198862" y="3276725"/>
              <a:ext cx="1427550" cy="474700"/>
            </a:xfrm>
            <a:custGeom>
              <a:avLst/>
              <a:gdLst/>
              <a:ahLst/>
              <a:cxnLst/>
              <a:rect l="l" t="t" r="r" b="b"/>
              <a:pathLst>
                <a:path w="57102" h="18988" extrusionOk="0">
                  <a:moveTo>
                    <a:pt x="38373" y="1"/>
                  </a:moveTo>
                  <a:cubicBezTo>
                    <a:pt x="33595" y="1"/>
                    <a:pt x="28824" y="914"/>
                    <a:pt x="24322" y="2805"/>
                  </a:cubicBezTo>
                  <a:cubicBezTo>
                    <a:pt x="15541" y="6611"/>
                    <a:pt x="8249" y="13700"/>
                    <a:pt x="1" y="18987"/>
                  </a:cubicBezTo>
                  <a:lnTo>
                    <a:pt x="57102" y="18987"/>
                  </a:lnTo>
                  <a:lnTo>
                    <a:pt x="57102" y="4818"/>
                  </a:lnTo>
                  <a:cubicBezTo>
                    <a:pt x="51273" y="1661"/>
                    <a:pt x="44816" y="1"/>
                    <a:pt x="38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950967" y="7141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5303201" y="1509994"/>
            <a:ext cx="1585603" cy="115161"/>
          </a:xfrm>
          <a:custGeom>
            <a:avLst/>
            <a:gdLst/>
            <a:ahLst/>
            <a:cxnLst/>
            <a:rect l="l" t="t" r="r" b="b"/>
            <a:pathLst>
              <a:path w="9803" h="712" extrusionOk="0">
                <a:moveTo>
                  <a:pt x="7551" y="0"/>
                </a:moveTo>
                <a:cubicBezTo>
                  <a:pt x="7255" y="31"/>
                  <a:pt x="6931" y="31"/>
                  <a:pt x="6635" y="31"/>
                </a:cubicBezTo>
                <a:lnTo>
                  <a:pt x="3583" y="31"/>
                </a:lnTo>
                <a:cubicBezTo>
                  <a:pt x="3140" y="31"/>
                  <a:pt x="2694" y="60"/>
                  <a:pt x="2280" y="60"/>
                </a:cubicBezTo>
                <a:lnTo>
                  <a:pt x="296" y="60"/>
                </a:lnTo>
                <a:cubicBezTo>
                  <a:pt x="119" y="91"/>
                  <a:pt x="0" y="237"/>
                  <a:pt x="0" y="387"/>
                </a:cubicBezTo>
                <a:cubicBezTo>
                  <a:pt x="0" y="564"/>
                  <a:pt x="147" y="711"/>
                  <a:pt x="356" y="711"/>
                </a:cubicBezTo>
                <a:lnTo>
                  <a:pt x="739" y="711"/>
                </a:lnTo>
                <a:cubicBezTo>
                  <a:pt x="1007" y="711"/>
                  <a:pt x="1273" y="683"/>
                  <a:pt x="1509" y="683"/>
                </a:cubicBezTo>
                <a:lnTo>
                  <a:pt x="7227" y="683"/>
                </a:lnTo>
                <a:cubicBezTo>
                  <a:pt x="7523" y="652"/>
                  <a:pt x="7819" y="652"/>
                  <a:pt x="8115" y="652"/>
                </a:cubicBezTo>
                <a:lnTo>
                  <a:pt x="9359" y="652"/>
                </a:lnTo>
                <a:cubicBezTo>
                  <a:pt x="9419" y="652"/>
                  <a:pt x="9478" y="652"/>
                  <a:pt x="9537" y="624"/>
                </a:cubicBezTo>
                <a:cubicBezTo>
                  <a:pt x="9684" y="593"/>
                  <a:pt x="9802" y="474"/>
                  <a:pt x="9802" y="327"/>
                </a:cubicBezTo>
                <a:cubicBezTo>
                  <a:pt x="9802" y="209"/>
                  <a:pt x="9715" y="91"/>
                  <a:pt x="9596" y="31"/>
                </a:cubicBezTo>
                <a:cubicBezTo>
                  <a:pt x="9565" y="31"/>
                  <a:pt x="9537" y="0"/>
                  <a:pt x="9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oogle Shape;103;p4"/>
          <p:cNvGrpSpPr/>
          <p:nvPr/>
        </p:nvGrpSpPr>
        <p:grpSpPr>
          <a:xfrm>
            <a:off x="-19349" y="-13800"/>
            <a:ext cx="2696600" cy="1433767"/>
            <a:chOff x="-6300587" y="3973775"/>
            <a:chExt cx="2022450" cy="1075325"/>
          </a:xfrm>
        </p:grpSpPr>
        <p:sp>
          <p:nvSpPr>
            <p:cNvPr id="104" name="Google Shape;104;p4"/>
            <p:cNvSpPr/>
            <p:nvPr/>
          </p:nvSpPr>
          <p:spPr>
            <a:xfrm>
              <a:off x="-6300587" y="3973775"/>
              <a:ext cx="2022450" cy="1075325"/>
            </a:xfrm>
            <a:custGeom>
              <a:avLst/>
              <a:gdLst/>
              <a:ahLst/>
              <a:cxnLst/>
              <a:rect l="l" t="t" r="r" b="b"/>
              <a:pathLst>
                <a:path w="80898" h="43013" extrusionOk="0">
                  <a:moveTo>
                    <a:pt x="34371" y="0"/>
                  </a:moveTo>
                  <a:lnTo>
                    <a:pt x="32780" y="1904"/>
                  </a:lnTo>
                  <a:cubicBezTo>
                    <a:pt x="30352" y="5287"/>
                    <a:pt x="29185" y="9830"/>
                    <a:pt x="27392" y="13848"/>
                  </a:cubicBezTo>
                  <a:cubicBezTo>
                    <a:pt x="25700" y="17866"/>
                    <a:pt x="22629" y="21783"/>
                    <a:pt x="18822" y="21885"/>
                  </a:cubicBezTo>
                  <a:cubicBezTo>
                    <a:pt x="15861" y="21885"/>
                    <a:pt x="13222" y="19668"/>
                    <a:pt x="10896" y="17553"/>
                  </a:cubicBezTo>
                  <a:cubicBezTo>
                    <a:pt x="7402" y="14271"/>
                    <a:pt x="3917" y="10887"/>
                    <a:pt x="0" y="8460"/>
                  </a:cubicBezTo>
                  <a:lnTo>
                    <a:pt x="0" y="26537"/>
                  </a:lnTo>
                  <a:cubicBezTo>
                    <a:pt x="2115" y="29287"/>
                    <a:pt x="4230" y="32036"/>
                    <a:pt x="6455" y="34574"/>
                  </a:cubicBezTo>
                  <a:cubicBezTo>
                    <a:pt x="10438" y="39077"/>
                    <a:pt x="15624" y="43012"/>
                    <a:pt x="20916" y="43012"/>
                  </a:cubicBezTo>
                  <a:cubicBezTo>
                    <a:pt x="22087" y="43012"/>
                    <a:pt x="23262" y="42820"/>
                    <a:pt x="24431" y="42399"/>
                  </a:cubicBezTo>
                  <a:cubicBezTo>
                    <a:pt x="29608" y="40605"/>
                    <a:pt x="32992" y="34785"/>
                    <a:pt x="35428" y="29075"/>
                  </a:cubicBezTo>
                  <a:cubicBezTo>
                    <a:pt x="37856" y="23365"/>
                    <a:pt x="39869" y="17020"/>
                    <a:pt x="43777" y="12689"/>
                  </a:cubicBezTo>
                  <a:cubicBezTo>
                    <a:pt x="48430" y="7504"/>
                    <a:pt x="55096" y="5812"/>
                    <a:pt x="61331" y="4966"/>
                  </a:cubicBezTo>
                  <a:cubicBezTo>
                    <a:pt x="67675" y="4120"/>
                    <a:pt x="74231" y="3908"/>
                    <a:pt x="80051" y="846"/>
                  </a:cubicBezTo>
                  <a:cubicBezTo>
                    <a:pt x="80263" y="736"/>
                    <a:pt x="80576" y="525"/>
                    <a:pt x="80897" y="423"/>
                  </a:cubicBezTo>
                  <a:lnTo>
                    <a:pt x="80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-6300587" y="3973775"/>
              <a:ext cx="859275" cy="547125"/>
            </a:xfrm>
            <a:custGeom>
              <a:avLst/>
              <a:gdLst/>
              <a:ahLst/>
              <a:cxnLst/>
              <a:rect l="l" t="t" r="r" b="b"/>
              <a:pathLst>
                <a:path w="34371" h="21885" extrusionOk="0">
                  <a:moveTo>
                    <a:pt x="0" y="0"/>
                  </a:moveTo>
                  <a:lnTo>
                    <a:pt x="0" y="8460"/>
                  </a:lnTo>
                  <a:cubicBezTo>
                    <a:pt x="3917" y="10887"/>
                    <a:pt x="7402" y="14271"/>
                    <a:pt x="10896" y="17553"/>
                  </a:cubicBezTo>
                  <a:cubicBezTo>
                    <a:pt x="13222" y="19668"/>
                    <a:pt x="15861" y="21885"/>
                    <a:pt x="18822" y="21885"/>
                  </a:cubicBezTo>
                  <a:cubicBezTo>
                    <a:pt x="22629" y="21783"/>
                    <a:pt x="25700" y="17866"/>
                    <a:pt x="27392" y="13848"/>
                  </a:cubicBezTo>
                  <a:cubicBezTo>
                    <a:pt x="29185" y="9830"/>
                    <a:pt x="30352" y="5287"/>
                    <a:pt x="32780" y="1904"/>
                  </a:cubicBezTo>
                  <a:lnTo>
                    <a:pt x="34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-141864" y="6132567"/>
            <a:ext cx="1561367" cy="1565000"/>
          </a:xfrm>
          <a:custGeom>
            <a:avLst/>
            <a:gdLst/>
            <a:ahLst/>
            <a:cxnLst/>
            <a:rect l="l" t="t" r="r" b="b"/>
            <a:pathLst>
              <a:path w="46841" h="46950" extrusionOk="0">
                <a:moveTo>
                  <a:pt x="23365" y="1802"/>
                </a:moveTo>
                <a:lnTo>
                  <a:pt x="45148" y="23475"/>
                </a:lnTo>
                <a:lnTo>
                  <a:pt x="23365" y="45258"/>
                </a:lnTo>
                <a:lnTo>
                  <a:pt x="1692" y="23475"/>
                </a:lnTo>
                <a:lnTo>
                  <a:pt x="23365" y="1802"/>
                </a:lnTo>
                <a:close/>
                <a:moveTo>
                  <a:pt x="23365" y="0"/>
                </a:moveTo>
                <a:lnTo>
                  <a:pt x="0" y="23475"/>
                </a:lnTo>
                <a:lnTo>
                  <a:pt x="23365" y="46950"/>
                </a:lnTo>
                <a:lnTo>
                  <a:pt x="46840" y="23475"/>
                </a:lnTo>
                <a:lnTo>
                  <a:pt x="23365" y="0"/>
                </a:lnTo>
                <a:close/>
              </a:path>
            </a:pathLst>
          </a:cu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7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9377" y="244287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91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96DF88C-5C6F-C285-5F95-BC6E5B51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8B894DC-7341-7733-6068-96ED19C79950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ABA7226B-4425-8C97-0C6A-55D9CC32058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93195CC-4777-D242-1387-E4D50B5B76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017" y="0"/>
            <a:ext cx="1410229" cy="14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319DC709-A4A2-41CF-892B-B988ABD8C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C37C3B7-2621-427D-A543-FB1BB5ED44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F0848AB3-8949-F142-3805-E06DCB694E3E}"/>
              </a:ext>
            </a:extLst>
          </p:cNvPr>
          <p:cNvSpPr txBox="1"/>
          <p:nvPr userDrawn="1"/>
        </p:nvSpPr>
        <p:spPr>
          <a:xfrm>
            <a:off x="0" y="-26734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  <a:endParaRPr kumimoji="0" lang="en-VN" sz="2000" b="0" i="0" u="none" strike="noStrike" kern="1200" cap="none" spc="0" normalizeH="0" baseline="0" noProof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5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68362A-D76F-4999-47C5-FDAACB6A3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53CF3-9BED-DDCA-009B-E5C052C6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0A42F-29FC-3C9D-2E93-C8751194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-6096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881C8-6B7C-2109-0F40-2D3D7718784B}"/>
              </a:ext>
            </a:extLst>
          </p:cNvPr>
          <p:cNvSpPr txBox="1"/>
          <p:nvPr/>
        </p:nvSpPr>
        <p:spPr>
          <a:xfrm>
            <a:off x="2990326" y="32692"/>
            <a:ext cx="58542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1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  <a:endParaRPr lang="en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1">
              <a:lnSpc>
                <a:spcPct val="150000"/>
              </a:lnSpc>
              <a:defRPr/>
            </a:pP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TRANG</a:t>
            </a:r>
            <a:endParaRPr lang="en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60087" y="4027093"/>
            <a:ext cx="6778625" cy="89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1921" y="1827004"/>
            <a:ext cx="1238358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 ĐỀ TỔ 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</a:t>
            </a: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KIẾN </a:t>
            </a:r>
            <a:r>
              <a:rPr lang="en-US" sz="32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 </a:t>
            </a: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MÔN VÀ ỨNG DỤNG CHUYỂN ĐỔI SỐ VÀO DẠY BÀI ÔN TẬP MÔN TOÁN- TIẾNG VIỆT  LỚP 5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6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grpSp>
        <p:nvGrpSpPr>
          <p:cNvPr id="4" name="Nhóm 12">
            <a:extLst>
              <a:ext uri="{FF2B5EF4-FFF2-40B4-BE49-F238E27FC236}">
                <a16:creationId xmlns:a16="http://schemas.microsoft.com/office/drawing/2014/main" id="{8AF1AC38-A9E6-57B4-B9F5-BC2516C7A160}"/>
              </a:ext>
            </a:extLst>
          </p:cNvPr>
          <p:cNvGrpSpPr/>
          <p:nvPr/>
        </p:nvGrpSpPr>
        <p:grpSpPr>
          <a:xfrm>
            <a:off x="1593305" y="3016773"/>
            <a:ext cx="11223933" cy="1107997"/>
            <a:chOff x="-1786917" y="5907755"/>
            <a:chExt cx="8824330" cy="1151725"/>
          </a:xfrm>
        </p:grpSpPr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CB83ED30-4F59-143D-243F-AD6FEA0A2F44}"/>
                </a:ext>
              </a:extLst>
            </p:cNvPr>
            <p:cNvSpPr txBox="1"/>
            <p:nvPr/>
          </p:nvSpPr>
          <p:spPr>
            <a:xfrm>
              <a:off x="-1786917" y="5907756"/>
              <a:ext cx="8824330" cy="1151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381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KHỞI ĐỘNG</a:t>
              </a:r>
              <a:endParaRPr kumimoji="0" lang="vi-VN" sz="6600" b="0" i="0" u="none" strike="noStrike" kern="1200" cap="none" spc="0" normalizeH="0" baseline="0" noProof="0" dirty="0">
                <a:ln w="381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30DE0224-8E8A-A506-105F-CA7F8472FF70}"/>
                </a:ext>
              </a:extLst>
            </p:cNvPr>
            <p:cNvSpPr txBox="1"/>
            <p:nvPr/>
          </p:nvSpPr>
          <p:spPr>
            <a:xfrm>
              <a:off x="-1285308" y="5907755"/>
              <a:ext cx="7821111" cy="1151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4AFFF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K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B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Ở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CD7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6E3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Đ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D7AF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Ộ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B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6E3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endParaRPr kumimoji="0" lang="vi-VN" sz="6600" b="0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C6E3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5019030"/>
          </a:xfrm>
          <a:custGeom>
            <a:avLst/>
            <a:gdLst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019030" fill="none" extrusionOk="0">
                <a:moveTo>
                  <a:pt x="0" y="836522"/>
                </a:moveTo>
                <a:cubicBezTo>
                  <a:pt x="-40358" y="367996"/>
                  <a:pt x="453666" y="64724"/>
                  <a:pt x="836522" y="0"/>
                </a:cubicBezTo>
                <a:cubicBezTo>
                  <a:pt x="1932869" y="478939"/>
                  <a:pt x="5186441" y="208824"/>
                  <a:pt x="7628796" y="0"/>
                </a:cubicBezTo>
                <a:cubicBezTo>
                  <a:pt x="8143999" y="81954"/>
                  <a:pt x="8502888" y="420544"/>
                  <a:pt x="8465318" y="836522"/>
                </a:cubicBezTo>
                <a:cubicBezTo>
                  <a:pt x="8327411" y="1668099"/>
                  <a:pt x="8561708" y="3540774"/>
                  <a:pt x="8465318" y="4182508"/>
                </a:cubicBezTo>
                <a:cubicBezTo>
                  <a:pt x="8374978" y="4659340"/>
                  <a:pt x="8003943" y="4959104"/>
                  <a:pt x="7628796" y="5019030"/>
                </a:cubicBezTo>
                <a:cubicBezTo>
                  <a:pt x="4929821" y="5162249"/>
                  <a:pt x="1628937" y="5048418"/>
                  <a:pt x="836522" y="5019030"/>
                </a:cubicBezTo>
                <a:cubicBezTo>
                  <a:pt x="380421" y="4939268"/>
                  <a:pt x="-91285" y="4697807"/>
                  <a:pt x="0" y="4182508"/>
                </a:cubicBezTo>
                <a:cubicBezTo>
                  <a:pt x="-35260" y="3310394"/>
                  <a:pt x="96637" y="2041820"/>
                  <a:pt x="0" y="836522"/>
                </a:cubicBezTo>
                <a:close/>
              </a:path>
              <a:path w="8465318" h="5019030" stroke="0" extrusionOk="0">
                <a:moveTo>
                  <a:pt x="0" y="836522"/>
                </a:moveTo>
                <a:cubicBezTo>
                  <a:pt x="-13738" y="439667"/>
                  <a:pt x="368311" y="-7507"/>
                  <a:pt x="836522" y="0"/>
                </a:cubicBezTo>
                <a:cubicBezTo>
                  <a:pt x="2990473" y="306695"/>
                  <a:pt x="4525090" y="-82262"/>
                  <a:pt x="7628796" y="0"/>
                </a:cubicBezTo>
                <a:cubicBezTo>
                  <a:pt x="8096332" y="75872"/>
                  <a:pt x="8435661" y="470547"/>
                  <a:pt x="8465318" y="836522"/>
                </a:cubicBezTo>
                <a:cubicBezTo>
                  <a:pt x="8494306" y="2043926"/>
                  <a:pt x="8566907" y="2612134"/>
                  <a:pt x="8465318" y="4182508"/>
                </a:cubicBezTo>
                <a:cubicBezTo>
                  <a:pt x="8530426" y="4659976"/>
                  <a:pt x="8084620" y="5057478"/>
                  <a:pt x="7628796" y="5019030"/>
                </a:cubicBezTo>
                <a:cubicBezTo>
                  <a:pt x="4629242" y="5298054"/>
                  <a:pt x="1959184" y="4892508"/>
                  <a:pt x="836522" y="5019030"/>
                </a:cubicBezTo>
                <a:cubicBezTo>
                  <a:pt x="442570" y="4965597"/>
                  <a:pt x="-47272" y="4687860"/>
                  <a:pt x="0" y="4182508"/>
                </a:cubicBezTo>
                <a:cubicBezTo>
                  <a:pt x="35175" y="3689333"/>
                  <a:pt x="-5101" y="1332423"/>
                  <a:pt x="0" y="836522"/>
                </a:cubicBezTo>
                <a:close/>
              </a:path>
              <a:path w="8465318" h="5019030" fill="none" stroke="0" extrusionOk="0">
                <a:moveTo>
                  <a:pt x="0" y="836522"/>
                </a:moveTo>
                <a:cubicBezTo>
                  <a:pt x="-103293" y="324965"/>
                  <a:pt x="330190" y="55267"/>
                  <a:pt x="836522" y="0"/>
                </a:cubicBezTo>
                <a:cubicBezTo>
                  <a:pt x="1958017" y="185462"/>
                  <a:pt x="4798416" y="55405"/>
                  <a:pt x="7628796" y="0"/>
                </a:cubicBezTo>
                <a:cubicBezTo>
                  <a:pt x="8106029" y="80372"/>
                  <a:pt x="8475948" y="479550"/>
                  <a:pt x="8465318" y="836522"/>
                </a:cubicBezTo>
                <a:cubicBezTo>
                  <a:pt x="8231043" y="1633202"/>
                  <a:pt x="8603899" y="3615397"/>
                  <a:pt x="8465318" y="4182508"/>
                </a:cubicBezTo>
                <a:cubicBezTo>
                  <a:pt x="8429890" y="4653309"/>
                  <a:pt x="8076270" y="4984796"/>
                  <a:pt x="7628796" y="5019030"/>
                </a:cubicBezTo>
                <a:cubicBezTo>
                  <a:pt x="5058708" y="5168125"/>
                  <a:pt x="1686667" y="5189418"/>
                  <a:pt x="836522" y="5019030"/>
                </a:cubicBezTo>
                <a:cubicBezTo>
                  <a:pt x="371485" y="4868139"/>
                  <a:pt x="-91073" y="4737545"/>
                  <a:pt x="0" y="4182508"/>
                </a:cubicBezTo>
                <a:cubicBezTo>
                  <a:pt x="210124" y="3213180"/>
                  <a:pt x="94005" y="1983663"/>
                  <a:pt x="0" y="83652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836522 h 5019030"/>
                      <a:gd name="connsiteX1" fmla="*/ 836522 w 8465318"/>
                      <a:gd name="connsiteY1" fmla="*/ 0 h 5019030"/>
                      <a:gd name="connsiteX2" fmla="*/ 7628796 w 8465318"/>
                      <a:gd name="connsiteY2" fmla="*/ 0 h 5019030"/>
                      <a:gd name="connsiteX3" fmla="*/ 8465318 w 8465318"/>
                      <a:gd name="connsiteY3" fmla="*/ 836522 h 5019030"/>
                      <a:gd name="connsiteX4" fmla="*/ 8465318 w 8465318"/>
                      <a:gd name="connsiteY4" fmla="*/ 4182508 h 5019030"/>
                      <a:gd name="connsiteX5" fmla="*/ 7628796 w 8465318"/>
                      <a:gd name="connsiteY5" fmla="*/ 5019030 h 5019030"/>
                      <a:gd name="connsiteX6" fmla="*/ 836522 w 8465318"/>
                      <a:gd name="connsiteY6" fmla="*/ 5019030 h 5019030"/>
                      <a:gd name="connsiteX7" fmla="*/ 0 w 8465318"/>
                      <a:gd name="connsiteY7" fmla="*/ 4182508 h 5019030"/>
                      <a:gd name="connsiteX8" fmla="*/ 0 w 8465318"/>
                      <a:gd name="connsiteY8" fmla="*/ 836522 h 5019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5019030" fill="none" extrusionOk="0">
                        <a:moveTo>
                          <a:pt x="0" y="836522"/>
                        </a:moveTo>
                        <a:cubicBezTo>
                          <a:pt x="-31104" y="369493"/>
                          <a:pt x="406899" y="26477"/>
                          <a:pt x="836522" y="0"/>
                        </a:cubicBezTo>
                        <a:cubicBezTo>
                          <a:pt x="1699103" y="130954"/>
                          <a:pt x="5170486" y="43574"/>
                          <a:pt x="7628796" y="0"/>
                        </a:cubicBezTo>
                        <a:cubicBezTo>
                          <a:pt x="8128638" y="58293"/>
                          <a:pt x="8489574" y="404236"/>
                          <a:pt x="8465318" y="836522"/>
                        </a:cubicBezTo>
                        <a:cubicBezTo>
                          <a:pt x="8314879" y="1679071"/>
                          <a:pt x="8551197" y="3590216"/>
                          <a:pt x="8465318" y="4182508"/>
                        </a:cubicBezTo>
                        <a:cubicBezTo>
                          <a:pt x="8419332" y="4652057"/>
                          <a:pt x="8067459" y="5002929"/>
                          <a:pt x="7628796" y="5019030"/>
                        </a:cubicBezTo>
                        <a:cubicBezTo>
                          <a:pt x="5098556" y="5174227"/>
                          <a:pt x="1694493" y="5182050"/>
                          <a:pt x="836522" y="5019030"/>
                        </a:cubicBezTo>
                        <a:cubicBezTo>
                          <a:pt x="379810" y="4947529"/>
                          <a:pt x="-41605" y="4668799"/>
                          <a:pt x="0" y="4182508"/>
                        </a:cubicBezTo>
                        <a:cubicBezTo>
                          <a:pt x="64656" y="3131741"/>
                          <a:pt x="-17807" y="1956779"/>
                          <a:pt x="0" y="836522"/>
                        </a:cubicBezTo>
                        <a:close/>
                      </a:path>
                      <a:path w="8465318" h="5019030" stroke="0" extrusionOk="0">
                        <a:moveTo>
                          <a:pt x="0" y="836522"/>
                        </a:moveTo>
                        <a:cubicBezTo>
                          <a:pt x="-10719" y="367912"/>
                          <a:pt x="323151" y="19281"/>
                          <a:pt x="836522" y="0"/>
                        </a:cubicBezTo>
                        <a:cubicBezTo>
                          <a:pt x="3099958" y="132882"/>
                          <a:pt x="4575515" y="-84951"/>
                          <a:pt x="7628796" y="0"/>
                        </a:cubicBezTo>
                        <a:cubicBezTo>
                          <a:pt x="8068841" y="21439"/>
                          <a:pt x="8449241" y="463386"/>
                          <a:pt x="8465318" y="836522"/>
                        </a:cubicBezTo>
                        <a:cubicBezTo>
                          <a:pt x="8485505" y="2094253"/>
                          <a:pt x="8617798" y="2615014"/>
                          <a:pt x="8465318" y="4182508"/>
                        </a:cubicBezTo>
                        <a:cubicBezTo>
                          <a:pt x="8519991" y="4650992"/>
                          <a:pt x="8111390" y="4976644"/>
                          <a:pt x="7628796" y="5019030"/>
                        </a:cubicBezTo>
                        <a:cubicBezTo>
                          <a:pt x="4724578" y="5106669"/>
                          <a:pt x="1999764" y="4946351"/>
                          <a:pt x="836522" y="5019030"/>
                        </a:cubicBezTo>
                        <a:cubicBezTo>
                          <a:pt x="366419" y="4941737"/>
                          <a:pt x="-46263" y="4708799"/>
                          <a:pt x="0" y="4182508"/>
                        </a:cubicBezTo>
                        <a:cubicBezTo>
                          <a:pt x="-38581" y="3642867"/>
                          <a:pt x="63341" y="1317404"/>
                          <a:pt x="0" y="8365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8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 </a:t>
            </a:r>
            <a:r>
              <a:rPr kumimoji="0" lang="en-US" altLang="zh-CN" sz="3900" b="1" i="0" u="none" strike="noStrike" kern="1200" cap="none" spc="0" normalizeH="0" baseline="0" noProof="0" dirty="0" smtClean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  ngày 23  tháng 4  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kumimoji="0" lang="en-US" altLang="zh-CN" sz="3900" b="1" i="0" u="none" strike="noStrike" kern="1200" cap="none" spc="0" normalizeH="0" baseline="0" noProof="0" dirty="0" smtClean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2025</a:t>
            </a:r>
            <a:endParaRPr kumimoji="0" lang="en-US" altLang="zh-CN" sz="3900" b="1" i="0" u="none" strike="noStrike" kern="1200" cap="none" spc="0" normalizeH="0" baseline="0" noProof="0" dirty="0">
              <a:ln w="25400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8439A4-5443-BFE0-A6C1-FCE134EE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73" y="1275030"/>
            <a:ext cx="3944454" cy="115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F413C-864C-12FF-85C3-7B2DF3A7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691" y="2825404"/>
            <a:ext cx="7657240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blue and orange text&#10;&#10;Description automatically generated">
            <a:extLst>
              <a:ext uri="{FF2B5EF4-FFF2-40B4-BE49-F238E27FC236}">
                <a16:creationId xmlns:a16="http://schemas.microsoft.com/office/drawing/2014/main" id="{7DBDF8C7-9F8D-6CE2-DE7D-22507407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" y="1849999"/>
            <a:ext cx="1098594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47518" y="568362"/>
            <a:ext cx="11295133" cy="2677656"/>
            <a:chOff x="1183343" y="1447876"/>
            <a:chExt cx="11295133" cy="26776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447876"/>
              <a:ext cx="1066654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câu trả lòi đúng.</a:t>
              </a:r>
            </a:p>
            <a:p>
              <a:pPr algn="just"/>
              <a:r>
                <a:rPr lang="vi-VN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 5A có 32 bạn. Để chuẩn bị cho chuyến đi tham quan dã ngoại, cả lớp đã thống nhất chọn một trong hai phương án: lên rừng hoặc xuống biển. Kết quả lấy ý kiến của các bạn như sau: 13 bạn chọn lên rừng, 19 bạn chọn xuống biến. Như vậy.</a:t>
              </a:r>
              <a:endPara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Tỉ số của số bạn chọn lên rừng và số bạn chọn xuống biển là: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712959-18DC-5F91-3173-CB42C246F61B}"/>
                  </a:ext>
                </a:extLst>
              </p:cNvPr>
              <p:cNvSpPr txBox="1"/>
              <p:nvPr/>
            </p:nvSpPr>
            <p:spPr>
              <a:xfrm>
                <a:off x="1052623" y="3402419"/>
                <a:ext cx="191386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712959-18DC-5F91-3173-CB42C246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3" y="3402419"/>
                <a:ext cx="1913861" cy="878574"/>
              </a:xfrm>
              <a:prstGeom prst="rect">
                <a:avLst/>
              </a:prstGeom>
              <a:blipFill>
                <a:blip r:embed="rId2"/>
                <a:stretch>
                  <a:fillRect l="-987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A01E85-9333-425E-CCAC-023A9EF3BD2B}"/>
                  </a:ext>
                </a:extLst>
              </p:cNvPr>
              <p:cNvSpPr txBox="1"/>
              <p:nvPr/>
            </p:nvSpPr>
            <p:spPr>
              <a:xfrm>
                <a:off x="3615070" y="3466214"/>
                <a:ext cx="191386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A01E85-9333-425E-CCAC-023A9EF3B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70" y="3466214"/>
                <a:ext cx="1913861" cy="878574"/>
              </a:xfrm>
              <a:prstGeom prst="rect">
                <a:avLst/>
              </a:prstGeom>
              <a:blipFill>
                <a:blip r:embed="rId3"/>
                <a:stretch>
                  <a:fillRect l="-95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B04CA-1E34-844F-6795-25A891EB07AD}"/>
                  </a:ext>
                </a:extLst>
              </p:cNvPr>
              <p:cNvSpPr txBox="1"/>
              <p:nvPr/>
            </p:nvSpPr>
            <p:spPr>
              <a:xfrm>
                <a:off x="6177516" y="3434316"/>
                <a:ext cx="191386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B04CA-1E34-844F-6795-25A891EB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516" y="3434316"/>
                <a:ext cx="1913861" cy="878574"/>
              </a:xfrm>
              <a:prstGeom prst="rect">
                <a:avLst/>
              </a:prstGeom>
              <a:blipFill>
                <a:blip r:embed="rId4"/>
                <a:stretch>
                  <a:fillRect l="-95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A25FF-FE16-068F-DBFC-76F42D57DA2C}"/>
                  </a:ext>
                </a:extLst>
              </p:cNvPr>
              <p:cNvSpPr txBox="1"/>
              <p:nvPr/>
            </p:nvSpPr>
            <p:spPr>
              <a:xfrm>
                <a:off x="9048307" y="3402419"/>
                <a:ext cx="191386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A25FF-FE16-068F-DBFC-76F42D57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07" y="3402419"/>
                <a:ext cx="1913861" cy="878574"/>
              </a:xfrm>
              <a:prstGeom prst="rect">
                <a:avLst/>
              </a:prstGeom>
              <a:blipFill>
                <a:blip r:embed="rId5"/>
                <a:stretch>
                  <a:fillRect l="-95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2A876A3-9A8E-06B5-8410-72D31429A72C}"/>
              </a:ext>
            </a:extLst>
          </p:cNvPr>
          <p:cNvSpPr/>
          <p:nvPr/>
        </p:nvSpPr>
        <p:spPr>
          <a:xfrm>
            <a:off x="6049926" y="3540642"/>
            <a:ext cx="680483" cy="669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47518" y="568362"/>
            <a:ext cx="11295133" cy="1727909"/>
            <a:chOff x="1183343" y="1447876"/>
            <a:chExt cx="11295133" cy="17279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58A3895-B88D-45C5-95B4-6980980C4A29}"/>
                    </a:ext>
                  </a:extLst>
                </p:cNvPr>
                <p:cNvSpPr txBox="1"/>
                <p:nvPr/>
              </p:nvSpPr>
              <p:spPr>
                <a:xfrm>
                  <a:off x="1811930" y="1447876"/>
                  <a:ext cx="10666546" cy="1727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Hưởng ứng phong trào quyên góp sách vào thư viện để xây dựng tủ sách dùng chung, lớp 5A và lớp 5B quyên góp được </a:t>
                  </a:r>
                  <a:r>
                    <a:rPr kumimoji="0" lang="en-US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126 </a:t>
                  </a:r>
                  <a:r>
                    <a:rPr kumimoji="0" lang="vi-VN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quyển </a:t>
                  </a: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sách. Biết rằng số quyền sách lớp 5A quyên góp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số quyển sách lớp 5B quyên góp. Hỏi mỗi lớp quyên góp bao nhiêu quyển sách vào thư viện?</a:t>
                  </a: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58A3895-B88D-45C5-95B4-6980980C4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930" y="1447876"/>
                  <a:ext cx="10666546" cy="1727909"/>
                </a:xfrm>
                <a:prstGeom prst="rect">
                  <a:avLst/>
                </a:prstGeom>
                <a:blipFill>
                  <a:blip r:embed="rId2"/>
                  <a:stretch>
                    <a:fillRect l="-857" t="-2817" r="-914" b="-6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C2E209-0F4D-4E10-B882-4A1D966CD013}"/>
              </a:ext>
            </a:extLst>
          </p:cNvPr>
          <p:cNvSpPr txBox="1"/>
          <p:nvPr/>
        </p:nvSpPr>
        <p:spPr>
          <a:xfrm>
            <a:off x="1265274" y="2785730"/>
            <a:ext cx="9941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+ 4 = 9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 5A quyên góp được số quyển sách là:</a:t>
            </a:r>
          </a:p>
          <a:p>
            <a:pPr algn="ctr"/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(126 : 9) x 5 = 70 (quyển)</a:t>
            </a:r>
          </a:p>
          <a:p>
            <a:pPr algn="ctr"/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5B 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quyên góp được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quyển sách là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(126 : 9)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 4 = 56 (quyển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Lớp 5A : 70 quyển sách</a:t>
            </a:r>
          </a:p>
          <a:p>
            <a:pPr algn="ctr"/>
            <a:r>
              <a:rPr lang="en-US" sz="32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Lớp 5B: 56 quyển sách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896867" y="483302"/>
            <a:ext cx="11295133" cy="769441"/>
            <a:chOff x="1183343" y="1352183"/>
            <a:chExt cx="11295133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352183"/>
              <a:ext cx="10666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84C526-75B9-EE8C-237D-CDB4776EEF65}"/>
              </a:ext>
            </a:extLst>
          </p:cNvPr>
          <p:cNvSpPr txBox="1"/>
          <p:nvPr/>
        </p:nvSpPr>
        <p:spPr>
          <a:xfrm>
            <a:off x="818707" y="1329070"/>
            <a:ext cx="11079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Trên bản đồ tỉ lệ 1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3 000 của một khu đô thị, thửa đất xây dựng trường tiểu học là hình chữ nhật có chiều dài 3 cm, chiều rộng 2 cm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8AD6-3269-C539-8F5C-15661D03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9" y="2376819"/>
            <a:ext cx="7165568" cy="2618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444CEA-EA4F-2132-8E26-8D9AEC9CA856}"/>
              </a:ext>
            </a:extLst>
          </p:cNvPr>
          <p:cNvSpPr txBox="1"/>
          <p:nvPr/>
        </p:nvSpPr>
        <p:spPr>
          <a:xfrm>
            <a:off x="637954" y="5082363"/>
            <a:ext cx="11079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 Chiều dài thật của thửa đất xây dựng trường tiểu học là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Chiều rộng thật của thửa đất xây dựng trường tiếu học là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1EAEB-DDDC-3BEF-10F7-155B0571D9D0}"/>
              </a:ext>
            </a:extLst>
          </p:cNvPr>
          <p:cNvSpPr/>
          <p:nvPr/>
        </p:nvSpPr>
        <p:spPr>
          <a:xfrm>
            <a:off x="9537404" y="5167423"/>
            <a:ext cx="1020725" cy="42530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0A5CF-EF5F-9E2F-78F4-E6A95F23CDE4}"/>
              </a:ext>
            </a:extLst>
          </p:cNvPr>
          <p:cNvSpPr/>
          <p:nvPr/>
        </p:nvSpPr>
        <p:spPr>
          <a:xfrm>
            <a:off x="9739423" y="5688419"/>
            <a:ext cx="988827" cy="42530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50A45A-CD42-FD1D-CB63-EF09DB1453BA}"/>
              </a:ext>
            </a:extLst>
          </p:cNvPr>
          <p:cNvSpPr/>
          <p:nvPr/>
        </p:nvSpPr>
        <p:spPr>
          <a:xfrm>
            <a:off x="9558671" y="5181600"/>
            <a:ext cx="1024268" cy="42530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90DC7E-581D-5303-8BAF-7D181EA36F47}"/>
              </a:ext>
            </a:extLst>
          </p:cNvPr>
          <p:cNvSpPr/>
          <p:nvPr/>
        </p:nvSpPr>
        <p:spPr>
          <a:xfrm>
            <a:off x="9728792" y="5681330"/>
            <a:ext cx="1024268" cy="42530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12143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47518" y="568362"/>
            <a:ext cx="11295133" cy="1386020"/>
            <a:chOff x="1183343" y="1447876"/>
            <a:chExt cx="11295133" cy="138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58A3895-B88D-45C5-95B4-6980980C4A29}"/>
                    </a:ext>
                  </a:extLst>
                </p:cNvPr>
                <p:cNvSpPr txBox="1"/>
                <p:nvPr/>
              </p:nvSpPr>
              <p:spPr>
                <a:xfrm>
                  <a:off x="1811930" y="1447876"/>
                  <a:ext cx="10666546" cy="13860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vi-VN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Mai và Việt gấp ngôi sao giấy tặng Nam nhân ngày sinh nhật. Việt gấp được ít hơn Mai 11 ngôi sao và số ngôi sao Việt gâp được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số ngôi sao Mai gấp được. Hỏi cả hai bạn đã gấp được bao nhiêu ngôi sao?</a:t>
                  </a:r>
                  <a:endPara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58A3895-B88D-45C5-95B4-6980980C4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930" y="1447876"/>
                  <a:ext cx="10666546" cy="1386020"/>
                </a:xfrm>
                <a:prstGeom prst="rect">
                  <a:avLst/>
                </a:prstGeom>
                <a:blipFill>
                  <a:blip r:embed="rId2"/>
                  <a:stretch>
                    <a:fillRect l="-857" t="-3509" r="-914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C2E209-0F4D-4E10-B882-4A1D966CD013}"/>
              </a:ext>
            </a:extLst>
          </p:cNvPr>
          <p:cNvSpPr txBox="1"/>
          <p:nvPr/>
        </p:nvSpPr>
        <p:spPr>
          <a:xfrm>
            <a:off x="1127050" y="2115879"/>
            <a:ext cx="99414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5 - 4 = 1 ( phần ) 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ngôi sao mà Việt đã gấp được là: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: 1 × 4 = 44 ( ngôi sao ) 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ngôi sao mà Mai đã gấp đuợc là: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+ 11 = 55 ( ngôi sao ) 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Việt : 44 ngôi sao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Mai: 55 ngôi sao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123330" y="176222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00372-4BBA-40BE-9914-AA5310399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303" y="1378275"/>
            <a:ext cx="724267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439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Aptos</vt:lpstr>
      <vt:lpstr>Aptos Display</vt:lpstr>
      <vt:lpstr>Arial</vt:lpstr>
      <vt:lpstr>Arial-Rounded</vt:lpstr>
      <vt:lpstr>Calibri</vt:lpstr>
      <vt:lpstr>Calibri Light</vt:lpstr>
      <vt:lpstr>Cambria</vt:lpstr>
      <vt:lpstr>Cambria Math</vt:lpstr>
      <vt:lpstr>等线</vt:lpstr>
      <vt:lpstr>SVN-Gretoon</vt:lpstr>
      <vt:lpstr>Times New Roman</vt:lpstr>
      <vt:lpstr>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56</cp:revision>
  <dcterms:created xsi:type="dcterms:W3CDTF">2021-07-24T01:07:49Z</dcterms:created>
  <dcterms:modified xsi:type="dcterms:W3CDTF">2025-04-28T01:26:35Z</dcterms:modified>
</cp:coreProperties>
</file>