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Lst>
  <p:notesMasterIdLst>
    <p:notesMasterId r:id="rId21"/>
  </p:notesMasterIdLst>
  <p:sldIdLst>
    <p:sldId id="282" r:id="rId4"/>
    <p:sldId id="338" r:id="rId5"/>
    <p:sldId id="281" r:id="rId6"/>
    <p:sldId id="283" r:id="rId7"/>
    <p:sldId id="258" r:id="rId8"/>
    <p:sldId id="259" r:id="rId9"/>
    <p:sldId id="284" r:id="rId10"/>
    <p:sldId id="4411" r:id="rId11"/>
    <p:sldId id="292" r:id="rId12"/>
    <p:sldId id="293" r:id="rId13"/>
    <p:sldId id="287" r:id="rId14"/>
    <p:sldId id="260" r:id="rId15"/>
    <p:sldId id="301" r:id="rId16"/>
    <p:sldId id="300" r:id="rId17"/>
    <p:sldId id="4412" r:id="rId18"/>
    <p:sldId id="264" r:id="rId19"/>
    <p:sldId id="44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87554-CAC6-4A99-9CCB-5A6359023760}"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54064-62FD-4D6E-AA28-F7E750484A93}" type="slidenum">
              <a:rPr lang="en-US" smtClean="0"/>
              <a:t>‹#›</a:t>
            </a:fld>
            <a:endParaRPr lang="en-US"/>
          </a:p>
        </p:txBody>
      </p:sp>
    </p:spTree>
    <p:extLst>
      <p:ext uri="{BB962C8B-B14F-4D97-AF65-F5344CB8AC3E}">
        <p14:creationId xmlns:p14="http://schemas.microsoft.com/office/powerpoint/2010/main" val="70016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54064-62FD-4D6E-AA28-F7E750484A93}" type="slidenum">
              <a:rPr lang="en-US" smtClean="0"/>
              <a:t>4</a:t>
            </a:fld>
            <a:endParaRPr lang="en-US"/>
          </a:p>
        </p:txBody>
      </p:sp>
    </p:spTree>
    <p:extLst>
      <p:ext uri="{BB962C8B-B14F-4D97-AF65-F5344CB8AC3E}">
        <p14:creationId xmlns:p14="http://schemas.microsoft.com/office/powerpoint/2010/main" val="2124194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0205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5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61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769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176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583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05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54064-62FD-4D6E-AA28-F7E750484A93}" type="slidenum">
              <a:rPr lang="en-US" smtClean="0"/>
              <a:t>15</a:t>
            </a:fld>
            <a:endParaRPr lang="en-US"/>
          </a:p>
        </p:txBody>
      </p:sp>
    </p:spTree>
    <p:extLst>
      <p:ext uri="{BB962C8B-B14F-4D97-AF65-F5344CB8AC3E}">
        <p14:creationId xmlns:p14="http://schemas.microsoft.com/office/powerpoint/2010/main" val="23135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13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594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7656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36485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25904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2242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3630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50451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39304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48225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9274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12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45266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4147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7325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5843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8235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22803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4505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39003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8514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5138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582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176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15555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43009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81689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547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8014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75320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7664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0242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9733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67824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2188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9419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88482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9154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36560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519509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07782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0071873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69926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14939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49021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471718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2113385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23923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043580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2/16/2025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32271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72306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872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5856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3213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041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3463850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9424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4.xml"/><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rPr>
              <a:t>1</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endParaRPr>
          </a:p>
        </p:txBody>
      </p:sp>
      <p:pic>
        <p:nvPicPr>
          <p:cNvPr id="3" name="Picture 2"/>
          <p:cNvPicPr>
            <a:picLocks noChangeAspect="1"/>
          </p:cNvPicPr>
          <p:nvPr/>
        </p:nvPicPr>
        <p:blipFill>
          <a:blip r:embed="rId4"/>
          <a:stretch>
            <a:fillRect/>
          </a:stretch>
        </p:blipFill>
        <p:spPr>
          <a:xfrm>
            <a:off x="874733" y="1626174"/>
            <a:ext cx="9614225" cy="3615241"/>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8F3E475-8B88-64F3-D7FF-E7397D716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239" y="143075"/>
            <a:ext cx="1557678" cy="1557678"/>
          </a:xfrm>
          <a:prstGeom prst="rect">
            <a:avLst/>
          </a:prstGeom>
        </p:spPr>
      </p:pic>
    </p:spTree>
    <p:extLst>
      <p:ext uri="{BB962C8B-B14F-4D97-AF65-F5344CB8AC3E}">
        <p14:creationId xmlns:p14="http://schemas.microsoft.com/office/powerpoint/2010/main" val="1675086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114CC708-A792-4597-9A8A-7E2F088938CE}"/>
              </a:ext>
            </a:extLst>
          </p:cNvPr>
          <p:cNvSpPr/>
          <p:nvPr/>
        </p:nvSpPr>
        <p:spPr>
          <a:xfrm>
            <a:off x="354330" y="171450"/>
            <a:ext cx="11464290"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BD51D9-06D2-10C5-1C97-FF1E38D8EF12}"/>
              </a:ext>
            </a:extLst>
          </p:cNvPr>
          <p:cNvSpPr txBox="1"/>
          <p:nvPr/>
        </p:nvSpPr>
        <p:spPr>
          <a:xfrm>
            <a:off x="891540" y="685800"/>
            <a:ext cx="10401300" cy="5016758"/>
          </a:xfrm>
          <a:prstGeom prst="rect">
            <a:avLst/>
          </a:prstGeom>
          <a:noFill/>
        </p:spPr>
        <p:txBody>
          <a:bodyPr wrap="square" rtlCol="0">
            <a:spAutoFit/>
          </a:bodyPr>
          <a:lstStyle/>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Ha-na-mi là lễ hội Hoa anh đào truyền thống của Nhật Bản. Lễ hội này diễn ra từ tháng 3 đến tháng 5 hằng năm khi hoa anh đào nở rộ. Vào những ngày lễ hội, du khách đến đây có thể tham gia nhiều hoạt động thú vị:</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Đi dạo hoặc bơi thuyền ngắm hoa anh đào.</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Thưởng thức ẩm thực Nhật Bản, trong đó có nhiều món được chế biến từ hoa anh đào.</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Ca hát hoặc giao lưu văn hoá nghệ thuật truyền thống mừng mùa hoa anh đào nở.</a:t>
            </a:r>
          </a:p>
          <a:p>
            <a:pPr algn="r"/>
            <a:r>
              <a:rPr lang="vi-VN" sz="3200" b="0" i="0" dirty="0">
                <a:solidFill>
                  <a:srgbClr val="FF0000"/>
                </a:solidFill>
                <a:effectLst/>
                <a:latin typeface="Cambria" panose="02040503050406030204" pitchFamily="18" charset="0"/>
                <a:ea typeface="Cambria" panose="02040503050406030204" pitchFamily="18" charset="0"/>
              </a:rPr>
              <a:t>(</a:t>
            </a:r>
            <a:r>
              <a:rPr lang="vi-VN" sz="3200" b="0" i="1" dirty="0">
                <a:solidFill>
                  <a:srgbClr val="FF0000"/>
                </a:solidFill>
                <a:effectLst/>
                <a:latin typeface="Cambria" panose="02040503050406030204" pitchFamily="18" charset="0"/>
                <a:ea typeface="Cambria" panose="02040503050406030204" pitchFamily="18" charset="0"/>
              </a:rPr>
              <a:t>Theo</a:t>
            </a:r>
            <a:r>
              <a:rPr lang="vi-VN" sz="3200" b="0" i="0" dirty="0">
                <a:solidFill>
                  <a:srgbClr val="FF0000"/>
                </a:solidFill>
                <a:effectLst/>
                <a:latin typeface="Cambria" panose="02040503050406030204" pitchFamily="18" charset="0"/>
                <a:ea typeface="Cambria" panose="02040503050406030204" pitchFamily="18" charset="0"/>
              </a:rPr>
              <a:t> Thanh Long)</a:t>
            </a:r>
          </a:p>
        </p:txBody>
      </p:sp>
    </p:spTree>
    <p:extLst>
      <p:ext uri="{BB962C8B-B14F-4D97-AF65-F5344CB8AC3E}">
        <p14:creationId xmlns:p14="http://schemas.microsoft.com/office/powerpoint/2010/main" val="3562783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grpSp>
        <p:nvGrpSpPr>
          <p:cNvPr id="3" name="Group 3">
            <a:extLst>
              <a:ext uri="{FF2B5EF4-FFF2-40B4-BE49-F238E27FC236}">
                <a16:creationId xmlns:a16="http://schemas.microsoft.com/office/drawing/2014/main" id="{7995AFEB-4ABB-636D-BFD8-12AAB5C1FA88}"/>
              </a:ext>
            </a:extLst>
          </p:cNvPr>
          <p:cNvGrpSpPr/>
          <p:nvPr/>
        </p:nvGrpSpPr>
        <p:grpSpPr>
          <a:xfrm>
            <a:off x="1767840" y="1596468"/>
            <a:ext cx="10279380" cy="4118532"/>
            <a:chOff x="0" y="0"/>
            <a:chExt cx="4236295" cy="1316322"/>
          </a:xfrm>
        </p:grpSpPr>
        <p:sp>
          <p:nvSpPr>
            <p:cNvPr id="4" name="Freeform 4">
              <a:extLst>
                <a:ext uri="{FF2B5EF4-FFF2-40B4-BE49-F238E27FC236}">
                  <a16:creationId xmlns:a16="http://schemas.microsoft.com/office/drawing/2014/main" id="{3A3318C8-4046-EBB7-BDA8-9C8ED1CB171F}"/>
                </a:ext>
              </a:extLst>
            </p:cNvPr>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defTabSz="609630">
                <a:defRPr/>
              </a:pPr>
              <a:endParaRPr lang="en-US" sz="1200">
                <a:solidFill>
                  <a:prstClr val="black"/>
                </a:solidFill>
                <a:latin typeface="Calibri"/>
              </a:endParaRPr>
            </a:p>
          </p:txBody>
        </p:sp>
        <p:sp>
          <p:nvSpPr>
            <p:cNvPr id="6" name="TextBox 5">
              <a:extLst>
                <a:ext uri="{FF2B5EF4-FFF2-40B4-BE49-F238E27FC236}">
                  <a16:creationId xmlns:a16="http://schemas.microsoft.com/office/drawing/2014/main" id="{EDAA52F4-9537-1DAD-8F54-B27F04814C9D}"/>
                </a:ext>
              </a:extLst>
            </p:cNvPr>
            <p:cNvSpPr txBox="1"/>
            <p:nvPr/>
          </p:nvSpPr>
          <p:spPr>
            <a:xfrm>
              <a:off x="0" y="28575"/>
              <a:ext cx="4236295" cy="1287747"/>
            </a:xfrm>
            <a:prstGeom prst="rect">
              <a:avLst/>
            </a:prstGeom>
          </p:spPr>
          <p:txBody>
            <a:bodyPr lIns="33867" tIns="33867" rIns="33867" bIns="33867" rtlCol="0" anchor="ctr"/>
            <a:lstStyle/>
            <a:p>
              <a:pPr algn="ctr" defTabSz="609630">
                <a:lnSpc>
                  <a:spcPts val="1781"/>
                </a:lnSpc>
                <a:defRPr/>
              </a:pPr>
              <a:endParaRPr sz="1200">
                <a:solidFill>
                  <a:prstClr val="black"/>
                </a:solidFill>
                <a:latin typeface="Calibri"/>
              </a:endParaRPr>
            </a:p>
          </p:txBody>
        </p:sp>
      </p:grpSp>
      <p:sp>
        <p:nvSpPr>
          <p:cNvPr id="7" name="TextBox 10">
            <a:extLst>
              <a:ext uri="{FF2B5EF4-FFF2-40B4-BE49-F238E27FC236}">
                <a16:creationId xmlns:a16="http://schemas.microsoft.com/office/drawing/2014/main" id="{7AFE388D-7E4C-D6AF-661D-0991E84E3877}"/>
              </a:ext>
            </a:extLst>
          </p:cNvPr>
          <p:cNvSpPr txBox="1"/>
          <p:nvPr/>
        </p:nvSpPr>
        <p:spPr>
          <a:xfrm>
            <a:off x="2123440" y="1894841"/>
            <a:ext cx="9649460" cy="1969770"/>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Dấu</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gạch</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ngang</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dùng</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để</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đánh</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dấu</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lời</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nói</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trực</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tiếp</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của</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nhân</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vật</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đánh</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dấu</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các</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ý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liệt</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kê</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nối</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các</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từ</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ngữ</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trong</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một</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liên</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danh</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đặt</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ở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giữa</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câu</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để</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đánh</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dấu</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bộ</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phận</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chú</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thích</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giải</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thích</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trong</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3200" b="1" dirty="0" err="1">
                <a:solidFill>
                  <a:srgbClr val="002060"/>
                </a:solidFill>
                <a:latin typeface="Cambria" panose="02040503050406030204" pitchFamily="18" charset="0"/>
                <a:ea typeface="Cambria" panose="02040503050406030204" pitchFamily="18" charset="0"/>
                <a:cs typeface="DM Sans Bold"/>
                <a:sym typeface="DM Sans Bold"/>
              </a:rPr>
              <a:t>câu</a:t>
            </a:r>
            <a:r>
              <a:rPr lang="en-US" sz="3200" b="1" dirty="0">
                <a:solidFill>
                  <a:srgbClr val="002060"/>
                </a:solidFill>
                <a:latin typeface="Cambria" panose="02040503050406030204" pitchFamily="18" charset="0"/>
                <a:ea typeface="Cambria" panose="02040503050406030204" pitchFamily="18" charset="0"/>
                <a:cs typeface="DM Sans Bold"/>
                <a:sym typeface="DM Sans Bold"/>
              </a:rPr>
              <a:t>.</a:t>
            </a:r>
          </a:p>
        </p:txBody>
      </p:sp>
      <p:pic>
        <p:nvPicPr>
          <p:cNvPr id="8" name="Picture 7">
            <a:extLst>
              <a:ext uri="{FF2B5EF4-FFF2-40B4-BE49-F238E27FC236}">
                <a16:creationId xmlns:a16="http://schemas.microsoft.com/office/drawing/2014/main" id="{D4478796-ED5F-0EFA-CF37-962EFC11C36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080962"/>
            <a:ext cx="2794000" cy="3995735"/>
          </a:xfrm>
          <a:prstGeom prst="rect">
            <a:avLst/>
          </a:prstGeom>
        </p:spPr>
      </p:pic>
      <p:pic>
        <p:nvPicPr>
          <p:cNvPr id="15" name="Picture 14">
            <a:extLst>
              <a:ext uri="{FF2B5EF4-FFF2-40B4-BE49-F238E27FC236}">
                <a16:creationId xmlns:a16="http://schemas.microsoft.com/office/drawing/2014/main" id="{7C4FE742-384B-112B-F594-9337E9AEF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3199" y="250866"/>
            <a:ext cx="4585507" cy="1321729"/>
          </a:xfrm>
          <a:prstGeom prst="rect">
            <a:avLst/>
          </a:prstGeom>
        </p:spPr>
      </p:pic>
      <p:sp>
        <p:nvSpPr>
          <p:cNvPr id="2" name="TextBox 10">
            <a:extLst>
              <a:ext uri="{FF2B5EF4-FFF2-40B4-BE49-F238E27FC236}">
                <a16:creationId xmlns:a16="http://schemas.microsoft.com/office/drawing/2014/main" id="{58DE11EC-A267-306E-6B8E-A88DAF5AE852}"/>
              </a:ext>
            </a:extLst>
          </p:cNvPr>
          <p:cNvSpPr txBox="1"/>
          <p:nvPr/>
        </p:nvSpPr>
        <p:spPr>
          <a:xfrm>
            <a:off x="2192020" y="4077971"/>
            <a:ext cx="9649460" cy="984885"/>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vi-VN" sz="3200" b="1">
                <a:solidFill>
                  <a:srgbClr val="002060"/>
                </a:solidFill>
                <a:latin typeface="Cambria" panose="02040503050406030204" pitchFamily="18" charset="0"/>
                <a:ea typeface="Cambria" panose="02040503050406030204" pitchFamily="18" charset="0"/>
                <a:cs typeface="DM Sans Bold"/>
                <a:sym typeface="DM Sans Bold"/>
              </a:rPr>
              <a:t>Dấu gạch nối dùng để: nối các tiếng trong bộ phận tên riêng nước ngoài.</a:t>
            </a:r>
            <a:endParaRPr lang="vi-VN" sz="3200" b="1" dirty="0" err="1">
              <a:solidFill>
                <a:srgbClr val="002060"/>
              </a:solidFill>
              <a:latin typeface="Cambria" panose="02040503050406030204" pitchFamily="18" charset="0"/>
              <a:ea typeface="Cambria" panose="02040503050406030204" pitchFamily="18" charset="0"/>
              <a:cs typeface="DM Sans Bold"/>
              <a:sym typeface="DM Sans Bold"/>
            </a:endParaRPr>
          </a:p>
        </p:txBody>
      </p:sp>
    </p:spTree>
    <p:extLst>
      <p:ext uri="{BB962C8B-B14F-4D97-AF65-F5344CB8AC3E}">
        <p14:creationId xmlns:p14="http://schemas.microsoft.com/office/powerpoint/2010/main" val="3875615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6" name="图片 8">
            <a:extLst>
              <a:ext uri="{FF2B5EF4-FFF2-40B4-BE49-F238E27FC236}">
                <a16:creationId xmlns:a16="http://schemas.microsoft.com/office/drawing/2014/main" id="{BC931DF1-8D69-43CF-9343-745949037EAB}"/>
              </a:ext>
            </a:extLst>
          </p:cNvPr>
          <p:cNvPicPr>
            <a:picLocks noChangeAspect="1"/>
          </p:cNvPicPr>
          <p:nvPr/>
        </p:nvPicPr>
        <p:blipFill>
          <a:blip r:embed="rId3"/>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a:extLst>
              <a:ext uri="{FF2B5EF4-FFF2-40B4-BE49-F238E27FC236}">
                <a16:creationId xmlns:a16="http://schemas.microsoft.com/office/drawing/2014/main" id="{75C01CC4-6FDF-408A-9B7E-E06091668D27}"/>
              </a:ext>
            </a:extLst>
          </p:cNvPr>
          <p:cNvSpPr txBox="1"/>
          <p:nvPr/>
        </p:nvSpPr>
        <p:spPr>
          <a:xfrm>
            <a:off x="2228850" y="2723629"/>
            <a:ext cx="6482271" cy="3170099"/>
          </a:xfrm>
          <a:prstGeom prst="rect">
            <a:avLst/>
          </a:prstGeom>
          <a:noFill/>
        </p:spPr>
        <p:txBody>
          <a:bodyPr wrap="square" rtlCol="0">
            <a:spAutoFit/>
          </a:bodyPr>
          <a:lstStyle/>
          <a:p>
            <a:pPr lvl="0" algn="ctr">
              <a:defRPr/>
            </a:pPr>
            <a:r>
              <a:rPr lang="en-US" altLang="zh-CN" sz="4000" dirty="0">
                <a:solidFill>
                  <a:srgbClr val="002060"/>
                </a:solidFill>
                <a:effectLst>
                  <a:outerShdw blurRad="12700" dist="12700" dir="2700000" algn="tl" rotWithShape="0">
                    <a:prstClr val="black">
                      <a:alpha val="40000"/>
                    </a:prstClr>
                  </a:outerShdw>
                </a:effectLst>
                <a:latin typeface="Cambria" panose="02040503050406030204" pitchFamily="18" charset="0"/>
                <a:ea typeface="Cambria" panose="02040503050406030204" pitchFamily="18" charset="0"/>
              </a:rPr>
              <a:t>3. </a:t>
            </a:r>
            <a:r>
              <a:rPr lang="vi-VN" altLang="zh-CN" sz="4000" dirty="0">
                <a:solidFill>
                  <a:srgbClr val="002060"/>
                </a:solidFill>
                <a:effectLst>
                  <a:outerShdw blurRad="12700" dist="12700" dir="2700000" algn="tl" rotWithShape="0">
                    <a:prstClr val="black">
                      <a:alpha val="40000"/>
                    </a:prstClr>
                  </a:outerShdw>
                </a:effectLst>
                <a:latin typeface="Cambria" panose="02040503050406030204" pitchFamily="18" charset="0"/>
                <a:ea typeface="Cambria" panose="02040503050406030204" pitchFamily="18" charset="0"/>
              </a:rPr>
              <a:t>Viết đoạn văn (3 – 4 câu) giới thiệu một danh lam thắng cảnh trên thế giới hoặc ở Việt Nam, trong đó có sử dụng dấu gạch ngang.</a:t>
            </a:r>
          </a:p>
        </p:txBody>
      </p:sp>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940298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4" name="矩形 24">
            <a:extLst>
              <a:ext uri="{FF2B5EF4-FFF2-40B4-BE49-F238E27FC236}">
                <a16:creationId xmlns:a16="http://schemas.microsoft.com/office/drawing/2014/main" id="{6C7ACD6F-DBB4-3A72-C1E9-F35DC94936F5}"/>
              </a:ext>
            </a:extLst>
          </p:cNvPr>
          <p:cNvSpPr/>
          <p:nvPr/>
        </p:nvSpPr>
        <p:spPr>
          <a:xfrm>
            <a:off x="447040" y="1036320"/>
            <a:ext cx="11588750" cy="407289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400" i="1" dirty="0">
                <a:solidFill>
                  <a:srgbClr val="002060"/>
                </a:solidFill>
                <a:effectLst>
                  <a:outerShdw blurRad="38100" dist="25400" dir="2700000" algn="tl" rotWithShape="0">
                    <a:prstClr val="black">
                      <a:alpha val="40000"/>
                    </a:prstClr>
                  </a:outerShdw>
                </a:effectLst>
                <a:latin typeface="Cambria" panose="02040503050406030204" pitchFamily="18" charset="0"/>
                <a:ea typeface="思源黑体 CN Medium" panose="020B0600000000000000" pitchFamily="34" charset="-122"/>
              </a:rPr>
              <a:t>Vịnh Hạ Long – một trong những danh lam thắng cảnh nổi tiếng ở Việt Nam – với hàng nghìn đảo đá vôi nổi lên từ lòng biển xanh thẳm. Với vẻ đẹp hùng vĩ và hoang sơ, vịnh Hạ Long đã được UNESCO công nhận là di sản thế giới.</a:t>
            </a:r>
          </a:p>
        </p:txBody>
      </p:sp>
    </p:spTree>
    <p:extLst>
      <p:ext uri="{BB962C8B-B14F-4D97-AF65-F5344CB8AC3E}">
        <p14:creationId xmlns:p14="http://schemas.microsoft.com/office/powerpoint/2010/main" val="3257992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pic>
        <p:nvPicPr>
          <p:cNvPr id="5" name="Picture 4">
            <a:extLst>
              <a:ext uri="{FF2B5EF4-FFF2-40B4-BE49-F238E27FC236}">
                <a16:creationId xmlns:a16="http://schemas.microsoft.com/office/drawing/2014/main" id="{1C6C7043-B2FD-905E-318E-F28D8E387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906" y="2377440"/>
            <a:ext cx="7860254" cy="2609850"/>
          </a:xfrm>
          <a:prstGeom prst="rect">
            <a:avLst/>
          </a:prstGeom>
        </p:spPr>
      </p:pic>
    </p:spTree>
    <p:extLst>
      <p:ext uri="{BB962C8B-B14F-4D97-AF65-F5344CB8AC3E}">
        <p14:creationId xmlns:p14="http://schemas.microsoft.com/office/powerpoint/2010/main" val="274480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3"/>
          <a:stretch>
            <a:fillRect/>
          </a:stretch>
        </p:blipFill>
        <p:spPr>
          <a:xfrm>
            <a:off x="0" y="4796"/>
            <a:ext cx="12192000" cy="6857999"/>
          </a:xfrm>
          <a:prstGeom prst="rect">
            <a:avLst/>
          </a:prstGeom>
        </p:spPr>
      </p:pic>
      <p:sp>
        <p:nvSpPr>
          <p:cNvPr id="10" name="椭圆 5">
            <a:extLst>
              <a:ext uri="{FF2B5EF4-FFF2-40B4-BE49-F238E27FC236}">
                <a16:creationId xmlns:a16="http://schemas.microsoft.com/office/drawing/2014/main" id="{70264A2D-3347-AA74-DDE8-8ABA16F4FBEF}"/>
              </a:ext>
            </a:extLst>
          </p:cNvPr>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1" name="椭圆 5">
            <a:extLst>
              <a:ext uri="{FF2B5EF4-FFF2-40B4-BE49-F238E27FC236}">
                <a16:creationId xmlns:a16="http://schemas.microsoft.com/office/drawing/2014/main" id="{3A2D91D4-83A2-7470-B0FE-87674B09EAE5}"/>
              </a:ext>
            </a:extLst>
          </p:cNvPr>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2" name="Group 11">
            <a:extLst>
              <a:ext uri="{FF2B5EF4-FFF2-40B4-BE49-F238E27FC236}">
                <a16:creationId xmlns:a16="http://schemas.microsoft.com/office/drawing/2014/main" id="{F7B425A0-FF50-9582-7BB1-19421EF1AF12}"/>
              </a:ext>
            </a:extLst>
          </p:cNvPr>
          <p:cNvGrpSpPr/>
          <p:nvPr/>
        </p:nvGrpSpPr>
        <p:grpSpPr>
          <a:xfrm>
            <a:off x="3009900" y="-1"/>
            <a:ext cx="9182100" cy="5485606"/>
            <a:chOff x="4312101" y="545951"/>
            <a:chExt cx="5774633" cy="5774633"/>
          </a:xfrm>
        </p:grpSpPr>
        <p:pic>
          <p:nvPicPr>
            <p:cNvPr id="13" name="图片 5">
              <a:extLst>
                <a:ext uri="{FF2B5EF4-FFF2-40B4-BE49-F238E27FC236}">
                  <a16:creationId xmlns:a16="http://schemas.microsoft.com/office/drawing/2014/main" id="{EBAD6DE6-A9A3-6F07-832E-E4D4BCDAFB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14" name="TextBox 13">
              <a:extLst>
                <a:ext uri="{FF2B5EF4-FFF2-40B4-BE49-F238E27FC236}">
                  <a16:creationId xmlns:a16="http://schemas.microsoft.com/office/drawing/2014/main" id="{2E0913D8-D1A8-201D-4837-6641B28CFD74}"/>
                </a:ext>
              </a:extLst>
            </p:cNvPr>
            <p:cNvSpPr txBox="1"/>
            <p:nvPr/>
          </p:nvSpPr>
          <p:spPr>
            <a:xfrm>
              <a:off x="4949491" y="1953837"/>
              <a:ext cx="4508263" cy="29483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Về nhà đọc bài giới thiệu danh lam thắng có sử dụng dấu gạch ngang viết trên lớp cho người thân nghe</a:t>
              </a:r>
            </a:p>
          </p:txBody>
        </p:sp>
      </p:grpSp>
      <p:pic>
        <p:nvPicPr>
          <p:cNvPr id="15" name="Picture 14">
            <a:extLst>
              <a:ext uri="{FF2B5EF4-FFF2-40B4-BE49-F238E27FC236}">
                <a16:creationId xmlns:a16="http://schemas.microsoft.com/office/drawing/2014/main" id="{1C1241CC-FC94-E64C-443E-FF04055E96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485775" y="963842"/>
            <a:ext cx="4191000" cy="5993603"/>
          </a:xfrm>
          <a:prstGeom prst="rect">
            <a:avLst/>
          </a:prstGeom>
        </p:spPr>
      </p:pic>
    </p:spTree>
    <p:extLst>
      <p:ext uri="{BB962C8B-B14F-4D97-AF65-F5344CB8AC3E}">
        <p14:creationId xmlns:p14="http://schemas.microsoft.com/office/powerpoint/2010/main" val="455267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563188" y="427826"/>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sp>
        <p:nvSpPr>
          <p:cNvPr id="9" name="文本框 8">
            <a:extLst>
              <a:ext uri="{FF2B5EF4-FFF2-40B4-BE49-F238E27FC236}">
                <a16:creationId xmlns:a16="http://schemas.microsoft.com/office/drawing/2014/main" id="{75C01CC4-6FDF-408A-9B7E-E06091668D27}"/>
              </a:ext>
            </a:extLst>
          </p:cNvPr>
          <p:cNvSpPr txBox="1"/>
          <p:nvPr/>
        </p:nvSpPr>
        <p:spPr>
          <a:xfrm>
            <a:off x="2856411" y="2753885"/>
            <a:ext cx="616566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9Slide07 SVNDessert Menu Scrip" panose="00000500000000000000" pitchFamily="2" charset="0"/>
                <a:ea typeface="字魂115号-刀刀体" panose="00000500000000000000" pitchFamily="2" charset="-122"/>
                <a:cs typeface="+mn-cs"/>
              </a:rPr>
              <a:t>TẠM BIỆT</a:t>
            </a:r>
            <a:endParaRPr kumimoji="0" lang="zh-CN" altLang="en-US" sz="66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9Slide07 SVNDessert Menu Scrip" panose="00000500000000000000" pitchFamily="2" charset="0"/>
              <a:ea typeface="字魂115号-刀刀体" panose="00000500000000000000" pitchFamily="2" charset="-122"/>
              <a:cs typeface="+mn-cs"/>
            </a:endParaRPr>
          </a:p>
        </p:txBody>
      </p:sp>
    </p:spTree>
    <p:extLst>
      <p:ext uri="{BB962C8B-B14F-4D97-AF65-F5344CB8AC3E}">
        <p14:creationId xmlns:p14="http://schemas.microsoft.com/office/powerpoint/2010/main" val="3964841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540844"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1FA3DE-F097-60A3-EEFD-7310C865F795}"/>
              </a:ext>
            </a:extLst>
          </p:cNvPr>
          <p:cNvPicPr>
            <a:picLocks noChangeAspect="1"/>
          </p:cNvPicPr>
          <p:nvPr/>
        </p:nvPicPr>
        <p:blipFill>
          <a:blip r:embed="rId5"/>
          <a:stretch>
            <a:fillRect/>
          </a:stretch>
        </p:blipFill>
        <p:spPr>
          <a:xfrm>
            <a:off x="2313025" y="796968"/>
            <a:ext cx="9394750" cy="1926503"/>
          </a:xfrm>
          <a:prstGeom prst="rect">
            <a:avLst/>
          </a:prstGeom>
        </p:spPr>
      </p:pic>
    </p:spTree>
    <p:extLst>
      <p:ext uri="{BB962C8B-B14F-4D97-AF65-F5344CB8AC3E}">
        <p14:creationId xmlns:p14="http://schemas.microsoft.com/office/powerpoint/2010/main" val="3656249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10" name="椭圆 5">
            <a:extLst>
              <a:ext uri="{FF2B5EF4-FFF2-40B4-BE49-F238E27FC236}">
                <a16:creationId xmlns:a16="http://schemas.microsoft.com/office/drawing/2014/main" id="{70264A2D-3347-AA74-DDE8-8ABA16F4FBEF}"/>
              </a:ext>
            </a:extLst>
          </p:cNvPr>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1" name="椭圆 5">
            <a:extLst>
              <a:ext uri="{FF2B5EF4-FFF2-40B4-BE49-F238E27FC236}">
                <a16:creationId xmlns:a16="http://schemas.microsoft.com/office/drawing/2014/main" id="{3A2D91D4-83A2-7470-B0FE-87674B09EAE5}"/>
              </a:ext>
            </a:extLst>
          </p:cNvPr>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2" name="Group 11">
            <a:extLst>
              <a:ext uri="{FF2B5EF4-FFF2-40B4-BE49-F238E27FC236}">
                <a16:creationId xmlns:a16="http://schemas.microsoft.com/office/drawing/2014/main" id="{F7B425A0-FF50-9582-7BB1-19421EF1AF12}"/>
              </a:ext>
            </a:extLst>
          </p:cNvPr>
          <p:cNvGrpSpPr/>
          <p:nvPr/>
        </p:nvGrpSpPr>
        <p:grpSpPr>
          <a:xfrm>
            <a:off x="3009900" y="-1"/>
            <a:ext cx="9182100" cy="5485606"/>
            <a:chOff x="4312101" y="545951"/>
            <a:chExt cx="5774633" cy="5774633"/>
          </a:xfrm>
        </p:grpSpPr>
        <p:pic>
          <p:nvPicPr>
            <p:cNvPr id="13" name="图片 5">
              <a:extLst>
                <a:ext uri="{FF2B5EF4-FFF2-40B4-BE49-F238E27FC236}">
                  <a16:creationId xmlns:a16="http://schemas.microsoft.com/office/drawing/2014/main" id="{EBAD6DE6-A9A3-6F07-832E-E4D4BCDAF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14" name="TextBox 13">
              <a:extLst>
                <a:ext uri="{FF2B5EF4-FFF2-40B4-BE49-F238E27FC236}">
                  <a16:creationId xmlns:a16="http://schemas.microsoft.com/office/drawing/2014/main" id="{2E0913D8-D1A8-201D-4837-6641B28CFD74}"/>
                </a:ext>
              </a:extLst>
            </p:cNvPr>
            <p:cNvSpPr txBox="1"/>
            <p:nvPr/>
          </p:nvSpPr>
          <p:spPr>
            <a:xfrm>
              <a:off x="4949491" y="1953837"/>
              <a:ext cx="4508263" cy="32075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800" dirty="0">
                  <a:latin typeface="Cambria" panose="02040503050406030204" pitchFamily="18" charset="0"/>
                  <a:ea typeface="Cambria" panose="02040503050406030204" pitchFamily="18" charset="0"/>
                </a:rPr>
                <a:t>Giáo viên đọc các danh từ riêng cho học sinh viết vào bảng con. Bạn nào viết sai bị loại.</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C1241CC-FC94-E64C-443E-FF04055E96A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485775" y="963842"/>
            <a:ext cx="4191000" cy="5993603"/>
          </a:xfrm>
          <a:prstGeom prst="rect">
            <a:avLst/>
          </a:prstGeom>
        </p:spPr>
      </p:pic>
    </p:spTree>
    <p:extLst>
      <p:ext uri="{BB962C8B-B14F-4D97-AF65-F5344CB8AC3E}">
        <p14:creationId xmlns:p14="http://schemas.microsoft.com/office/powerpoint/2010/main" val="9788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00" y="0"/>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044884" y="113977"/>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40994" y="188394"/>
            <a:ext cx="2361159" cy="2153156"/>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rot="2571227" flipH="1">
            <a:off x="433569" y="15059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pic>
        <p:nvPicPr>
          <p:cNvPr id="32" name="图片 6">
            <a:extLst>
              <a:ext uri="{FF2B5EF4-FFF2-40B4-BE49-F238E27FC236}">
                <a16:creationId xmlns:a16="http://schemas.microsoft.com/office/drawing/2014/main" id="{245EE5CF-164A-4243-BC1A-2F58699E27C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88038" y="4096897"/>
            <a:ext cx="3542437" cy="3131194"/>
          </a:xfrm>
          <a:prstGeom prst="rect">
            <a:avLst/>
          </a:prstGeom>
          <a:effectLst>
            <a:outerShdw blurRad="63500" algn="ctr" rotWithShape="0">
              <a:prstClr val="black">
                <a:alpha val="40000"/>
              </a:prstClr>
            </a:outerShdw>
          </a:effectLst>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036" y="-14721"/>
            <a:ext cx="1630815" cy="1630815"/>
          </a:xfrm>
          <a:prstGeom prst="rect">
            <a:avLst/>
          </a:prstGeom>
        </p:spPr>
      </p:pic>
      <p:pic>
        <p:nvPicPr>
          <p:cNvPr id="24" name="Picture 23">
            <a:extLst>
              <a:ext uri="{FF2B5EF4-FFF2-40B4-BE49-F238E27FC236}">
                <a16:creationId xmlns:a16="http://schemas.microsoft.com/office/drawing/2014/main" id="{4F710116-242A-4B97-CA54-95DE8EA76487}"/>
              </a:ext>
            </a:extLst>
          </p:cNvPr>
          <p:cNvPicPr>
            <a:picLocks noChangeAspect="1"/>
          </p:cNvPicPr>
          <p:nvPr/>
        </p:nvPicPr>
        <p:blipFill>
          <a:blip r:embed="rId20"/>
          <a:stretch>
            <a:fillRect/>
          </a:stretch>
        </p:blipFill>
        <p:spPr>
          <a:xfrm>
            <a:off x="4416353" y="1721054"/>
            <a:ext cx="4578493" cy="1140051"/>
          </a:xfrm>
          <a:prstGeom prst="rect">
            <a:avLst/>
          </a:prstGeom>
        </p:spPr>
      </p:pic>
      <p:sp>
        <p:nvSpPr>
          <p:cNvPr id="2" name="TextBox 1">
            <a:extLst>
              <a:ext uri="{FF2B5EF4-FFF2-40B4-BE49-F238E27FC236}">
                <a16:creationId xmlns:a16="http://schemas.microsoft.com/office/drawing/2014/main" id="{3ABC4163-F329-B267-2CA4-6E3765C28608}"/>
              </a:ext>
            </a:extLst>
          </p:cNvPr>
          <p:cNvSpPr txBox="1"/>
          <p:nvPr/>
        </p:nvSpPr>
        <p:spPr>
          <a:xfrm>
            <a:off x="8480977" y="6000627"/>
            <a:ext cx="3785419"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Thiết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- 0972115126</a:t>
            </a:r>
          </a:p>
        </p:txBody>
      </p:sp>
      <p:pic>
        <p:nvPicPr>
          <p:cNvPr id="23" name="Picture 22">
            <a:extLst>
              <a:ext uri="{FF2B5EF4-FFF2-40B4-BE49-F238E27FC236}">
                <a16:creationId xmlns:a16="http://schemas.microsoft.com/office/drawing/2014/main" id="{A291958D-E5FC-4438-CBBA-002430872054}"/>
              </a:ext>
            </a:extLst>
          </p:cNvPr>
          <p:cNvPicPr>
            <a:picLocks noChangeAspect="1"/>
          </p:cNvPicPr>
          <p:nvPr/>
        </p:nvPicPr>
        <p:blipFill>
          <a:blip r:embed="rId21"/>
          <a:stretch>
            <a:fillRect/>
          </a:stretch>
        </p:blipFill>
        <p:spPr>
          <a:xfrm>
            <a:off x="2306161" y="2861951"/>
            <a:ext cx="9522777" cy="2780017"/>
          </a:xfrm>
          <a:prstGeom prst="rect">
            <a:avLst/>
          </a:prstGeom>
        </p:spPr>
      </p:pic>
    </p:spTree>
    <p:extLst>
      <p:ext uri="{BB962C8B-B14F-4D97-AF65-F5344CB8AC3E}">
        <p14:creationId xmlns:p14="http://schemas.microsoft.com/office/powerpoint/2010/main" val="402984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rPr>
              <a:t>2</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endParaRPr>
          </a:p>
        </p:txBody>
      </p:sp>
      <p:pic>
        <p:nvPicPr>
          <p:cNvPr id="3" name="Picture 2"/>
          <p:cNvPicPr>
            <a:picLocks noChangeAspect="1"/>
          </p:cNvPicPr>
          <p:nvPr/>
        </p:nvPicPr>
        <p:blipFill>
          <a:blip r:embed="rId4"/>
          <a:stretch>
            <a:fillRect/>
          </a:stretch>
        </p:blipFill>
        <p:spPr>
          <a:xfrm>
            <a:off x="655841" y="1700715"/>
            <a:ext cx="9614225" cy="3615241"/>
          </a:xfrm>
          <a:prstGeom prst="rect">
            <a:avLst/>
          </a:prstGeom>
        </p:spPr>
      </p:pic>
    </p:spTree>
    <p:extLst>
      <p:ext uri="{BB962C8B-B14F-4D97-AF65-F5344CB8AC3E}">
        <p14:creationId xmlns:p14="http://schemas.microsoft.com/office/powerpoint/2010/main" val="1420933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988051"/>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710553"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277917"/>
            <a:ext cx="10989492" cy="1077218"/>
          </a:xfrm>
          <a:prstGeom prst="rect">
            <a:avLst/>
          </a:prstGeom>
          <a:noFill/>
        </p:spPr>
        <p:txBody>
          <a:bodyPr wrap="square" rtlCol="0">
            <a:spAutoFit/>
          </a:bodyPr>
          <a:lstStyle/>
          <a:p>
            <a:pPr lvl="0" algn="ctr">
              <a:defRPr/>
            </a:pP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câu nào dưới đây sử dụng dấu gạch ngang? Nêu công dụng của dấu gạch ngang trong mỗi câu tìm được.</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id="{A26261E0-E350-34B9-F162-1EF46BA91497}"/>
              </a:ext>
            </a:extLst>
          </p:cNvPr>
          <p:cNvPicPr>
            <a:picLocks noChangeAspect="1"/>
          </p:cNvPicPr>
          <p:nvPr/>
        </p:nvPicPr>
        <p:blipFill>
          <a:blip r:embed="rId7"/>
          <a:stretch>
            <a:fillRect/>
          </a:stretch>
        </p:blipFill>
        <p:spPr>
          <a:xfrm>
            <a:off x="2023110" y="1378402"/>
            <a:ext cx="8202930" cy="5324340"/>
          </a:xfrm>
          <a:prstGeom prst="rect">
            <a:avLst/>
          </a:prstGeom>
        </p:spPr>
      </p:pic>
    </p:spTree>
    <p:extLst>
      <p:ext uri="{BB962C8B-B14F-4D97-AF65-F5344CB8AC3E}">
        <p14:creationId xmlns:p14="http://schemas.microsoft.com/office/powerpoint/2010/main" val="2446323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par>
                                <p:cTn id="17" presetID="14" presetClass="entr" presetSubtype="1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114CC708-A792-4597-9A8A-7E2F088938CE}"/>
              </a:ext>
            </a:extLst>
          </p:cNvPr>
          <p:cNvSpPr/>
          <p:nvPr/>
        </p:nvSpPr>
        <p:spPr>
          <a:xfrm>
            <a:off x="629920" y="251460"/>
            <a:ext cx="1060704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B2C9A50A-8A9E-2C11-6DAD-93FAC9A35B51}"/>
              </a:ext>
            </a:extLst>
          </p:cNvPr>
          <p:cNvSpPr txBox="1"/>
          <p:nvPr/>
        </p:nvSpPr>
        <p:spPr>
          <a:xfrm>
            <a:off x="3223260" y="651510"/>
            <a:ext cx="656082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Hoàn </a:t>
            </a:r>
            <a:r>
              <a:rPr lang="en-US" sz="3600" b="1" dirty="0" err="1">
                <a:latin typeface="Cambria" panose="02040503050406030204" pitchFamily="18" charset="0"/>
                <a:ea typeface="Cambria" panose="02040503050406030204" pitchFamily="18" charset="0"/>
              </a:rPr>
              <a:t>thành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Phiếu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graphicFrame>
        <p:nvGraphicFramePr>
          <p:cNvPr id="9" name="Table 8">
            <a:extLst>
              <a:ext uri="{FF2B5EF4-FFF2-40B4-BE49-F238E27FC236}">
                <a16:creationId xmlns:a16="http://schemas.microsoft.com/office/drawing/2014/main" id="{DAD7F89A-382A-9AB1-0AE3-6CA95A2E33E0}"/>
              </a:ext>
            </a:extLst>
          </p:cNvPr>
          <p:cNvGraphicFramePr>
            <a:graphicFrameLocks noGrp="1"/>
          </p:cNvGraphicFramePr>
          <p:nvPr>
            <p:extLst>
              <p:ext uri="{D42A27DB-BD31-4B8C-83A1-F6EECF244321}">
                <p14:modId xmlns:p14="http://schemas.microsoft.com/office/powerpoint/2010/main" val="1676902435"/>
              </p:ext>
            </p:extLst>
          </p:nvPr>
        </p:nvGraphicFramePr>
        <p:xfrm>
          <a:off x="1691640" y="1737360"/>
          <a:ext cx="9121140" cy="3740398"/>
        </p:xfrm>
        <a:graphic>
          <a:graphicData uri="http://schemas.openxmlformats.org/drawingml/2006/table">
            <a:tbl>
              <a:tblPr firstRow="1" firstCol="1" bandRow="1">
                <a:tableStyleId>{5C22544A-7EE6-4342-B048-85BDC9FD1C3A}</a:tableStyleId>
              </a:tblPr>
              <a:tblGrid>
                <a:gridCol w="3813810">
                  <a:extLst>
                    <a:ext uri="{9D8B030D-6E8A-4147-A177-3AD203B41FA5}">
                      <a16:colId xmlns:a16="http://schemas.microsoft.com/office/drawing/2014/main" val="325040383"/>
                    </a:ext>
                  </a:extLst>
                </a:gridCol>
                <a:gridCol w="5307330">
                  <a:extLst>
                    <a:ext uri="{9D8B030D-6E8A-4147-A177-3AD203B41FA5}">
                      <a16:colId xmlns:a16="http://schemas.microsoft.com/office/drawing/2014/main" val="3169506398"/>
                    </a:ext>
                  </a:extLst>
                </a:gridCol>
              </a:tblGrid>
              <a:tr h="834390">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Câu</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văn</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Công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dụng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dấu</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gạch</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ngang</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77810179"/>
                  </a:ext>
                </a:extLst>
              </a:tr>
              <a:tr h="781577">
                <a:tc>
                  <a:txBody>
                    <a:bodyPr/>
                    <a:lstStyle/>
                    <a:p>
                      <a:pPr marL="0" marR="0" algn="just">
                        <a:lnSpc>
                          <a:spcPct val="120000"/>
                        </a:lnSpc>
                        <a:spcBef>
                          <a:spcPts val="0"/>
                        </a:spcBef>
                        <a:spcAft>
                          <a:spcPts val="0"/>
                        </a:spcAft>
                      </a:pPr>
                      <a:r>
                        <a:rPr lang="en-US" sz="4000" kern="0" dirty="0">
                          <a:effectLst/>
                          <a:latin typeface="Cambria" panose="02040503050406030204" pitchFamily="18" charset="0"/>
                          <a:ea typeface="Cambria" panose="02040503050406030204" pitchFamily="18" charset="0"/>
                        </a:rPr>
                        <a:t> </a:t>
                      </a:r>
                      <a:endParaRPr lang="en-US" sz="44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4000" kern="0">
                          <a:effectLst/>
                          <a:latin typeface="Cambria" panose="02040503050406030204" pitchFamily="18" charset="0"/>
                          <a:ea typeface="Cambria" panose="02040503050406030204" pitchFamily="18" charset="0"/>
                        </a:rPr>
                        <a:t> </a:t>
                      </a:r>
                      <a:endParaRPr lang="en-US" sz="4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1624828"/>
                  </a:ext>
                </a:extLst>
              </a:tr>
              <a:tr h="781577">
                <a:tc>
                  <a:txBody>
                    <a:bodyPr/>
                    <a:lstStyle/>
                    <a:p>
                      <a:pPr marL="0" marR="0" algn="just">
                        <a:lnSpc>
                          <a:spcPct val="120000"/>
                        </a:lnSpc>
                        <a:spcBef>
                          <a:spcPts val="0"/>
                        </a:spcBef>
                        <a:spcAft>
                          <a:spcPts val="0"/>
                        </a:spcAft>
                      </a:pPr>
                      <a:r>
                        <a:rPr lang="en-US" sz="4000" kern="0" dirty="0">
                          <a:effectLst/>
                          <a:latin typeface="Cambria" panose="02040503050406030204" pitchFamily="18" charset="0"/>
                          <a:ea typeface="Cambria" panose="02040503050406030204" pitchFamily="18" charset="0"/>
                        </a:rPr>
                        <a:t> </a:t>
                      </a:r>
                      <a:endParaRPr lang="en-US" sz="44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4000" kern="0">
                          <a:effectLst/>
                          <a:latin typeface="Cambria" panose="02040503050406030204" pitchFamily="18" charset="0"/>
                          <a:ea typeface="Cambria" panose="02040503050406030204" pitchFamily="18" charset="0"/>
                        </a:rPr>
                        <a:t> </a:t>
                      </a:r>
                      <a:endParaRPr lang="en-US" sz="4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4801212"/>
                  </a:ext>
                </a:extLst>
              </a:tr>
              <a:tr h="781577">
                <a:tc>
                  <a:txBody>
                    <a:bodyPr/>
                    <a:lstStyle/>
                    <a:p>
                      <a:pPr marL="0" marR="0" algn="just">
                        <a:lnSpc>
                          <a:spcPct val="120000"/>
                        </a:lnSpc>
                        <a:spcBef>
                          <a:spcPts val="0"/>
                        </a:spcBef>
                        <a:spcAft>
                          <a:spcPts val="0"/>
                        </a:spcAft>
                      </a:pPr>
                      <a:r>
                        <a:rPr lang="en-US" sz="4000" kern="0">
                          <a:effectLst/>
                          <a:latin typeface="Cambria" panose="02040503050406030204" pitchFamily="18" charset="0"/>
                          <a:ea typeface="Cambria" panose="02040503050406030204" pitchFamily="18" charset="0"/>
                        </a:rPr>
                        <a:t> </a:t>
                      </a:r>
                      <a:endParaRPr lang="en-US" sz="4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4000" kern="0" dirty="0">
                          <a:effectLst/>
                          <a:latin typeface="Cambria" panose="02040503050406030204" pitchFamily="18" charset="0"/>
                          <a:ea typeface="Cambria" panose="02040503050406030204" pitchFamily="18" charset="0"/>
                        </a:rPr>
                        <a:t> </a:t>
                      </a:r>
                      <a:endParaRPr lang="en-US" sz="44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1779463"/>
                  </a:ext>
                </a:extLst>
              </a:tr>
            </a:tbl>
          </a:graphicData>
        </a:graphic>
      </p:graphicFrame>
    </p:spTree>
    <p:extLst>
      <p:ext uri="{BB962C8B-B14F-4D97-AF65-F5344CB8AC3E}">
        <p14:creationId xmlns:p14="http://schemas.microsoft.com/office/powerpoint/2010/main" val="3023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114CC708-A792-4597-9A8A-7E2F088938CE}"/>
              </a:ext>
            </a:extLst>
          </p:cNvPr>
          <p:cNvSpPr/>
          <p:nvPr/>
        </p:nvSpPr>
        <p:spPr>
          <a:xfrm>
            <a:off x="422910" y="251460"/>
            <a:ext cx="1130427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4" name="Table 3">
            <a:extLst>
              <a:ext uri="{FF2B5EF4-FFF2-40B4-BE49-F238E27FC236}">
                <a16:creationId xmlns:a16="http://schemas.microsoft.com/office/drawing/2014/main" id="{0D53434A-036C-427B-D6D6-A3EC5A8A9A85}"/>
              </a:ext>
            </a:extLst>
          </p:cNvPr>
          <p:cNvGraphicFramePr>
            <a:graphicFrameLocks noGrp="1"/>
          </p:cNvGraphicFramePr>
          <p:nvPr>
            <p:extLst>
              <p:ext uri="{D42A27DB-BD31-4B8C-83A1-F6EECF244321}">
                <p14:modId xmlns:p14="http://schemas.microsoft.com/office/powerpoint/2010/main" val="189003630"/>
              </p:ext>
            </p:extLst>
          </p:nvPr>
        </p:nvGraphicFramePr>
        <p:xfrm>
          <a:off x="1394460" y="925830"/>
          <a:ext cx="9784080" cy="4743450"/>
        </p:xfrm>
        <a:graphic>
          <a:graphicData uri="http://schemas.openxmlformats.org/drawingml/2006/table">
            <a:tbl>
              <a:tblPr firstRow="1" firstCol="1" bandRow="1">
                <a:tableStyleId>{5C22544A-7EE6-4342-B048-85BDC9FD1C3A}</a:tableStyleId>
              </a:tblPr>
              <a:tblGrid>
                <a:gridCol w="2349148">
                  <a:extLst>
                    <a:ext uri="{9D8B030D-6E8A-4147-A177-3AD203B41FA5}">
                      <a16:colId xmlns:a16="http://schemas.microsoft.com/office/drawing/2014/main" val="399748896"/>
                    </a:ext>
                  </a:extLst>
                </a:gridCol>
                <a:gridCol w="7434932">
                  <a:extLst>
                    <a:ext uri="{9D8B030D-6E8A-4147-A177-3AD203B41FA5}">
                      <a16:colId xmlns:a16="http://schemas.microsoft.com/office/drawing/2014/main" val="849887243"/>
                    </a:ext>
                  </a:extLst>
                </a:gridCol>
              </a:tblGrid>
              <a:tr h="819639">
                <a:tc>
                  <a:txBody>
                    <a:bodyPr/>
                    <a:lstStyle/>
                    <a:p>
                      <a:pPr marL="0" marR="0" algn="ctr">
                        <a:lnSpc>
                          <a:spcPct val="120000"/>
                        </a:lnSpc>
                        <a:spcBef>
                          <a:spcPts val="0"/>
                        </a:spcBef>
                        <a:spcAft>
                          <a:spcPts val="0"/>
                        </a:spcAft>
                      </a:pPr>
                      <a:r>
                        <a:rPr lang="en-US" sz="2800" kern="0" dirty="0" err="1">
                          <a:solidFill>
                            <a:srgbClr val="002060"/>
                          </a:solidFill>
                          <a:effectLst/>
                          <a:latin typeface="Cambria" panose="02040503050406030204" pitchFamily="18" charset="0"/>
                          <a:ea typeface="Cambria" panose="02040503050406030204" pitchFamily="18" charset="0"/>
                        </a:rPr>
                        <a:t>Câu</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văn</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r>
                        <a:rPr lang="en-US" sz="2800" kern="0" dirty="0" err="1">
                          <a:solidFill>
                            <a:srgbClr val="002060"/>
                          </a:solidFill>
                          <a:effectLst/>
                          <a:latin typeface="Cambria" panose="02040503050406030204" pitchFamily="18" charset="0"/>
                          <a:ea typeface="Cambria" panose="02040503050406030204" pitchFamily="18" charset="0"/>
                        </a:rPr>
                        <a:t>Công</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dụng</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của</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dấu</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gạch</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ngang</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84672378"/>
                  </a:ext>
                </a:extLst>
              </a:tr>
              <a:tr h="1310007">
                <a:tc>
                  <a:txBody>
                    <a:bodyPr/>
                    <a:lstStyle/>
                    <a:p>
                      <a:pPr marL="0" marR="0" algn="just">
                        <a:lnSpc>
                          <a:spcPct val="120000"/>
                        </a:lnSpc>
                        <a:spcBef>
                          <a:spcPts val="0"/>
                        </a:spcBef>
                        <a:spcAft>
                          <a:spcPts val="0"/>
                        </a:spcAft>
                      </a:pPr>
                      <a:r>
                        <a:rPr lang="en-US" sz="2800" kern="0" dirty="0" err="1">
                          <a:solidFill>
                            <a:srgbClr val="002060"/>
                          </a:solidFill>
                          <a:effectLst/>
                          <a:latin typeface="Cambria" panose="02040503050406030204" pitchFamily="18" charset="0"/>
                          <a:ea typeface="Cambria" panose="02040503050406030204" pitchFamily="18" charset="0"/>
                        </a:rPr>
                        <a:t>Câu</a:t>
                      </a:r>
                      <a:r>
                        <a:rPr lang="en-US" sz="2800" kern="0" dirty="0">
                          <a:solidFill>
                            <a:srgbClr val="002060"/>
                          </a:solidFill>
                          <a:effectLst/>
                          <a:latin typeface="Cambria" panose="02040503050406030204" pitchFamily="18" charset="0"/>
                          <a:ea typeface="Cambria" panose="02040503050406030204" pitchFamily="18" charset="0"/>
                        </a:rPr>
                        <a:t> a</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kern="0">
                          <a:solidFill>
                            <a:srgbClr val="002060"/>
                          </a:solidFill>
                          <a:effectLst/>
                          <a:latin typeface="Cambria" panose="02040503050406030204" pitchFamily="18" charset="0"/>
                          <a:ea typeface="Cambria" panose="02040503050406030204" pitchFamily="18" charset="0"/>
                        </a:rPr>
                        <a:t>Dấu gạch ngang trong câu này được dùng để nối các từ liên danh. (Hội nghị Việt Nam- Nhật Bản)</a:t>
                      </a:r>
                      <a:endParaRPr lang="en-US" sz="32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1677255"/>
                  </a:ext>
                </a:extLst>
              </a:tr>
              <a:tr h="1794700">
                <a:tc>
                  <a:txBody>
                    <a:bodyPr/>
                    <a:lstStyle/>
                    <a:p>
                      <a:pPr marL="0" marR="0" algn="just">
                        <a:lnSpc>
                          <a:spcPct val="120000"/>
                        </a:lnSpc>
                        <a:spcBef>
                          <a:spcPts val="0"/>
                        </a:spcBef>
                        <a:spcAft>
                          <a:spcPts val="0"/>
                        </a:spcAft>
                      </a:pPr>
                      <a:r>
                        <a:rPr lang="en-US" sz="2800" kern="0">
                          <a:solidFill>
                            <a:srgbClr val="002060"/>
                          </a:solidFill>
                          <a:effectLst/>
                          <a:latin typeface="Cambria" panose="02040503050406030204" pitchFamily="18" charset="0"/>
                          <a:ea typeface="Cambria" panose="02040503050406030204" pitchFamily="18" charset="0"/>
                        </a:rPr>
                        <a:t>Câu b</a:t>
                      </a:r>
                      <a:endParaRPr lang="en-US" sz="32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kern="0" dirty="0" err="1">
                          <a:solidFill>
                            <a:srgbClr val="002060"/>
                          </a:solidFill>
                          <a:effectLst/>
                          <a:latin typeface="Cambria" panose="02040503050406030204" pitchFamily="18" charset="0"/>
                          <a:ea typeface="Cambria" panose="02040503050406030204" pitchFamily="18" charset="0"/>
                        </a:rPr>
                        <a:t>Dấu</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gạch</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trong</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câu</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này</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được</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dùng</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để</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đánh</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dấu</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phần</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chú</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thích</a:t>
                      </a:r>
                      <a:r>
                        <a:rPr lang="en-US" sz="2800" kern="0" dirty="0">
                          <a:solidFill>
                            <a:srgbClr val="002060"/>
                          </a:solidFill>
                          <a:effectLst/>
                          <a:latin typeface="Cambria" panose="02040503050406030204" pitchFamily="18" charset="0"/>
                          <a:ea typeface="Cambria" panose="02040503050406030204" pitchFamily="18" charset="0"/>
                        </a:rPr>
                        <a:t>(</a:t>
                      </a:r>
                      <a:r>
                        <a:rPr lang="en-US" sz="2800" kern="0" dirty="0" err="1">
                          <a:solidFill>
                            <a:srgbClr val="002060"/>
                          </a:solidFill>
                          <a:effectLst/>
                          <a:latin typeface="Cambria" panose="02040503050406030204" pitchFamily="18" charset="0"/>
                          <a:ea typeface="Cambria" panose="02040503050406030204" pitchFamily="18" charset="0"/>
                        </a:rPr>
                        <a:t>loài</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chim</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quý</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hiếm</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đã</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được</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ghi</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vào</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sách</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đỏ</a:t>
                      </a:r>
                      <a:r>
                        <a:rPr lang="en-US" sz="2800" kern="0" dirty="0">
                          <a:solidFill>
                            <a:srgbClr val="002060"/>
                          </a:solidFill>
                          <a:effectLst/>
                          <a:latin typeface="Cambria" panose="02040503050406030204" pitchFamily="18" charset="0"/>
                          <a:ea typeface="Cambria" panose="02040503050406030204" pitchFamily="18" charset="0"/>
                        </a:rPr>
                        <a:t>)</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103870"/>
                  </a:ext>
                </a:extLst>
              </a:tr>
              <a:tr h="819104">
                <a:tc>
                  <a:txBody>
                    <a:bodyPr/>
                    <a:lstStyle/>
                    <a:p>
                      <a:pPr marL="0" marR="0" algn="just">
                        <a:lnSpc>
                          <a:spcPct val="120000"/>
                        </a:lnSpc>
                        <a:spcBef>
                          <a:spcPts val="0"/>
                        </a:spcBef>
                        <a:spcAft>
                          <a:spcPts val="0"/>
                        </a:spcAft>
                      </a:pPr>
                      <a:r>
                        <a:rPr lang="en-US" sz="2800" kern="0">
                          <a:solidFill>
                            <a:srgbClr val="002060"/>
                          </a:solidFill>
                          <a:effectLst/>
                          <a:latin typeface="Cambria" panose="02040503050406030204" pitchFamily="18" charset="0"/>
                          <a:ea typeface="Cambria" panose="02040503050406030204" pitchFamily="18" charset="0"/>
                        </a:rPr>
                        <a:t>Câu c</a:t>
                      </a:r>
                      <a:endParaRPr lang="en-US" sz="32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kern="0" dirty="0" err="1">
                          <a:solidFill>
                            <a:srgbClr val="002060"/>
                          </a:solidFill>
                          <a:effectLst/>
                          <a:latin typeface="Cambria" panose="02040503050406030204" pitchFamily="18" charset="0"/>
                          <a:ea typeface="Cambria" panose="02040503050406030204" pitchFamily="18" charset="0"/>
                        </a:rPr>
                        <a:t>Không</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phải</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dấu</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gạch</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ngang</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mà</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là</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dấu</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gạch</a:t>
                      </a:r>
                      <a:r>
                        <a:rPr lang="en-US" sz="2800" kern="0" dirty="0">
                          <a:solidFill>
                            <a:srgbClr val="002060"/>
                          </a:solidFill>
                          <a:effectLst/>
                          <a:latin typeface="Cambria" panose="02040503050406030204" pitchFamily="18" charset="0"/>
                          <a:ea typeface="Cambria" panose="02040503050406030204" pitchFamily="18" charset="0"/>
                        </a:rPr>
                        <a:t> </a:t>
                      </a:r>
                      <a:r>
                        <a:rPr lang="en-US" sz="2800" kern="0" dirty="0" err="1">
                          <a:solidFill>
                            <a:srgbClr val="002060"/>
                          </a:solidFill>
                          <a:effectLst/>
                          <a:latin typeface="Cambria" panose="02040503050406030204" pitchFamily="18" charset="0"/>
                          <a:ea typeface="Cambria" panose="02040503050406030204" pitchFamily="18" charset="0"/>
                        </a:rPr>
                        <a:t>nối</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4115079"/>
                  </a:ext>
                </a:extLst>
              </a:tr>
            </a:tbl>
          </a:graphicData>
        </a:graphic>
      </p:graphicFrame>
    </p:spTree>
    <p:extLst>
      <p:ext uri="{BB962C8B-B14F-4D97-AF65-F5344CB8AC3E}">
        <p14:creationId xmlns:p14="http://schemas.microsoft.com/office/powerpoint/2010/main" val="2573868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988051"/>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710553"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2</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474470" y="255057"/>
            <a:ext cx="104889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Chọn dấu gạch ngang hoặc dấu gạch nối thay cho mỗi bông hoa trong đoạn văn dưới đây:</a:t>
            </a:r>
          </a:p>
        </p:txBody>
      </p:sp>
      <p:sp>
        <p:nvSpPr>
          <p:cNvPr id="3" name="Rectangle: Rounded Corners 2">
            <a:extLst>
              <a:ext uri="{FF2B5EF4-FFF2-40B4-BE49-F238E27FC236}">
                <a16:creationId xmlns:a16="http://schemas.microsoft.com/office/drawing/2014/main" id="{B6752287-45F7-FAD0-C94B-58FE956562A4}"/>
              </a:ext>
            </a:extLst>
          </p:cNvPr>
          <p:cNvSpPr/>
          <p:nvPr/>
        </p:nvSpPr>
        <p:spPr>
          <a:xfrm>
            <a:off x="331470" y="1428750"/>
            <a:ext cx="11487150" cy="5429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BB2ADBDD-BC5C-37CC-204D-3C2DBA375FA4}"/>
              </a:ext>
            </a:extLst>
          </p:cNvPr>
          <p:cNvPicPr>
            <a:picLocks noChangeAspect="1"/>
          </p:cNvPicPr>
          <p:nvPr/>
        </p:nvPicPr>
        <p:blipFill>
          <a:blip r:embed="rId7"/>
          <a:stretch>
            <a:fillRect/>
          </a:stretch>
        </p:blipFill>
        <p:spPr>
          <a:xfrm>
            <a:off x="1988820" y="1458556"/>
            <a:ext cx="9140190" cy="3006826"/>
          </a:xfrm>
          <a:prstGeom prst="rect">
            <a:avLst/>
          </a:prstGeom>
        </p:spPr>
      </p:pic>
      <p:pic>
        <p:nvPicPr>
          <p:cNvPr id="10" name="Picture 9">
            <a:extLst>
              <a:ext uri="{FF2B5EF4-FFF2-40B4-BE49-F238E27FC236}">
                <a16:creationId xmlns:a16="http://schemas.microsoft.com/office/drawing/2014/main" id="{87F3CAC3-6122-6A70-2709-1AA836C8D1B2}"/>
              </a:ext>
            </a:extLst>
          </p:cNvPr>
          <p:cNvPicPr>
            <a:picLocks noChangeAspect="1"/>
          </p:cNvPicPr>
          <p:nvPr/>
        </p:nvPicPr>
        <p:blipFill>
          <a:blip r:embed="rId8"/>
          <a:stretch>
            <a:fillRect/>
          </a:stretch>
        </p:blipFill>
        <p:spPr>
          <a:xfrm>
            <a:off x="1843087" y="4457700"/>
            <a:ext cx="8391525" cy="2400300"/>
          </a:xfrm>
          <a:prstGeom prst="rect">
            <a:avLst/>
          </a:prstGeom>
        </p:spPr>
      </p:pic>
    </p:spTree>
    <p:extLst>
      <p:ext uri="{BB962C8B-B14F-4D97-AF65-F5344CB8AC3E}">
        <p14:creationId xmlns:p14="http://schemas.microsoft.com/office/powerpoint/2010/main" val="2313175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586</Words>
  <Application>Microsoft Office PowerPoint</Application>
  <PresentationFormat>Widescreen</PresentationFormat>
  <Paragraphs>51</Paragraphs>
  <Slides>17</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DengXian</vt:lpstr>
      <vt:lpstr>DengXian Light</vt:lpstr>
      <vt:lpstr>DFPOP1-W9</vt:lpstr>
      <vt:lpstr>字魂115号-刀刀体</vt:lpstr>
      <vt:lpstr>#9Slide07 SVNDessert Menu Scrip</vt:lpstr>
      <vt:lpstr>Arial</vt:lpstr>
      <vt:lpstr>Calibri</vt:lpstr>
      <vt:lpstr>Cambria</vt:lpstr>
      <vt:lpstr>SVN-Poky's</vt:lpstr>
      <vt:lpstr>1_Office 主题​​</vt:lpstr>
      <vt:lpstr>2_Office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59</cp:revision>
  <dcterms:created xsi:type="dcterms:W3CDTF">2024-07-28T13:57:44Z</dcterms:created>
  <dcterms:modified xsi:type="dcterms:W3CDTF">2025-02-15T17:39:25Z</dcterms:modified>
</cp:coreProperties>
</file>