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09" r:id="rId3"/>
  </p:sldMasterIdLst>
  <p:notesMasterIdLst>
    <p:notesMasterId r:id="rId13"/>
  </p:notesMasterIdLst>
  <p:sldIdLst>
    <p:sldId id="256" r:id="rId4"/>
    <p:sldId id="260" r:id="rId5"/>
    <p:sldId id="299" r:id="rId6"/>
    <p:sldId id="2636" r:id="rId7"/>
    <p:sldId id="300" r:id="rId8"/>
    <p:sldId id="264" r:id="rId9"/>
    <p:sldId id="2637" r:id="rId10"/>
    <p:sldId id="265" r:id="rId11"/>
    <p:sldId id="31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BFD"/>
    <a:srgbClr val="7DDDFF"/>
    <a:srgbClr val="558357"/>
    <a:srgbClr val="A7D971"/>
    <a:srgbClr val="C2D8C3"/>
    <a:srgbClr val="99BD9B"/>
    <a:srgbClr val="D80C0C"/>
    <a:srgbClr val="3A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18" autoAdjust="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99B14-2AB8-419D-B76A-D04846C3B1F8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83C9C-0EEB-4E7F-B2BC-1318F733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83C9C-0EEB-4E7F-B2BC-1318F7338F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8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0C060-2AB9-C9A5-933D-4D4A7869E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DB7B2-C164-E50E-E2E6-47309B814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6E6FF-A823-965B-E3DE-AEAA462F4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49AF6-2A43-4856-5592-9C3F9D3B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26F66-5C1F-D5F8-AC79-018B2987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98E08DD-64AC-FAB7-1A3B-64CCE0BB32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4079" b="407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209034-C642-BE16-89F6-E7E115AF08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40663" r="65731" b="-1"/>
          <a:stretch/>
        </p:blipFill>
        <p:spPr>
          <a:xfrm>
            <a:off x="0" y="1941248"/>
            <a:ext cx="1924493" cy="497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9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AB4E8-CF75-2B1C-4345-E3C91274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D1900-2E48-A75A-5683-CDE248429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6B728-C0E8-C049-B687-AA5CA51B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0FCBC-5C0E-2A85-BEC8-6A000AC9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C9302-B913-54B9-4DC1-2939636D1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5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03C6E8-CD8F-3FE4-73E2-772268AD0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F8D23-35FA-B276-B33D-36B049622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08EFF-661F-16A5-F0EC-0F27A809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41DCE-0301-E811-1C51-E5F1F97F3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F22AC-4227-80A3-7F89-698BD275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0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35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0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2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4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0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97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5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EBBA6-30A7-29FF-946D-6F6B62C66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0778D-0CAC-4013-4A93-7BEBDAD6E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DD5DE-A09A-A4E4-BA9E-3D518699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851A-CC33-53FE-2D96-ED2910A6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8C415-BA7C-97D9-89DC-71A7CB28C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C9204E6-B4AA-0A5B-CFB6-E4BF10EC6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4079" b="407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D128BC-7665-C9F0-B183-0132077BB2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9" t="42339" r="28169"/>
          <a:stretch/>
        </p:blipFill>
        <p:spPr>
          <a:xfrm>
            <a:off x="1331493" y="2156242"/>
            <a:ext cx="2711115" cy="4836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559C38-E700-8970-C4D4-3745547D9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" t="42387" r="66412" b="-48"/>
          <a:stretch/>
        </p:blipFill>
        <p:spPr>
          <a:xfrm>
            <a:off x="9522995" y="2021305"/>
            <a:ext cx="1943097" cy="4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97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70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29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1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5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0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3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26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89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69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D6F67-F801-329B-34FD-797B6F3C2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C5838-08EE-432C-A910-9A4865E87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673A3-AA53-1EC7-11FB-D67D28E7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A3422-7745-34F2-574F-6FECE3B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5615-0A8A-5B32-ED3D-34F610A71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8584C4E-4EA9-87F0-23F3-7020A5B2E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4079" b="4079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A3E43B-AD52-29D7-D3C9-E3F0053CD415}"/>
              </a:ext>
            </a:extLst>
          </p:cNvPr>
          <p:cNvSpPr/>
          <p:nvPr userDrawn="1"/>
        </p:nvSpPr>
        <p:spPr>
          <a:xfrm>
            <a:off x="304799" y="354931"/>
            <a:ext cx="11582400" cy="6148137"/>
          </a:xfrm>
          <a:prstGeom prst="roundRect">
            <a:avLst>
              <a:gd name="adj" fmla="val 9883"/>
            </a:avLst>
          </a:prstGeom>
          <a:solidFill>
            <a:schemeClr val="bg1"/>
          </a:solidFill>
          <a:ln w="38100">
            <a:solidFill>
              <a:srgbClr val="3A72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5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78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4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6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7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3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77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13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49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54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24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D5156-FD0A-93E0-DBF7-146615BC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D26EE-3874-2E4C-ED4A-5B9BE1E82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92F27-9742-DA1D-AC72-5ACB6C4E8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D834C-95AF-E96F-8ECE-BD761D62A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FE182-7234-A977-013F-ECE1FE4D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B2A2F-0757-771F-5665-8F01A6D9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2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15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69C56-456F-852C-08FB-E5145A39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4CE01-4CF2-1496-200A-CEF76B119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2532A-0228-E316-3D07-DEF8332A6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F047B6-B361-06DD-DA33-B148CBA46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6FF0AD-39CD-096F-7A2D-62733249D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B6564-0492-62F8-A557-A9F4626C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51A02-4632-A167-2499-A106FC20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FFAE22-AF0F-64FE-7BC8-E3D979D0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DBB90-259D-5371-4216-1EC6D1750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FD0860-3B3E-5DDD-BE99-F7E39638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A92DE-2CEC-EDDC-AC89-3F375940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BE3B1-3948-6EA8-2B96-E1FB66B0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3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2664A-EB09-90A6-E56B-494B757DD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850E1D-75D6-1F3F-29EF-03BC4BE3D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79A02-1B06-B1EB-F11C-DEC0F6BB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F3AF1-63DF-6BE1-4F4E-FCECD836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A3DF0-B659-FCFD-8683-81DF68502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E552-DA85-6A78-9524-60EDCF1CF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FB311-B6BD-03AE-BE23-6596B209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BBFF4-CF20-8B45-7331-538B59699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C5317-57E6-87E1-475A-ED198F36E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9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73A2C-C34A-FD4F-15F5-E7718340B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D7B421-1023-6F04-5111-FEBF26881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21E9C-0FF0-C91B-CA22-08E3EDC04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0030A-AB65-1716-DFCE-CE9F2B02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910A3-7CCE-5AEF-78C2-BBD432D6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5C108-0C6B-A4F2-9107-8D5B9BDA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4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B230029-0153-A6D0-8579-DE6E60FD3AA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4850723-60B5-BD0B-C564-C1EB9205837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476" y="0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6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A3D7D3E-5DD0-C978-4DAA-36A6C18180B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5879D1F-7867-8A3E-FE0D-1608FE82083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476" y="0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7CAE1667-B190-4B2F-A863-EA0E89C2E0AC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9" name="图片 8" descr="形状&#10;&#10;低可信度描述已自动生成">
              <a:extLst>
                <a:ext uri="{FF2B5EF4-FFF2-40B4-BE49-F238E27FC236}">
                  <a16:creationId xmlns:a16="http://schemas.microsoft.com/office/drawing/2014/main" id="{ADB53FAB-FEA4-4EFC-A852-7B8CE7233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0" name="图片 9" descr="卡通人物&#10;&#10;中度可信度描述已自动生成">
              <a:extLst>
                <a:ext uri="{FF2B5EF4-FFF2-40B4-BE49-F238E27FC236}">
                  <a16:creationId xmlns:a16="http://schemas.microsoft.com/office/drawing/2014/main" id="{FD7A4ADC-377F-4C4C-9A2F-B873C6C15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134" b="49895"/>
            <a:stretch/>
          </p:blipFill>
          <p:spPr>
            <a:xfrm>
              <a:off x="0" y="0"/>
              <a:ext cx="2235200" cy="3436196"/>
            </a:xfrm>
            <a:prstGeom prst="rect">
              <a:avLst/>
            </a:prstGeom>
          </p:spPr>
        </p:pic>
        <p:pic>
          <p:nvPicPr>
            <p:cNvPr id="11" name="图片 10" descr="卡通人物&#10;&#10;中度可信度描述已自动生成">
              <a:extLst>
                <a:ext uri="{FF2B5EF4-FFF2-40B4-BE49-F238E27FC236}">
                  <a16:creationId xmlns:a16="http://schemas.microsoft.com/office/drawing/2014/main" id="{C3261D3A-435C-4410-8369-71B2E0C640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5" b="49895"/>
            <a:stretch/>
          </p:blipFill>
          <p:spPr>
            <a:xfrm>
              <a:off x="10058400" y="0"/>
              <a:ext cx="2133600" cy="3436196"/>
            </a:xfrm>
            <a:prstGeom prst="rect">
              <a:avLst/>
            </a:prstGeom>
          </p:spPr>
        </p:pic>
        <p:pic>
          <p:nvPicPr>
            <p:cNvPr id="12" name="图片 11" descr="图片包含 游戏机, 雨&#10;&#10;描述已自动生成">
              <a:extLst>
                <a:ext uri="{FF2B5EF4-FFF2-40B4-BE49-F238E27FC236}">
                  <a16:creationId xmlns:a16="http://schemas.microsoft.com/office/drawing/2014/main" id="{53350636-D0A4-4338-93B8-3F46BA678F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946" b="36994"/>
            <a:stretch/>
          </p:blipFill>
          <p:spPr>
            <a:xfrm>
              <a:off x="0" y="3802742"/>
              <a:ext cx="12191998" cy="3055257"/>
            </a:xfrm>
            <a:custGeom>
              <a:avLst/>
              <a:gdLst>
                <a:gd name="connsiteX0" fmla="*/ 0 w 12191998"/>
                <a:gd name="connsiteY0" fmla="*/ 0 h 6858000"/>
                <a:gd name="connsiteX1" fmla="*/ 12191998 w 12191998"/>
                <a:gd name="connsiteY1" fmla="*/ 0 h 6858000"/>
                <a:gd name="connsiteX2" fmla="*/ 12191998 w 12191998"/>
                <a:gd name="connsiteY2" fmla="*/ 6858000 h 6858000"/>
                <a:gd name="connsiteX3" fmla="*/ 0 w 12191998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8" h="6858000">
                  <a:moveTo>
                    <a:pt x="0" y="0"/>
                  </a:moveTo>
                  <a:lnTo>
                    <a:pt x="12191998" y="0"/>
                  </a:lnTo>
                  <a:lnTo>
                    <a:pt x="12191998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07D36898-0D2E-467C-A0C0-7245CC2BA3FB}"/>
                </a:ext>
              </a:extLst>
            </p:cNvPr>
            <p:cNvSpPr/>
            <p:nvPr/>
          </p:nvSpPr>
          <p:spPr>
            <a:xfrm>
              <a:off x="602343" y="605972"/>
              <a:ext cx="10987314" cy="5646057"/>
            </a:xfrm>
            <a:custGeom>
              <a:avLst/>
              <a:gdLst>
                <a:gd name="connsiteX0" fmla="*/ 0 w 10987314"/>
                <a:gd name="connsiteY0" fmla="*/ 941028 h 5646057"/>
                <a:gd name="connsiteX1" fmla="*/ 941028 w 10987314"/>
                <a:gd name="connsiteY1" fmla="*/ 0 h 5646057"/>
                <a:gd name="connsiteX2" fmla="*/ 10046286 w 10987314"/>
                <a:gd name="connsiteY2" fmla="*/ 0 h 5646057"/>
                <a:gd name="connsiteX3" fmla="*/ 10987314 w 10987314"/>
                <a:gd name="connsiteY3" fmla="*/ 941028 h 5646057"/>
                <a:gd name="connsiteX4" fmla="*/ 10987314 w 10987314"/>
                <a:gd name="connsiteY4" fmla="*/ 4705029 h 5646057"/>
                <a:gd name="connsiteX5" fmla="*/ 10046286 w 10987314"/>
                <a:gd name="connsiteY5" fmla="*/ 5646057 h 5646057"/>
                <a:gd name="connsiteX6" fmla="*/ 941028 w 10987314"/>
                <a:gd name="connsiteY6" fmla="*/ 5646057 h 5646057"/>
                <a:gd name="connsiteX7" fmla="*/ 0 w 10987314"/>
                <a:gd name="connsiteY7" fmla="*/ 4705029 h 5646057"/>
                <a:gd name="connsiteX8" fmla="*/ 0 w 10987314"/>
                <a:gd name="connsiteY8" fmla="*/ 941028 h 564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87314" h="5646057" fill="none" extrusionOk="0">
                  <a:moveTo>
                    <a:pt x="0" y="941028"/>
                  </a:moveTo>
                  <a:cubicBezTo>
                    <a:pt x="-25109" y="510612"/>
                    <a:pt x="375557" y="22424"/>
                    <a:pt x="941028" y="0"/>
                  </a:cubicBezTo>
                  <a:cubicBezTo>
                    <a:pt x="1989520" y="46004"/>
                    <a:pt x="6953912" y="-130779"/>
                    <a:pt x="10046286" y="0"/>
                  </a:cubicBezTo>
                  <a:cubicBezTo>
                    <a:pt x="10575216" y="-3264"/>
                    <a:pt x="10953598" y="435264"/>
                    <a:pt x="10987314" y="941028"/>
                  </a:cubicBezTo>
                  <a:cubicBezTo>
                    <a:pt x="10857418" y="2606029"/>
                    <a:pt x="10913252" y="2895932"/>
                    <a:pt x="10987314" y="4705029"/>
                  </a:cubicBezTo>
                  <a:cubicBezTo>
                    <a:pt x="10957679" y="5174126"/>
                    <a:pt x="10582850" y="5609648"/>
                    <a:pt x="10046286" y="5646057"/>
                  </a:cubicBezTo>
                  <a:cubicBezTo>
                    <a:pt x="8017582" y="5502465"/>
                    <a:pt x="2600384" y="5697294"/>
                    <a:pt x="941028" y="5646057"/>
                  </a:cubicBezTo>
                  <a:cubicBezTo>
                    <a:pt x="410466" y="5632556"/>
                    <a:pt x="36433" y="5222364"/>
                    <a:pt x="0" y="4705029"/>
                  </a:cubicBezTo>
                  <a:cubicBezTo>
                    <a:pt x="-11777" y="3824681"/>
                    <a:pt x="73841" y="2348944"/>
                    <a:pt x="0" y="941028"/>
                  </a:cubicBezTo>
                  <a:close/>
                </a:path>
                <a:path w="10987314" h="5646057" stroke="0" extrusionOk="0">
                  <a:moveTo>
                    <a:pt x="0" y="941028"/>
                  </a:moveTo>
                  <a:cubicBezTo>
                    <a:pt x="94636" y="426548"/>
                    <a:pt x="337865" y="-21889"/>
                    <a:pt x="941028" y="0"/>
                  </a:cubicBezTo>
                  <a:cubicBezTo>
                    <a:pt x="2588352" y="43276"/>
                    <a:pt x="6300625" y="12265"/>
                    <a:pt x="10046286" y="0"/>
                  </a:cubicBezTo>
                  <a:cubicBezTo>
                    <a:pt x="10580462" y="15311"/>
                    <a:pt x="11031252" y="354919"/>
                    <a:pt x="10987314" y="941028"/>
                  </a:cubicBezTo>
                  <a:cubicBezTo>
                    <a:pt x="11013859" y="2502216"/>
                    <a:pt x="11112942" y="3817128"/>
                    <a:pt x="10987314" y="4705029"/>
                  </a:cubicBezTo>
                  <a:cubicBezTo>
                    <a:pt x="10992348" y="5282154"/>
                    <a:pt x="10645049" y="5592938"/>
                    <a:pt x="10046286" y="5646057"/>
                  </a:cubicBezTo>
                  <a:cubicBezTo>
                    <a:pt x="6297295" y="5481172"/>
                    <a:pt x="5384601" y="5744029"/>
                    <a:pt x="941028" y="5646057"/>
                  </a:cubicBezTo>
                  <a:cubicBezTo>
                    <a:pt x="476525" y="5558727"/>
                    <a:pt x="73260" y="5237686"/>
                    <a:pt x="0" y="4705029"/>
                  </a:cubicBezTo>
                  <a:cubicBezTo>
                    <a:pt x="-117259" y="3106965"/>
                    <a:pt x="18689" y="2813248"/>
                    <a:pt x="0" y="94102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3864262876">
                    <a:prstGeom prst="roundRect">
                      <a:avLst>
                        <a:gd name="adj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 descr="卡通人物&#10;&#10;中度可信度描述已自动生成">
              <a:extLst>
                <a:ext uri="{FF2B5EF4-FFF2-40B4-BE49-F238E27FC236}">
                  <a16:creationId xmlns:a16="http://schemas.microsoft.com/office/drawing/2014/main" id="{A6C64816-1762-4383-B6D2-5B4B19AF2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60" t="85714"/>
            <a:stretch/>
          </p:blipFill>
          <p:spPr>
            <a:xfrm>
              <a:off x="9533549" y="4876800"/>
              <a:ext cx="2658451" cy="1981200"/>
            </a:xfrm>
            <a:prstGeom prst="rect">
              <a:avLst/>
            </a:prstGeom>
          </p:spPr>
        </p:pic>
        <p:pic>
          <p:nvPicPr>
            <p:cNvPr id="15" name="图片 14" descr="图片包含 游戏机, 房间, 桌子, 体育&#10;&#10;描述已自动生成">
              <a:extLst>
                <a:ext uri="{FF2B5EF4-FFF2-40B4-BE49-F238E27FC236}">
                  <a16:creationId xmlns:a16="http://schemas.microsoft.com/office/drawing/2014/main" id="{22AF1828-3A3A-46D7-9151-1DCB0C37D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7" t="73016" r="44788"/>
            <a:stretch/>
          </p:blipFill>
          <p:spPr>
            <a:xfrm>
              <a:off x="-1" y="4440928"/>
              <a:ext cx="2786743" cy="2417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679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D2FC65-ACEE-0C03-9CF6-9F524057C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175" y="1221853"/>
            <a:ext cx="4633362" cy="1182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164DC5-FA3B-23C7-8AE0-7D91529C6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534" y="2259227"/>
            <a:ext cx="8403412" cy="3450457"/>
          </a:xfrm>
          <a:prstGeom prst="rect">
            <a:avLst/>
          </a:prstGeom>
        </p:spPr>
      </p:pic>
      <p:pic>
        <p:nvPicPr>
          <p:cNvPr id="6" name="Picture 5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4AF6CC8-0BEA-5282-D7FF-0FE1BEAF5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476" y="0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5134D18-C339-4B79-C6A8-BED4AA90353E}"/>
              </a:ext>
            </a:extLst>
          </p:cNvPr>
          <p:cNvSpPr txBox="1"/>
          <p:nvPr/>
        </p:nvSpPr>
        <p:spPr>
          <a:xfrm>
            <a:off x="724584" y="410152"/>
            <a:ext cx="10742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1.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Tìm câu ghép trong mỗi đoạn văn dưới đây: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3891D0A-094A-0E0A-4AB6-E1C3D05769F1}"/>
              </a:ext>
            </a:extLst>
          </p:cNvPr>
          <p:cNvSpPr/>
          <p:nvPr/>
        </p:nvSpPr>
        <p:spPr>
          <a:xfrm>
            <a:off x="595423" y="1286540"/>
            <a:ext cx="10792047" cy="1892595"/>
          </a:xfrm>
          <a:prstGeom prst="roundRect">
            <a:avLst/>
          </a:prstGeom>
          <a:solidFill>
            <a:srgbClr val="BFEB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a.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Bắc Giang để lại cho tôi ấn tượng về cảnh sắc miền trung du đầy thú vị.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ngọn đồi thoai thoải, ngọn nọ gối lên ngọn kia.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Con đường mòn son đỏ quanh co, ẩn hiện trên triền đồi.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cây khế rừng lúc lỉu chùm quả chát chát chua chua, những cây mâm xôi chi chít quả đó chót, ngọt lịm.</a:t>
            </a:r>
          </a:p>
          <a:p>
            <a:pPr algn="r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2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Trần Hoài Dương)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127D56-DEAF-1868-27B2-763A723F3CDB}"/>
              </a:ext>
            </a:extLst>
          </p:cNvPr>
          <p:cNvSpPr/>
          <p:nvPr/>
        </p:nvSpPr>
        <p:spPr>
          <a:xfrm>
            <a:off x="648585" y="3774558"/>
            <a:ext cx="10792047" cy="2381693"/>
          </a:xfrm>
          <a:prstGeom prst="roundRect">
            <a:avLst/>
          </a:prstGeom>
          <a:solidFill>
            <a:srgbClr val="BFEB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 b.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 đảo, mỗi ngày trẻ em đều nô nức tới trường.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Vùng đảo thiêng liêng nơi đầu sóng ngọn gió có bao nhiêu điều đặc biệt thì các em cũng có bấy nhiêu trải nghiệm thú vị.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Sau những giờ học ở trường, các em cùng thầy giáo đi bơi, đi câu cá,...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Hễ trò gặp bài toán nào khó thì chúng lập tức chạy ngay qua nhà thầy.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(5)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 thường được thầy giảng giải cho rất kĩ lưỡng.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(6)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Môi trường học trên đảo chỉ có hai thầy giáo và các thầy kiêm quản từ lớp Một đến lớp Năm.</a:t>
            </a:r>
          </a:p>
          <a:p>
            <a:pPr algn="r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(Bùi Tiểu Quyên)</a:t>
            </a:r>
          </a:p>
        </p:txBody>
      </p:sp>
    </p:spTree>
    <p:extLst>
      <p:ext uri="{BB962C8B-B14F-4D97-AF65-F5344CB8AC3E}">
        <p14:creationId xmlns:p14="http://schemas.microsoft.com/office/powerpoint/2010/main" val="378713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9EA282-C554-5A4B-97CF-28FFAD0CEDF1}"/>
              </a:ext>
            </a:extLst>
          </p:cNvPr>
          <p:cNvSpPr/>
          <p:nvPr/>
        </p:nvSpPr>
        <p:spPr>
          <a:xfrm>
            <a:off x="574158" y="531628"/>
            <a:ext cx="10792047" cy="2179674"/>
          </a:xfrm>
          <a:prstGeom prst="roundRect">
            <a:avLst/>
          </a:prstGeom>
          <a:solidFill>
            <a:srgbClr val="BFEB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a.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Bắc Giang để lại cho tôi ấn tượng về cảnh sắc miền trung du đầy thú vị.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ngọn đồi thoai thoải, ngọn nọ gối lên ngọn kia.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Con đường mòn son đỏ quanh co, ẩn hiện trên triền đồi.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cây khế rừng lúc lỉu chùm quả chát chát chua chua, những cây mâm xôi chi chít quả đó chót, ngọt lịm.</a:t>
            </a:r>
          </a:p>
          <a:p>
            <a:pPr algn="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2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Trần Hoài Dương)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69FA5D-E2B2-2E94-7ACF-93EB9D7E45DC}"/>
              </a:ext>
            </a:extLst>
          </p:cNvPr>
          <p:cNvCxnSpPr/>
          <p:nvPr/>
        </p:nvCxnSpPr>
        <p:spPr>
          <a:xfrm>
            <a:off x="1488558" y="1446028"/>
            <a:ext cx="70387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403914-A720-6CAD-59E3-92C2650E6FC9}"/>
              </a:ext>
            </a:extLst>
          </p:cNvPr>
          <p:cNvCxnSpPr>
            <a:cxnSpLocks/>
          </p:cNvCxnSpPr>
          <p:nvPr/>
        </p:nvCxnSpPr>
        <p:spPr>
          <a:xfrm>
            <a:off x="6305107" y="1807535"/>
            <a:ext cx="488034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FFB8A7-99B2-A207-8ECF-E2F2577A690C}"/>
              </a:ext>
            </a:extLst>
          </p:cNvPr>
          <p:cNvCxnSpPr>
            <a:cxnSpLocks/>
          </p:cNvCxnSpPr>
          <p:nvPr/>
        </p:nvCxnSpPr>
        <p:spPr>
          <a:xfrm>
            <a:off x="797442" y="2211572"/>
            <a:ext cx="902704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015E9DE-A5C8-FAAD-0BE2-0DB5C1CEB673}"/>
              </a:ext>
            </a:extLst>
          </p:cNvPr>
          <p:cNvSpPr txBox="1"/>
          <p:nvPr/>
        </p:nvSpPr>
        <p:spPr>
          <a:xfrm>
            <a:off x="903768" y="3455582"/>
            <a:ext cx="10185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thoai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thoải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,/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nọ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kia.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lỉu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chùm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,/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xôi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chót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pic>
        <p:nvPicPr>
          <p:cNvPr id="15" name="Picture 14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B3F599D-570A-F8D5-6C69-843543EF3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476" y="0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62BA97-B1CC-2BFD-4542-281956F89177}"/>
              </a:ext>
            </a:extLst>
          </p:cNvPr>
          <p:cNvSpPr/>
          <p:nvPr/>
        </p:nvSpPr>
        <p:spPr>
          <a:xfrm>
            <a:off x="701747" y="552892"/>
            <a:ext cx="10792047" cy="2892057"/>
          </a:xfrm>
          <a:prstGeom prst="roundRect">
            <a:avLst/>
          </a:prstGeom>
          <a:solidFill>
            <a:srgbClr val="BFEB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 b.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 đảo, mỗi ngày trẻ em đều nô nức tới trường.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Vùng đảo thiêng liêng nơi đầu sóng ngọn gió có bao nhiêu điều đặc biệt thì các em cũng có bấy nhiêu trải nghiệm thú vị.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Sau những giờ học ở trường, các em cùng thầy giáo đi bơi, đi câu cá,...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Hễ trò gặp bài toán nào khó thì chúng lập tức chạy ngay qua nhà thầy.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(5)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 thường được thầy giảng giải cho rất kĩ lưỡng.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(6)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Môi trường học trên đảo chỉ có hai thầy giáo và các thầy kiêm quản từ lớp Một đến lớp Năm.</a:t>
            </a:r>
          </a:p>
          <a:p>
            <a:pPr algn="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(Bùi Tiểu Quyên)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4E1576-7631-2D17-3A99-5FAF17E5C6E6}"/>
              </a:ext>
            </a:extLst>
          </p:cNvPr>
          <p:cNvCxnSpPr>
            <a:cxnSpLocks/>
          </p:cNvCxnSpPr>
          <p:nvPr/>
        </p:nvCxnSpPr>
        <p:spPr>
          <a:xfrm>
            <a:off x="8995144" y="893135"/>
            <a:ext cx="228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24E18D-637A-B584-4FD1-6F8693B2357A}"/>
              </a:ext>
            </a:extLst>
          </p:cNvPr>
          <p:cNvCxnSpPr>
            <a:cxnSpLocks/>
          </p:cNvCxnSpPr>
          <p:nvPr/>
        </p:nvCxnSpPr>
        <p:spPr>
          <a:xfrm>
            <a:off x="946298" y="1254642"/>
            <a:ext cx="102816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33AE8B-41A5-BEED-5EAC-AA9D8DDA612D}"/>
              </a:ext>
            </a:extLst>
          </p:cNvPr>
          <p:cNvCxnSpPr>
            <a:cxnSpLocks/>
          </p:cNvCxnSpPr>
          <p:nvPr/>
        </p:nvCxnSpPr>
        <p:spPr>
          <a:xfrm>
            <a:off x="893136" y="1626781"/>
            <a:ext cx="3211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04D9AF-B96B-BBD2-4342-E17643D603E1}"/>
              </a:ext>
            </a:extLst>
          </p:cNvPr>
          <p:cNvCxnSpPr>
            <a:cxnSpLocks/>
          </p:cNvCxnSpPr>
          <p:nvPr/>
        </p:nvCxnSpPr>
        <p:spPr>
          <a:xfrm>
            <a:off x="3817089" y="1988288"/>
            <a:ext cx="743215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254802-D536-0E38-6BC6-C342AB8D47E5}"/>
              </a:ext>
            </a:extLst>
          </p:cNvPr>
          <p:cNvCxnSpPr>
            <a:cxnSpLocks/>
          </p:cNvCxnSpPr>
          <p:nvPr/>
        </p:nvCxnSpPr>
        <p:spPr>
          <a:xfrm>
            <a:off x="925033" y="2349795"/>
            <a:ext cx="186069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AF975A-9802-5EB2-DA78-FE4985F69063}"/>
              </a:ext>
            </a:extLst>
          </p:cNvPr>
          <p:cNvCxnSpPr>
            <a:cxnSpLocks/>
          </p:cNvCxnSpPr>
          <p:nvPr/>
        </p:nvCxnSpPr>
        <p:spPr>
          <a:xfrm>
            <a:off x="10685721" y="2339162"/>
            <a:ext cx="669851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27FEDB-283D-3344-70CD-F19F9D10BDB6}"/>
              </a:ext>
            </a:extLst>
          </p:cNvPr>
          <p:cNvCxnSpPr>
            <a:cxnSpLocks/>
          </p:cNvCxnSpPr>
          <p:nvPr/>
        </p:nvCxnSpPr>
        <p:spPr>
          <a:xfrm>
            <a:off x="871870" y="2721934"/>
            <a:ext cx="1039864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088515-6A6F-B7F3-7CDA-E95D546C3FAD}"/>
              </a:ext>
            </a:extLst>
          </p:cNvPr>
          <p:cNvCxnSpPr>
            <a:cxnSpLocks/>
          </p:cNvCxnSpPr>
          <p:nvPr/>
        </p:nvCxnSpPr>
        <p:spPr>
          <a:xfrm>
            <a:off x="946298" y="3125971"/>
            <a:ext cx="1169581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883F43F-D5FA-E2AD-E18A-4ED0BCE6496E}"/>
              </a:ext>
            </a:extLst>
          </p:cNvPr>
          <p:cNvSpPr txBox="1"/>
          <p:nvPr/>
        </p:nvSpPr>
        <p:spPr>
          <a:xfrm>
            <a:off x="914400" y="3583173"/>
            <a:ext cx="10185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đảo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ơi đầu sóng ngọn gió có bao nhiêu điều đặc biệt/ thì các em cũng có bấy nhiêu trải nghiệm thú vị.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Hễ trò gặp bài toán nào khó/ thì chúng lập tức chạy ngay qua nhà thầy.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Mỗi trường học trên đảo chỉ có hai thầy giáo/ và các thầy kiêm quản từ lớp Một đến lớp Năm.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5134D18-C339-4B79-C6A8-BED4AA90353E}"/>
              </a:ext>
            </a:extLst>
          </p:cNvPr>
          <p:cNvSpPr txBox="1"/>
          <p:nvPr/>
        </p:nvSpPr>
        <p:spPr>
          <a:xfrm>
            <a:off x="703318" y="560834"/>
            <a:ext cx="10878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u="none" strike="noStrike" baseline="0" dirty="0">
                <a:solidFill>
                  <a:srgbClr val="0070C0"/>
                </a:solidFill>
                <a:latin typeface="Arial-Rounded-Bold"/>
              </a:rPr>
              <a:t>2. </a:t>
            </a:r>
            <a:r>
              <a:rPr lang="vi-VN" sz="3200" b="1" i="0" u="none" strike="noStrike" baseline="0" dirty="0">
                <a:solidFill>
                  <a:srgbClr val="0070C0"/>
                </a:solidFill>
                <a:latin typeface="Arial-Rounded-Bold"/>
              </a:rPr>
              <a:t>Xếp các câu ghép tìm được ở bài tập 1 vào nhóm thích hợp.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2ECE9C-3B62-ADC4-5915-850C19936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16" y="2040675"/>
            <a:ext cx="10618017" cy="165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4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E4013B-6A8B-F31E-CA2B-2EDA8F9846B0}"/>
              </a:ext>
            </a:extLst>
          </p:cNvPr>
          <p:cNvSpPr txBox="1"/>
          <p:nvPr/>
        </p:nvSpPr>
        <p:spPr>
          <a:xfrm>
            <a:off x="3019646" y="616688"/>
            <a:ext cx="6464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Hoàn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FC8BC4-AC6C-32D2-EE26-92CFE4F89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464724"/>
              </p:ext>
            </p:extLst>
          </p:nvPr>
        </p:nvGraphicFramePr>
        <p:xfrm>
          <a:off x="958111" y="1602168"/>
          <a:ext cx="10535684" cy="3799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666">
                  <a:extLst>
                    <a:ext uri="{9D8B030D-6E8A-4147-A177-3AD203B41FA5}">
                      <a16:colId xmlns:a16="http://schemas.microsoft.com/office/drawing/2014/main" val="2495156560"/>
                    </a:ext>
                  </a:extLst>
                </a:gridCol>
                <a:gridCol w="7060018">
                  <a:extLst>
                    <a:ext uri="{9D8B030D-6E8A-4147-A177-3AD203B41FA5}">
                      <a16:colId xmlns:a16="http://schemas.microsoft.com/office/drawing/2014/main" val="4145216949"/>
                    </a:ext>
                  </a:extLst>
                </a:gridCol>
              </a:tblGrid>
              <a:tr h="1266391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vế câu ghép được nối trực tiếp với nhau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759409"/>
                  </a:ext>
                </a:extLst>
              </a:tr>
              <a:tr h="1266391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vế câu ghép được nối với nhau bằng kết từ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710425"/>
                  </a:ext>
                </a:extLst>
              </a:tr>
              <a:tr h="1266391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vế câu ghép được nối với nhau bằng cặp từ hô ứng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96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37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FC8BC4-AC6C-32D2-EE26-92CFE4F89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171225"/>
              </p:ext>
            </p:extLst>
          </p:nvPr>
        </p:nvGraphicFramePr>
        <p:xfrm>
          <a:off x="958111" y="1137684"/>
          <a:ext cx="10535684" cy="4933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666">
                  <a:extLst>
                    <a:ext uri="{9D8B030D-6E8A-4147-A177-3AD203B41FA5}">
                      <a16:colId xmlns:a16="http://schemas.microsoft.com/office/drawing/2014/main" val="2495156560"/>
                    </a:ext>
                  </a:extLst>
                </a:gridCol>
                <a:gridCol w="7060018">
                  <a:extLst>
                    <a:ext uri="{9D8B030D-6E8A-4147-A177-3AD203B41FA5}">
                      <a16:colId xmlns:a16="http://schemas.microsoft.com/office/drawing/2014/main" val="4145216949"/>
                    </a:ext>
                  </a:extLst>
                </a:gridCol>
              </a:tblGrid>
              <a:tr h="1644502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vế câu ghép được nối trực tiếp với nhau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759409"/>
                  </a:ext>
                </a:extLst>
              </a:tr>
              <a:tr h="1644502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vế câu ghép được nối với nhau bằng kết từ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710425"/>
                  </a:ext>
                </a:extLst>
              </a:tr>
              <a:tr h="1644502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vế câu ghép được nối với nhau bằng cặp từ hô ứng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962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AB810AA-FF48-1169-3B4A-CF6AD2F5604F}"/>
              </a:ext>
            </a:extLst>
          </p:cNvPr>
          <p:cNvSpPr txBox="1"/>
          <p:nvPr/>
        </p:nvSpPr>
        <p:spPr>
          <a:xfrm>
            <a:off x="4742121" y="1360967"/>
            <a:ext cx="6645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thoai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thoải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,/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nọ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kia.</a:t>
            </a:r>
          </a:p>
          <a:p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lỉu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chùm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chát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chát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,/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mâm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xôi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chít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chót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lịm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82789F-E1A7-D8A4-661E-5487240C0ED5}"/>
              </a:ext>
            </a:extLst>
          </p:cNvPr>
          <p:cNvSpPr txBox="1"/>
          <p:nvPr/>
        </p:nvSpPr>
        <p:spPr>
          <a:xfrm>
            <a:off x="4720856" y="2966483"/>
            <a:ext cx="6645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Hễ trò gặp bài toán nào khó/ thì chúng lập tức chạy ngay qua nhà thầy.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Mỗi trường học trên đảo chỉ có hai thầy giáo/ và các thầy kiêm quản từ lớp Một đến lớp Năm.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7B85F-A816-6E44-510B-2FD84199D7CA}"/>
              </a:ext>
            </a:extLst>
          </p:cNvPr>
          <p:cNvSpPr txBox="1"/>
          <p:nvPr/>
        </p:nvSpPr>
        <p:spPr>
          <a:xfrm>
            <a:off x="4657061" y="4614530"/>
            <a:ext cx="6645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 đảo thiêng liêng nơi đầu sóng ngọn gió có bao nhiêu điều đặc biệt/ thì các em cũng có bấy nhiêu trải nghiệm thú vị.</a:t>
            </a:r>
          </a:p>
        </p:txBody>
      </p:sp>
    </p:spTree>
    <p:extLst>
      <p:ext uri="{BB962C8B-B14F-4D97-AF65-F5344CB8AC3E}">
        <p14:creationId xmlns:p14="http://schemas.microsoft.com/office/powerpoint/2010/main" val="338242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BE31A1A-29C9-978C-59CE-A741546A7E29}"/>
              </a:ext>
            </a:extLst>
          </p:cNvPr>
          <p:cNvGrpSpPr/>
          <p:nvPr/>
        </p:nvGrpSpPr>
        <p:grpSpPr>
          <a:xfrm>
            <a:off x="2009553" y="202644"/>
            <a:ext cx="8080745" cy="6179207"/>
            <a:chOff x="1233407" y="247800"/>
            <a:chExt cx="6179207" cy="6179207"/>
          </a:xfrm>
        </p:grpSpPr>
        <p:pic>
          <p:nvPicPr>
            <p:cNvPr id="4" name="图片 6" descr="形状, 圆圈&#10;&#10;描述已自动生成">
              <a:extLst>
                <a:ext uri="{FF2B5EF4-FFF2-40B4-BE49-F238E27FC236}">
                  <a16:creationId xmlns:a16="http://schemas.microsoft.com/office/drawing/2014/main" id="{6BC79449-4691-535F-ABE0-E3FA4F465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407" y="247800"/>
              <a:ext cx="6179207" cy="617920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7801CA-0BCE-B798-6A90-083AB4BD2E30}"/>
                </a:ext>
              </a:extLst>
            </p:cNvPr>
            <p:cNvSpPr txBox="1"/>
            <p:nvPr/>
          </p:nvSpPr>
          <p:spPr>
            <a:xfrm>
              <a:off x="2257777" y="1979768"/>
              <a:ext cx="4154781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3.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Đặt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1 – 2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câu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ghép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nêu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ý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kiến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của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em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về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việc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giữ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gìn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lớp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học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sạch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đẹp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.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Xác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định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các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vế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trong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câu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ghép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em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vừa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đặt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.</a:t>
              </a:r>
              <a:endParaRPr lang="en-US" sz="3200" b="1" dirty="0">
                <a:solidFill>
                  <a:srgbClr val="EB5E50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F8CFDD-EC41-A817-664A-B40A7459BCCF}"/>
              </a:ext>
            </a:extLst>
          </p:cNvPr>
          <p:cNvSpPr txBox="1"/>
          <p:nvPr/>
        </p:nvSpPr>
        <p:spPr>
          <a:xfrm>
            <a:off x="2064454" y="760886"/>
            <a:ext cx="9179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/>
                <a:cs typeface="+mn-cs"/>
              </a:rPr>
              <a:t>Ví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/>
                <a:cs typeface="+mn-cs"/>
              </a:rPr>
              <a:t>dụ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98329"/>
              </a:solidFill>
              <a:effectLst/>
              <a:uLnTx/>
              <a:uFillTx/>
              <a:latin typeface="Cambria" panose="02040503050406030204" pitchFamily="18" charset="0"/>
              <a:ea typeface="思源黑体 CN Medium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9FC757-4DD7-C96B-A853-CB508E7C11DC}"/>
              </a:ext>
            </a:extLst>
          </p:cNvPr>
          <p:cNvGrpSpPr/>
          <p:nvPr/>
        </p:nvGrpSpPr>
        <p:grpSpPr>
          <a:xfrm>
            <a:off x="1777189" y="809927"/>
            <a:ext cx="9061557" cy="5742068"/>
            <a:chOff x="1777189" y="809927"/>
            <a:chExt cx="9061557" cy="5742068"/>
          </a:xfrm>
        </p:grpSpPr>
        <p:grpSp>
          <p:nvGrpSpPr>
            <p:cNvPr id="9" name="组合 15">
              <a:extLst>
                <a:ext uri="{FF2B5EF4-FFF2-40B4-BE49-F238E27FC236}">
                  <a16:creationId xmlns:a16="http://schemas.microsoft.com/office/drawing/2014/main" id="{5972C59B-79CD-E6D5-F78E-91F2A8C1B968}"/>
                </a:ext>
              </a:extLst>
            </p:cNvPr>
            <p:cNvGrpSpPr/>
            <p:nvPr/>
          </p:nvGrpSpPr>
          <p:grpSpPr>
            <a:xfrm>
              <a:off x="1777189" y="809927"/>
              <a:ext cx="9061557" cy="5742068"/>
              <a:chOff x="1147960" y="2215449"/>
              <a:chExt cx="7273681" cy="3452269"/>
            </a:xfrm>
          </p:grpSpPr>
          <p:pic>
            <p:nvPicPr>
              <p:cNvPr id="10" name="图片 14" descr="形状&#10;&#10;描述已自动生成">
                <a:extLst>
                  <a:ext uri="{FF2B5EF4-FFF2-40B4-BE49-F238E27FC236}">
                    <a16:creationId xmlns:a16="http://schemas.microsoft.com/office/drawing/2014/main" id="{13CB9E3B-5980-3C01-F36B-742E9BE262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655" r="25920" b="15655"/>
              <a:stretch/>
            </p:blipFill>
            <p:spPr>
              <a:xfrm>
                <a:off x="1147960" y="2215449"/>
                <a:ext cx="3723121" cy="3452269"/>
              </a:xfrm>
              <a:prstGeom prst="rect">
                <a:avLst/>
              </a:prstGeom>
            </p:spPr>
          </p:pic>
          <p:pic>
            <p:nvPicPr>
              <p:cNvPr id="11" name="图片 28" descr="形状&#10;&#10;描述已自动生成">
                <a:extLst>
                  <a:ext uri="{FF2B5EF4-FFF2-40B4-BE49-F238E27FC236}">
                    <a16:creationId xmlns:a16="http://schemas.microsoft.com/office/drawing/2014/main" id="{280999E1-1DC3-A78D-FD7D-78137AB3F0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54" t="15655" b="15655"/>
              <a:stretch/>
            </p:blipFill>
            <p:spPr>
              <a:xfrm>
                <a:off x="4871081" y="2215449"/>
                <a:ext cx="3550559" cy="3452269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B1D874-E4F7-A033-A18C-EF62D98FA584}"/>
                </a:ext>
              </a:extLst>
            </p:cNvPr>
            <p:cNvSpPr txBox="1"/>
            <p:nvPr/>
          </p:nvSpPr>
          <p:spPr>
            <a:xfrm>
              <a:off x="2831335" y="1942294"/>
              <a:ext cx="7297593" cy="341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/>
                  <a:cs typeface="+mn-cs"/>
                </a:rPr>
                <a:t>Để lớp học luôn sạch đẹp, nếu bạn vô tình làm rơi một tờ giấy nháp xuống sàn lớp học/ thì bạn hãy nhớ nhặt nó lên ngay.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/>
                <a:cs typeface="+mn-cs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/>
                  <a:cs typeface="+mn-cs"/>
                </a:rPr>
                <a:t>Ai cũng thích được học tập trong một không gian sạch và đẹp, vì thế, chúng ta hãy cùng nhau giữ gìn lớp học bằng những việc làm nhỏ nhất như: không vẽ lên bàn, không giẫm chân lên ghế, tưới nước mỗi ngày cho những chậu hoa xinh xắn bên cửa sổ,...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50F262-DC31-E907-E802-60BD0F544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44" y="2576610"/>
            <a:ext cx="1822862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289</TotalTime>
  <Words>455</Words>
  <Application>Microsoft Office PowerPoint</Application>
  <PresentationFormat>Widescreen</PresentationFormat>
  <Paragraphs>32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Aptos</vt:lpstr>
      <vt:lpstr>Aptos Display</vt:lpstr>
      <vt:lpstr>Arial</vt:lpstr>
      <vt:lpstr>Arial-Rounded-Bold</vt:lpstr>
      <vt:lpstr>Calibri</vt:lpstr>
      <vt:lpstr>Calibri Light</vt:lpstr>
      <vt:lpstr>Cambria</vt:lpstr>
      <vt:lpstr>思源黑体 CN Medium</vt:lpstr>
      <vt:lpstr>Office Theme</vt:lpstr>
      <vt:lpstr>1_Custom Design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STD_OANH</cp:lastModifiedBy>
  <cp:revision>12</cp:revision>
  <dcterms:created xsi:type="dcterms:W3CDTF">2023-12-26T14:33:02Z</dcterms:created>
  <dcterms:modified xsi:type="dcterms:W3CDTF">2026-04-04T02:34:16Z</dcterms:modified>
  <cp:category>9Slide.vn</cp:category>
</cp:coreProperties>
</file>