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27" r:id="rId2"/>
    <p:sldId id="427" r:id="rId3"/>
    <p:sldId id="428" r:id="rId4"/>
    <p:sldId id="426" r:id="rId5"/>
    <p:sldId id="436" r:id="rId6"/>
    <p:sldId id="437" r:id="rId7"/>
    <p:sldId id="438" r:id="rId8"/>
    <p:sldId id="439" r:id="rId9"/>
    <p:sldId id="433" r:id="rId10"/>
    <p:sldId id="434" r:id="rId11"/>
    <p:sldId id="435" r:id="rId12"/>
    <p:sldId id="423" r:id="rId13"/>
    <p:sldId id="340" r:id="rId14"/>
  </p:sldIdLst>
  <p:sldSz cx="16276638" cy="9144000"/>
  <p:notesSz cx="6858000" cy="9144000"/>
  <p:custDataLst>
    <p:tags r:id="rId16"/>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66"/>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2" d="100"/>
          <a:sy n="42" d="100"/>
        </p:scale>
        <p:origin x="924" y="4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13</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6: CÂY GẠO (T1, 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ẫu giấy luyện viết chữ đẹp - Mẫu giấy 4 ô ly, 5 ô ly, kẻ ngang, ô ly to, ô  ly nhỏ, ô ly nghiêng..."/>
          <p:cNvPicPr>
            <a:picLocks noChangeAspect="1" noChangeArrowheads="1"/>
          </p:cNvPicPr>
          <p:nvPr/>
        </p:nvPicPr>
        <p:blipFill rotWithShape="1">
          <a:blip r:embed="rId2">
            <a:extLst>
              <a:ext uri="{28A0092B-C50C-407E-A947-70E740481C1C}">
                <a14:useLocalDpi xmlns:a14="http://schemas.microsoft.com/office/drawing/2010/main" val="0"/>
              </a:ext>
            </a:extLst>
          </a:blip>
          <a:srcRect b="15077"/>
          <a:stretch/>
        </p:blipFill>
        <p:spPr bwMode="auto">
          <a:xfrm>
            <a:off x="1661320" y="3513959"/>
            <a:ext cx="13182600" cy="525779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928519" y="1266918"/>
            <a:ext cx="42672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5" name="Group 4"/>
          <p:cNvGrpSpPr/>
          <p:nvPr/>
        </p:nvGrpSpPr>
        <p:grpSpPr>
          <a:xfrm>
            <a:off x="1406914" y="1953419"/>
            <a:ext cx="6781801" cy="646331"/>
            <a:chOff x="1508918" y="1888664"/>
            <a:chExt cx="6172201" cy="1083059"/>
          </a:xfrm>
        </p:grpSpPr>
        <p:sp>
          <p:nvSpPr>
            <p:cNvPr id="10" name="Rectangle 9"/>
            <p:cNvSpPr/>
            <p:nvPr/>
          </p:nvSpPr>
          <p:spPr>
            <a:xfrm>
              <a:off x="1508918" y="1888664"/>
              <a:ext cx="6172201"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5. </a:t>
              </a:r>
              <a:r>
                <a:rPr lang="en-US" sz="3600" b="1" dirty="0" err="1">
                  <a:solidFill>
                    <a:srgbClr val="FF0000"/>
                  </a:solidFill>
                  <a:latin typeface="Times New Roman" pitchFamily="18" charset="0"/>
                  <a:cs typeface="Times New Roman" pitchFamily="18" charset="0"/>
                </a:rPr>
                <a:t>Viết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ứng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dụng</a:t>
              </a:r>
              <a:r>
                <a:rPr lang="en-US" sz="3600" b="1" dirty="0">
                  <a:solidFill>
                    <a:srgbClr val="FF0000"/>
                  </a:solidFill>
                  <a:latin typeface="Times New Roman" pitchFamily="18" charset="0"/>
                  <a:cs typeface="Times New Roman" pitchFamily="18" charset="0"/>
                </a:rPr>
                <a:t>.</a:t>
              </a:r>
            </a:p>
          </p:txBody>
        </p:sp>
        <p:cxnSp>
          <p:nvCxnSpPr>
            <p:cNvPr id="4" name="Straight Connector 3"/>
            <p:cNvCxnSpPr/>
            <p:nvPr/>
          </p:nvCxnSpPr>
          <p:spPr>
            <a:xfrm>
              <a:off x="1646078" y="2896526"/>
              <a:ext cx="357848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0" name="Rectangle 19"/>
          <p:cNvSpPr/>
          <p:nvPr/>
        </p:nvSpPr>
        <p:spPr>
          <a:xfrm>
            <a:off x="1406914" y="2895600"/>
            <a:ext cx="3390900" cy="646331"/>
          </a:xfrm>
          <a:prstGeom prst="rect">
            <a:avLst/>
          </a:prstGeom>
        </p:spPr>
        <p:txBody>
          <a:bodyPr wrap="square">
            <a:spAutoFit/>
          </a:bodyPr>
          <a:lstStyle/>
          <a:p>
            <a:pPr algn="just"/>
            <a:r>
              <a:rPr lang="en-US" sz="3600" b="1" i="1" dirty="0">
                <a:solidFill>
                  <a:srgbClr val="0000CC"/>
                </a:solidFill>
                <a:latin typeface="Times New Roman" pitchFamily="18" charset="0"/>
                <a:cs typeface="Times New Roman" pitchFamily="18" charset="0"/>
              </a:rPr>
              <a:t>a. </a:t>
            </a:r>
            <a:r>
              <a:rPr lang="en-US" sz="3600" b="1" i="1" dirty="0" err="1">
                <a:solidFill>
                  <a:srgbClr val="0000CC"/>
                </a:solidFill>
                <a:latin typeface="Times New Roman" pitchFamily="18" charset="0"/>
                <a:cs typeface="Times New Roman" pitchFamily="18" charset="0"/>
              </a:rPr>
              <a:t>Viết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tên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riêng</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2613819" y="3987047"/>
            <a:ext cx="3390900" cy="769441"/>
          </a:xfrm>
          <a:prstGeom prst="rect">
            <a:avLst/>
          </a:prstGeom>
        </p:spPr>
        <p:txBody>
          <a:bodyPr wrap="square">
            <a:spAutoFit/>
          </a:bodyPr>
          <a:lstStyle/>
          <a:p>
            <a:pPr algn="just"/>
            <a:r>
              <a:rPr lang="en-US" sz="4400" b="1" dirty="0" err="1">
                <a:solidFill>
                  <a:srgbClr val="0000CC"/>
                </a:solidFill>
                <a:latin typeface="HP001 4 hàng"/>
                <a:cs typeface="Times New Roman" pitchFamily="18" charset="0"/>
              </a:rPr>
              <a:t>Phú</a:t>
            </a:r>
            <a:r>
              <a:rPr lang="en-US" sz="4400" b="1" dirty="0">
                <a:solidFill>
                  <a:srgbClr val="0000CC"/>
                </a:solidFill>
                <a:latin typeface="HP001 4 hàng"/>
                <a:cs typeface="Times New Roman" pitchFamily="18" charset="0"/>
              </a:rPr>
              <a:t> </a:t>
            </a:r>
            <a:r>
              <a:rPr lang="en-US" sz="4400" b="1" dirty="0" err="1">
                <a:solidFill>
                  <a:srgbClr val="0000CC"/>
                </a:solidFill>
                <a:latin typeface="HP001 4 hàng"/>
                <a:cs typeface="Times New Roman" pitchFamily="18" charset="0"/>
              </a:rPr>
              <a:t>Quốc</a:t>
            </a:r>
            <a:endParaRPr lang="en-US" sz="4400" b="1" dirty="0">
              <a:solidFill>
                <a:srgbClr val="0000CC"/>
              </a:solidFill>
              <a:latin typeface="HP001 4 hàng"/>
              <a:cs typeface="Times New Roman" pitchFamily="18" charset="0"/>
            </a:endParaRPr>
          </a:p>
        </p:txBody>
      </p:sp>
    </p:spTree>
    <p:extLst>
      <p:ext uri="{BB962C8B-B14F-4D97-AF65-F5344CB8AC3E}">
        <p14:creationId xmlns:p14="http://schemas.microsoft.com/office/powerpoint/2010/main" val="163693638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arn(inVertic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28"/>
                                        </p:tgtEl>
                                        <p:attrNameLst>
                                          <p:attrName>style.visibility</p:attrName>
                                        </p:attrNameLst>
                                      </p:cBhvr>
                                      <p:to>
                                        <p:strVal val="visible"/>
                                      </p:to>
                                    </p:set>
                                    <p:animEffect transition="in" filter="fade">
                                      <p:cBhvr>
                                        <p:cTn id="2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ẫu giấy luyện viết chữ đẹp - Mẫu giấy 4 ô ly, 5 ô ly, kẻ ngang, ô ly to, ô  ly nhỏ, ô ly nghiêng..."/>
          <p:cNvPicPr>
            <a:picLocks noChangeAspect="1" noChangeArrowheads="1"/>
          </p:cNvPicPr>
          <p:nvPr/>
        </p:nvPicPr>
        <p:blipFill rotWithShape="1">
          <a:blip r:embed="rId2">
            <a:extLst>
              <a:ext uri="{28A0092B-C50C-407E-A947-70E740481C1C}">
                <a14:useLocalDpi xmlns:a14="http://schemas.microsoft.com/office/drawing/2010/main" val="0"/>
              </a:ext>
            </a:extLst>
          </a:blip>
          <a:srcRect b="15077"/>
          <a:stretch/>
        </p:blipFill>
        <p:spPr bwMode="auto">
          <a:xfrm>
            <a:off x="1557621" y="3513958"/>
            <a:ext cx="13182600" cy="525779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928519" y="1266918"/>
            <a:ext cx="42672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5" name="Group 4"/>
          <p:cNvGrpSpPr/>
          <p:nvPr/>
        </p:nvGrpSpPr>
        <p:grpSpPr>
          <a:xfrm>
            <a:off x="1406914" y="1953419"/>
            <a:ext cx="6781801" cy="646331"/>
            <a:chOff x="1508918" y="1888664"/>
            <a:chExt cx="6172201" cy="1083059"/>
          </a:xfrm>
        </p:grpSpPr>
        <p:sp>
          <p:nvSpPr>
            <p:cNvPr id="10" name="Rectangle 9"/>
            <p:cNvSpPr/>
            <p:nvPr/>
          </p:nvSpPr>
          <p:spPr>
            <a:xfrm>
              <a:off x="1508918" y="1888664"/>
              <a:ext cx="6172201"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5. </a:t>
              </a:r>
              <a:r>
                <a:rPr lang="en-US" sz="3600" b="1" dirty="0" err="1">
                  <a:solidFill>
                    <a:srgbClr val="FF0000"/>
                  </a:solidFill>
                  <a:latin typeface="Times New Roman" pitchFamily="18" charset="0"/>
                  <a:cs typeface="Times New Roman" pitchFamily="18" charset="0"/>
                </a:rPr>
                <a:t>Viết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ứng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dụng</a:t>
              </a:r>
              <a:r>
                <a:rPr lang="en-US" sz="3600" b="1" dirty="0">
                  <a:solidFill>
                    <a:srgbClr val="FF0000"/>
                  </a:solidFill>
                  <a:latin typeface="Times New Roman" pitchFamily="18" charset="0"/>
                  <a:cs typeface="Times New Roman" pitchFamily="18" charset="0"/>
                </a:rPr>
                <a:t>.</a:t>
              </a:r>
            </a:p>
          </p:txBody>
        </p:sp>
        <p:cxnSp>
          <p:nvCxnSpPr>
            <p:cNvPr id="4" name="Straight Connector 3"/>
            <p:cNvCxnSpPr/>
            <p:nvPr/>
          </p:nvCxnSpPr>
          <p:spPr>
            <a:xfrm>
              <a:off x="1646078" y="2896526"/>
              <a:ext cx="357848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0" name="Rectangle 19"/>
          <p:cNvSpPr/>
          <p:nvPr/>
        </p:nvSpPr>
        <p:spPr>
          <a:xfrm>
            <a:off x="1406913" y="2895600"/>
            <a:ext cx="6121805" cy="646331"/>
          </a:xfrm>
          <a:prstGeom prst="rect">
            <a:avLst/>
          </a:prstGeom>
        </p:spPr>
        <p:txBody>
          <a:bodyPr wrap="square">
            <a:spAutoFit/>
          </a:bodyPr>
          <a:lstStyle/>
          <a:p>
            <a:pPr algn="just"/>
            <a:r>
              <a:rPr lang="en-US" sz="3600" b="1" i="1" dirty="0">
                <a:solidFill>
                  <a:srgbClr val="0000CC"/>
                </a:solidFill>
                <a:latin typeface="Times New Roman" pitchFamily="18" charset="0"/>
                <a:cs typeface="Times New Roman" pitchFamily="18" charset="0"/>
              </a:rPr>
              <a:t>b. </a:t>
            </a:r>
            <a:r>
              <a:rPr lang="en-US" sz="3600" b="1" i="1" dirty="0" err="1">
                <a:solidFill>
                  <a:srgbClr val="0000CC"/>
                </a:solidFill>
                <a:latin typeface="Times New Roman" pitchFamily="18" charset="0"/>
                <a:cs typeface="Times New Roman" pitchFamily="18" charset="0"/>
              </a:rPr>
              <a:t>Viết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câu</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ứng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dụng</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2386309" y="4690999"/>
            <a:ext cx="12168850" cy="1791516"/>
          </a:xfrm>
          <a:prstGeom prst="rect">
            <a:avLst/>
          </a:prstGeom>
        </p:spPr>
        <p:txBody>
          <a:bodyPr wrap="square">
            <a:spAutoFit/>
          </a:bodyPr>
          <a:lstStyle/>
          <a:p>
            <a:pPr algn="ctr">
              <a:lnSpc>
                <a:spcPct val="125000"/>
              </a:lnSpc>
              <a:spcBef>
                <a:spcPts val="200"/>
              </a:spcBef>
            </a:pPr>
            <a:r>
              <a:rPr lang="vi-VN" sz="4350" b="1">
                <a:solidFill>
                  <a:srgbClr val="0000CC"/>
                </a:solidFill>
                <a:latin typeface="HP001 4 hàng" pitchFamily="34" charset="0"/>
                <a:cs typeface="Times New Roman" pitchFamily="18" charset="0"/>
              </a:rPr>
              <a:t>Phú QuǬ – đảo wgǌ xaζ xaζ</a:t>
            </a:r>
          </a:p>
          <a:p>
            <a:pPr algn="ctr">
              <a:lnSpc>
                <a:spcPct val="125000"/>
              </a:lnSpc>
              <a:spcBef>
                <a:spcPts val="200"/>
              </a:spcBef>
            </a:pPr>
            <a:r>
              <a:rPr lang="vi-VN" sz="4350" b="1">
                <a:solidFill>
                  <a:srgbClr val="0000CC"/>
                </a:solidFill>
                <a:latin typeface="HP001 4 hàng" pitchFamily="34" charset="0"/>
                <a:cs typeface="Times New Roman" pitchFamily="18" charset="0"/>
              </a:rPr>
              <a:t>TǟƟ jây wΪ wưϐ, đất làζ ǇrƟ Nam</a:t>
            </a:r>
            <a:r>
              <a:rPr lang="en-US" sz="4350" b="1">
                <a:solidFill>
                  <a:srgbClr val="0000CC"/>
                </a:solidFill>
                <a:latin typeface="HP001 4 hàng" pitchFamily="34" charset="0"/>
                <a:cs typeface="Times New Roman" pitchFamily="18" charset="0"/>
              </a:rPr>
              <a:t>.</a:t>
            </a:r>
            <a:endParaRPr lang="en-US" sz="4350" b="1" dirty="0">
              <a:solidFill>
                <a:srgbClr val="0000CC"/>
              </a:solidFill>
              <a:latin typeface="HP001 4 hàng" pitchFamily="34" charset="0"/>
              <a:cs typeface="Times New Roman" pitchFamily="18" charset="0"/>
            </a:endParaRPr>
          </a:p>
        </p:txBody>
      </p:sp>
    </p:spTree>
    <p:extLst>
      <p:ext uri="{BB962C8B-B14F-4D97-AF65-F5344CB8AC3E}">
        <p14:creationId xmlns:p14="http://schemas.microsoft.com/office/powerpoint/2010/main" val="1650289125"/>
      </p:ext>
    </p:extLst>
  </p:cSld>
  <p:clrMapOvr>
    <a:masterClrMapping/>
  </p:clrMapOvr>
  <p:transition spd="slow">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4617134" y="149573"/>
            <a:ext cx="7013458" cy="1117345"/>
            <a:chOff x="4539228" y="210532"/>
            <a:chExt cx="6895119" cy="1117345"/>
          </a:xfrm>
        </p:grpSpPr>
        <p:grpSp>
          <p:nvGrpSpPr>
            <p:cNvPr id="48" name="Group 47"/>
            <p:cNvGrpSpPr/>
            <p:nvPr/>
          </p:nvGrpSpPr>
          <p:grpSpPr>
            <a:xfrm>
              <a:off x="4539228" y="210532"/>
              <a:ext cx="6895119" cy="1117345"/>
              <a:chOff x="4539228" y="210532"/>
              <a:chExt cx="6895119" cy="1117345"/>
            </a:xfrm>
          </p:grpSpPr>
          <p:sp>
            <p:nvSpPr>
              <p:cNvPr id="50" name="TextBox 49"/>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51" name="TextBox 50"/>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49" name="Straight Connector 48"/>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94275523"/>
      </p:ext>
    </p:extLst>
  </p:cSld>
  <p:clrMapOvr>
    <a:masterClrMapping/>
  </p:clrMapOvr>
  <p:transition spd="slow">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sp>
        <p:nvSpPr>
          <p:cNvPr id="2" name="Rectangle 1"/>
          <p:cNvSpPr/>
          <p:nvPr/>
        </p:nvSpPr>
        <p:spPr>
          <a:xfrm>
            <a:off x="1563435" y="2828092"/>
            <a:ext cx="13966284" cy="1323439"/>
          </a:xfrm>
          <a:prstGeom prst="rect">
            <a:avLst/>
          </a:prstGeom>
        </p:spPr>
        <p:txBody>
          <a:bodyPr wrap="square">
            <a:spAutoFit/>
          </a:bodyPr>
          <a:lstStyle/>
          <a:p>
            <a:pPr algn="just"/>
            <a:r>
              <a:rPr lang="en-US" sz="4000" b="1" dirty="0" err="1">
                <a:solidFill>
                  <a:srgbClr val="0000CC"/>
                </a:solidFill>
                <a:latin typeface="Times New Roman" panose="02020603050405020304" pitchFamily="18" charset="0"/>
                <a:cs typeface="Times New Roman" panose="02020603050405020304" pitchFamily="18" charset="0"/>
              </a:rPr>
              <a:t>Đọc</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diễn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cảm</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nhấn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giọng</a:t>
            </a:r>
            <a:r>
              <a:rPr lang="en-US" sz="4000" b="1" dirty="0">
                <a:solidFill>
                  <a:srgbClr val="0000CC"/>
                </a:solidFill>
                <a:latin typeface="Times New Roman" panose="02020603050405020304" pitchFamily="18" charset="0"/>
                <a:cs typeface="Times New Roman" panose="02020603050405020304" pitchFamily="18" charset="0"/>
              </a:rPr>
              <a:t> ở </a:t>
            </a:r>
            <a:r>
              <a:rPr lang="en-US" sz="4000" b="1" dirty="0" err="1">
                <a:solidFill>
                  <a:srgbClr val="0000CC"/>
                </a:solidFill>
                <a:latin typeface="Times New Roman" panose="02020603050405020304" pitchFamily="18" charset="0"/>
                <a:cs typeface="Times New Roman" panose="02020603050405020304" pitchFamily="18" charset="0"/>
              </a:rPr>
              <a:t>những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từ</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ngữ</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giàu</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sức</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gợi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tả</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gợi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cảm</a:t>
            </a:r>
            <a:r>
              <a:rPr lang="en-US" sz="4000" b="1" dirty="0">
                <a:solidFill>
                  <a:srgbClr val="0000CC"/>
                </a:solidFill>
                <a:latin typeface="Times New Roman" panose="02020603050405020304" pitchFamily="18" charset="0"/>
                <a:cs typeface="Times New Roman" panose="02020603050405020304" pitchFamily="18" charset="0"/>
              </a:rPr>
              <a:t>.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938992"/>
          </a:xfrm>
          <a:prstGeom prst="rect">
            <a:avLst/>
          </a:prstGeom>
        </p:spPr>
        <p:txBody>
          <a:bodyPr wrap="square">
            <a:spAutoFit/>
          </a:bodyPr>
          <a:lstStyle/>
          <a:p>
            <a:r>
              <a:rPr lang="vi-VN" sz="4000" b="1" dirty="0">
                <a:solidFill>
                  <a:srgbClr val="0000CC"/>
                </a:solidFill>
                <a:latin typeface="Times New Roman" panose="02020603050405020304" pitchFamily="18" charset="0"/>
                <a:cs typeface="Times New Roman" panose="02020603050405020304" pitchFamily="18" charset="0"/>
              </a:rPr>
              <a:t>+ Đoạn 1: Từ đầu đến </a:t>
            </a:r>
            <a:r>
              <a:rPr lang="vi-VN" sz="4000" b="1" i="1" dirty="0">
                <a:solidFill>
                  <a:srgbClr val="0000CC"/>
                </a:solidFill>
                <a:latin typeface="Times New Roman" panose="02020603050405020304" pitchFamily="18" charset="0"/>
                <a:cs typeface="Times New Roman" panose="02020603050405020304" pitchFamily="18" charset="0"/>
              </a:rPr>
              <a:t>mùa xuân đấy.</a:t>
            </a:r>
            <a:endParaRPr lang="en-US" sz="4000" b="1" dirty="0">
              <a:solidFill>
                <a:srgbClr val="0000CC"/>
              </a:solidFill>
              <a:latin typeface="Times New Roman" panose="02020603050405020304" pitchFamily="18" charset="0"/>
              <a:cs typeface="Times New Roman" panose="02020603050405020304" pitchFamily="18" charset="0"/>
            </a:endParaRPr>
          </a:p>
          <a:p>
            <a:r>
              <a:rPr lang="vi-VN" sz="4000" b="1" dirty="0">
                <a:solidFill>
                  <a:srgbClr val="0000CC"/>
                </a:solidFill>
                <a:latin typeface="Times New Roman" panose="02020603050405020304" pitchFamily="18" charset="0"/>
                <a:cs typeface="Times New Roman" panose="02020603050405020304" pitchFamily="18" charset="0"/>
              </a:rPr>
              <a:t>+ Đoạn 2: Tiếp theo cho đến </a:t>
            </a:r>
            <a:r>
              <a:rPr lang="en-US" sz="4000" b="1" i="1" dirty="0" err="1">
                <a:solidFill>
                  <a:srgbClr val="0000CC"/>
                </a:solidFill>
                <a:latin typeface="Times New Roman" panose="02020603050405020304" pitchFamily="18" charset="0"/>
                <a:cs typeface="Times New Roman" panose="02020603050405020304" pitchFamily="18" charset="0"/>
              </a:rPr>
              <a:t>tiếng</a:t>
            </a:r>
            <a:r>
              <a:rPr lang="en-US" sz="4000" b="1" i="1" dirty="0">
                <a:solidFill>
                  <a:srgbClr val="0000CC"/>
                </a:solidFill>
                <a:latin typeface="Times New Roman" panose="02020603050405020304" pitchFamily="18" charset="0"/>
                <a:cs typeface="Times New Roman" panose="02020603050405020304" pitchFamily="18" charset="0"/>
              </a:rPr>
              <a:t> </a:t>
            </a:r>
            <a:r>
              <a:rPr lang="en-US" sz="4000" b="1" i="1" dirty="0" err="1">
                <a:solidFill>
                  <a:srgbClr val="0000CC"/>
                </a:solidFill>
                <a:latin typeface="Times New Roman" panose="02020603050405020304" pitchFamily="18" charset="0"/>
                <a:cs typeface="Times New Roman" panose="02020603050405020304" pitchFamily="18" charset="0"/>
              </a:rPr>
              <a:t>chim</a:t>
            </a:r>
            <a:r>
              <a:rPr lang="en-US" sz="4000" b="1" i="1" dirty="0">
                <a:solidFill>
                  <a:srgbClr val="0000CC"/>
                </a:solidFill>
                <a:latin typeface="Times New Roman" panose="02020603050405020304" pitchFamily="18" charset="0"/>
                <a:cs typeface="Times New Roman" panose="02020603050405020304" pitchFamily="18" charset="0"/>
              </a:rPr>
              <a:t> </a:t>
            </a:r>
            <a:r>
              <a:rPr lang="en-US" sz="4000" b="1" i="1" dirty="0" err="1">
                <a:solidFill>
                  <a:srgbClr val="0000CC"/>
                </a:solidFill>
                <a:latin typeface="Times New Roman" panose="02020603050405020304" pitchFamily="18" charset="0"/>
                <a:cs typeface="Times New Roman" panose="02020603050405020304" pitchFamily="18" charset="0"/>
              </a:rPr>
              <a:t>hót</a:t>
            </a:r>
            <a:r>
              <a:rPr lang="en-US" sz="4000" b="1" dirty="0">
                <a:solidFill>
                  <a:srgbClr val="0000CC"/>
                </a:solidFill>
                <a:latin typeface="Times New Roman" panose="02020603050405020304" pitchFamily="18" charset="0"/>
                <a:cs typeface="Times New Roman" panose="02020603050405020304" pitchFamily="18" charset="0"/>
              </a:rPr>
              <a:t>.</a:t>
            </a:r>
          </a:p>
          <a:p>
            <a:r>
              <a:rPr lang="vi-VN" sz="4000" b="1" dirty="0">
                <a:solidFill>
                  <a:srgbClr val="0000CC"/>
                </a:solidFill>
                <a:latin typeface="Times New Roman" panose="02020603050405020304" pitchFamily="18" charset="0"/>
                <a:cs typeface="Times New Roman" panose="02020603050405020304" pitchFamily="18" charset="0"/>
              </a:rPr>
              <a:t>+ Đoạn </a:t>
            </a:r>
            <a:r>
              <a:rPr lang="en-US" sz="4000" b="1" dirty="0">
                <a:solidFill>
                  <a:srgbClr val="0000CC"/>
                </a:solidFill>
                <a:latin typeface="Times New Roman" panose="02020603050405020304" pitchFamily="18" charset="0"/>
                <a:cs typeface="Times New Roman" panose="02020603050405020304" pitchFamily="18" charset="0"/>
              </a:rPr>
              <a:t>3</a:t>
            </a:r>
            <a:r>
              <a:rPr lang="vi-VN" sz="4000" b="1" dirty="0">
                <a:solidFill>
                  <a:srgbClr val="0000CC"/>
                </a:solidFill>
                <a:latin typeface="Times New Roman" panose="02020603050405020304" pitchFamily="18" charset="0"/>
                <a:cs typeface="Times New Roman" panose="02020603050405020304" pitchFamily="18" charset="0"/>
              </a:rPr>
              <a:t>: Còn lại</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Hướng dẫn đọc.</a:t>
              </a: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Chia đoạn.</a:t>
              </a: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85120" y="3056395"/>
            <a:ext cx="3212694"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ừng</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ững</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a:solidFill>
                    <a:srgbClr val="FF0000"/>
                  </a:solidFill>
                  <a:latin typeface="Times New Roman" pitchFamily="18" charset="0"/>
                  <a:cs typeface="Times New Roman" pitchFamily="18" charset="0"/>
                </a:rPr>
                <a:t>3. Luyện đọc và tìm hiểu bài.</a:t>
              </a: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585120" y="4038600"/>
            <a:ext cx="13411200" cy="2554545"/>
          </a:xfrm>
          <a:prstGeom prst="rect">
            <a:avLst/>
          </a:prstGeom>
        </p:spPr>
        <p:txBody>
          <a:bodyPr wrap="square">
            <a:spAutoFit/>
          </a:bodyPr>
          <a:lstStyle/>
          <a:p>
            <a:r>
              <a:rPr lang="en-US" sz="4000" i="1" dirty="0">
                <a:latin typeface="Times New Roman" panose="02020603050405020304" pitchFamily="18" charset="0"/>
                <a:cs typeface="Times New Roman" panose="02020603050405020304" pitchFamily="18" charset="0"/>
              </a:rPr>
              <a:t>	</a:t>
            </a:r>
            <a:r>
              <a:rPr lang="vi-VN" sz="4000" i="1" dirty="0">
                <a:solidFill>
                  <a:srgbClr val="0000CC"/>
                </a:solidFill>
                <a:latin typeface="Times New Roman" panose="02020603050405020304" pitchFamily="18" charset="0"/>
                <a:cs typeface="Times New Roman" panose="02020603050405020304" pitchFamily="18" charset="0"/>
              </a:rPr>
              <a:t>Chào mào,/ sáo sậu,/ sáo đen…/ đàn đàn/ lũ lũ / bay đi bay về,/</a:t>
            </a:r>
            <a:r>
              <a:rPr lang="en-US" sz="4000" i="1" dirty="0">
                <a:solidFill>
                  <a:srgbClr val="0000CC"/>
                </a:solidFill>
                <a:latin typeface="Times New Roman" panose="02020603050405020304" pitchFamily="18" charset="0"/>
                <a:cs typeface="Times New Roman" panose="02020603050405020304" pitchFamily="18" charset="0"/>
              </a:rPr>
              <a:t> </a:t>
            </a:r>
            <a:r>
              <a:rPr lang="vi-VN" sz="4000" i="1" dirty="0">
                <a:solidFill>
                  <a:srgbClr val="0000CC"/>
                </a:solidFill>
                <a:latin typeface="Times New Roman" panose="02020603050405020304" pitchFamily="18" charset="0"/>
                <a:cs typeface="Times New Roman" panose="02020603050405020304" pitchFamily="18" charset="0"/>
              </a:rPr>
              <a:t>lượn lên lượn xuống.//</a:t>
            </a:r>
            <a:br>
              <a:rPr lang="vi-VN" sz="4000" i="1" dirty="0">
                <a:solidFill>
                  <a:srgbClr val="0000CC"/>
                </a:solidFill>
                <a:latin typeface="Times New Roman" panose="02020603050405020304" pitchFamily="18" charset="0"/>
                <a:cs typeface="Times New Roman" panose="02020603050405020304" pitchFamily="18" charset="0"/>
              </a:rPr>
            </a:br>
            <a:r>
              <a:rPr lang="en-US" sz="4000" i="1" dirty="0">
                <a:solidFill>
                  <a:srgbClr val="0000CC"/>
                </a:solidFill>
                <a:latin typeface="Times New Roman" panose="02020603050405020304" pitchFamily="18" charset="0"/>
                <a:cs typeface="Times New Roman" panose="02020603050405020304" pitchFamily="18" charset="0"/>
              </a:rPr>
              <a:t>	</a:t>
            </a:r>
            <a:r>
              <a:rPr lang="vi-VN" sz="4000" i="1" dirty="0">
                <a:solidFill>
                  <a:srgbClr val="0000CC"/>
                </a:solidFill>
                <a:latin typeface="Times New Roman" panose="02020603050405020304" pitchFamily="18" charset="0"/>
                <a:cs typeface="Times New Roman" panose="02020603050405020304" pitchFamily="18" charset="0"/>
              </a:rPr>
              <a:t>Cây đứng im,/ cao lớn,/ hiền lành,/ làm tiêu cho những con đò cập bến /và cho những đứa con về thăm quê mẹ.//</a:t>
            </a:r>
            <a:endParaRPr lang="en-US" sz="4000" dirty="0">
              <a:solidFill>
                <a:srgbClr val="0000CC"/>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4023519" y="3102114"/>
            <a:ext cx="3278705"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búp</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n</a:t>
            </a:r>
            <a:r>
              <a:rPr lang="en-US" sz="4000" b="1" i="1" dirty="0" err="1">
                <a:solidFill>
                  <a:srgbClr val="0000CC"/>
                </a:solidFill>
                <a:latin typeface="Times New Roman" pitchFamily="18" charset="0"/>
                <a:cs typeface="Times New Roman" pitchFamily="18" charset="0"/>
              </a:rPr>
              <a:t>õn</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6004719" y="3102114"/>
            <a:ext cx="3505200"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áo</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ậu</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7909719" y="3089414"/>
            <a:ext cx="2262982"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ũ</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ũ</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5" name="Text Box 14"/>
          <p:cNvSpPr txBox="1">
            <a:spLocks noChangeArrowheads="1"/>
          </p:cNvSpPr>
          <p:nvPr/>
        </p:nvSpPr>
        <p:spPr bwMode="auto">
          <a:xfrm>
            <a:off x="6222652" y="1315885"/>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sp>
        <p:nvSpPr>
          <p:cNvPr id="6" name="TextBox 5"/>
          <p:cNvSpPr txBox="1"/>
          <p:nvPr/>
        </p:nvSpPr>
        <p:spPr>
          <a:xfrm>
            <a:off x="1909834" y="6781800"/>
            <a:ext cx="10067115" cy="1938992"/>
          </a:xfrm>
          <a:prstGeom prst="rect">
            <a:avLst/>
          </a:prstGeom>
          <a:noFill/>
        </p:spPr>
        <p:txBody>
          <a:bodyPr wrap="none" rtlCol="0">
            <a:spAutoFit/>
          </a:bodyPr>
          <a:lstStyle/>
          <a:p>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Tuổi</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xuân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tuổi</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của</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sự</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hình</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thành</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và</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phát</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triển</a:t>
            </a:r>
            <a:endParaRPr lang="en-US" sz="4000" dirty="0">
              <a:solidFill>
                <a:srgbClr val="0000CC"/>
              </a:solidFill>
              <a:latin typeface="Times New Roman" panose="02020603050405020304" pitchFamily="18" charset="0"/>
              <a:cs typeface="Times New Roman" panose="02020603050405020304" pitchFamily="18" charset="0"/>
            </a:endParaRPr>
          </a:p>
          <a:p>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Vãn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số</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lượng</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giảm</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đi</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không</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còn</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như</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lúc</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đầu</a:t>
            </a:r>
            <a:endParaRPr lang="en-US" sz="4000" dirty="0">
              <a:solidFill>
                <a:srgbClr val="0000CC"/>
              </a:solidFill>
              <a:latin typeface="Times New Roman" panose="02020603050405020304" pitchFamily="18" charset="0"/>
              <a:cs typeface="Times New Roman" panose="02020603050405020304" pitchFamily="18" charset="0"/>
            </a:endParaRPr>
          </a:p>
          <a:p>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Tiêu</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vật</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cầm</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làm</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mốc</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để</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từ</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xa</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dễ</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nhìn</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thấy</a:t>
            </a:r>
            <a:endParaRPr lang="en-US" sz="4000"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xEl>
                                              <p:pRg st="0" end="0"/>
                                            </p:txEl>
                                          </p:spTgt>
                                        </p:tgtEl>
                                        <p:attrNameLst>
                                          <p:attrName>style.visibility</p:attrName>
                                        </p:attrNameLst>
                                      </p:cBhvr>
                                      <p:to>
                                        <p:strVal val="visible"/>
                                      </p:to>
                                    </p:set>
                                    <p:animEffect transition="in" filter="fade">
                                      <p:cBhvr>
                                        <p:cTn id="12" dur="500"/>
                                        <p:tgtEl>
                                          <p:spTgt spid="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xEl>
                                              <p:pRg st="0" end="0"/>
                                            </p:txEl>
                                          </p:spTgt>
                                        </p:tgtEl>
                                        <p:attrNameLst>
                                          <p:attrName>style.visibility</p:attrName>
                                        </p:attrNameLst>
                                      </p:cBhvr>
                                      <p:to>
                                        <p:strVal val="visible"/>
                                      </p:to>
                                    </p:set>
                                    <p:animEffect transition="in" filter="fade">
                                      <p:cBhvr>
                                        <p:cTn id="17" dur="500"/>
                                        <p:tgtEl>
                                          <p:spTgt spid="2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
                                            <p:txEl>
                                              <p:pRg st="0" end="0"/>
                                            </p:txEl>
                                          </p:spTgt>
                                        </p:tgtEl>
                                        <p:attrNameLst>
                                          <p:attrName>style.visibility</p:attrName>
                                        </p:attrNameLst>
                                      </p:cBhvr>
                                      <p:to>
                                        <p:strVal val="visible"/>
                                      </p:to>
                                    </p:set>
                                    <p:animEffect transition="in" filter="fade">
                                      <p:cBhvr>
                                        <p:cTn id="22" dur="500"/>
                                        <p:tgtEl>
                                          <p:spTgt spid="2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ircle(in)">
                                      <p:cBhvr>
                                        <p:cTn id="3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cxnSp>
        <p:nvCxnSpPr>
          <p:cNvPr id="26" name="Straight Connector 25"/>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1: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búp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nõn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đẹp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như</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thế</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2308324"/>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Vào mùa hoa: cây gạo sừng sững như một tháp đèn khổng lồ; hàng ngàn bông hoa là hàng ngàn ngọn lửa hồng tươi; hàng ngàn búp nõn là hàng ngàn ánh nến trong xanh.</a:t>
            </a:r>
            <a:endParaRPr lang="en-US" sz="3600" b="1" dirty="0">
              <a:solidFill>
                <a:srgbClr val="0000CC"/>
              </a:solidFill>
              <a:latin typeface="Times New Roman" pitchFamily="18" charset="0"/>
              <a:cs typeface="Times New Roman" pitchFamily="18" charset="0"/>
            </a:endParaRPr>
          </a:p>
        </p:txBody>
      </p:sp>
      <p:sp>
        <p:nvSpPr>
          <p:cNvPr id="25" name="Rectangle 24"/>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chi </a:t>
            </a:r>
            <a:r>
              <a:rPr lang="en-US" sz="3600" b="1" dirty="0" err="1">
                <a:solidFill>
                  <a:srgbClr val="FF0000"/>
                </a:solidFill>
                <a:latin typeface="Times New Roman" pitchFamily="18" charset="0"/>
                <a:cs typeface="Times New Roman" pitchFamily="18" charset="0"/>
              </a:rPr>
              <a:t>tiết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loài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chim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khí</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tưng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bừng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1754326"/>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Đàn đàn lũ lũ bay đi bay về, lượn lên lượn xuống. Chúng gọi nhau, trò chuyện, trêu ghẹo và tranh cãi nhau, ồn mà vui không thể tưởng được</a:t>
            </a:r>
            <a:endParaRPr lang="en-US" sz="3600" dirty="0">
              <a:solidFill>
                <a:srgbClr val="0000CC"/>
              </a:solidFill>
              <a:latin typeface="Times New Roman" panose="02020603050405020304" pitchFamily="18" charset="0"/>
              <a:cs typeface="Times New Roman" panose="02020603050405020304" pitchFamily="18" charset="0"/>
            </a:endParaRPr>
          </a:p>
        </p:txBody>
      </p:sp>
      <p:cxnSp>
        <p:nvCxnSpPr>
          <p:cNvPr id="39" name="Straight Connector 38"/>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40" name="Rectangle 39"/>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1" name="Rectangle 40"/>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4" name="Rectangle 43"/>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7720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3: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ngày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hội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xuân</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2308324"/>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Vì trên cây gạo đầy màu sắc và âm thanh rộn rã của các loài chim. Tất cả những âm thanh và màu sắc đó tạo thành  cảnh sắc vui nhộn, náo nhiệt của ngày hội mùa xuân.</a:t>
            </a:r>
            <a:endParaRPr lang="en-US" sz="3600" dirty="0">
              <a:solidFill>
                <a:srgbClr val="0000CC"/>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3" name="Rectangle 22"/>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4" name="Rectangle 23"/>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6" name="Rectangle 35"/>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8" name="Rectangle 37"/>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7720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4: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hình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ảnh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mang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vẻ</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đẹp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mới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1754326"/>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Hết mùa hoa, chim chóc cũng vãn. Cây gạo chấm dứt những ngày tưng bừng ồn ã, lại trở về với dáng vẻ xanh mát, trầm tư</a:t>
            </a:r>
            <a:endParaRPr lang="en-US" sz="3600" dirty="0">
              <a:solidFill>
                <a:srgbClr val="0000CC"/>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5644133" y="5766392"/>
            <a:ext cx="10233818" cy="646331"/>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5: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thích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hình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ảnh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cxnSp>
        <p:nvCxnSpPr>
          <p:cNvPr id="23" name="Straight Connector 22"/>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6" name="Rectangle 35"/>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8" name="Rectangle 37"/>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9" name="Rectangle 38"/>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959948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dirty="0" err="1">
                  <a:ln w="11430"/>
                  <a:solidFill>
                    <a:srgbClr val="0000FF"/>
                  </a:solidFill>
                  <a:latin typeface="Times New Roman" pitchFamily="18" charset="0"/>
                  <a:cs typeface="Times New Roman" pitchFamily="18" charset="0"/>
                </a:rPr>
                <a:t>Tìm</a:t>
              </a:r>
              <a:r>
                <a:rPr lang="en-US" sz="3800" b="1" dirty="0">
                  <a:ln w="11430"/>
                  <a:solidFill>
                    <a:srgbClr val="0000FF"/>
                  </a:solidFill>
                  <a:latin typeface="Times New Roman" pitchFamily="18" charset="0"/>
                  <a:cs typeface="Times New Roman" pitchFamily="18" charset="0"/>
                </a:rPr>
                <a:t> </a:t>
              </a:r>
              <a:r>
                <a:rPr lang="en-US" sz="3800" b="1" dirty="0" err="1">
                  <a:ln w="11430"/>
                  <a:solidFill>
                    <a:srgbClr val="0000FF"/>
                  </a:solidFill>
                  <a:latin typeface="Times New Roman" pitchFamily="18" charset="0"/>
                  <a:cs typeface="Times New Roman" pitchFamily="18" charset="0"/>
                </a:rPr>
                <a:t>hiểu</a:t>
              </a:r>
              <a:r>
                <a:rPr lang="en-US" sz="3800" b="1" dirty="0">
                  <a:ln w="11430"/>
                  <a:solidFill>
                    <a:srgbClr val="0000FF"/>
                  </a:solidFill>
                  <a:latin typeface="Times New Roman" pitchFamily="18" charset="0"/>
                  <a:cs typeface="Times New Roman" pitchFamily="18" charset="0"/>
                </a:rPr>
                <a:t> </a:t>
              </a:r>
              <a:r>
                <a:rPr lang="en-US" sz="3800" b="1" dirty="0" err="1">
                  <a:ln w="11430"/>
                  <a:solidFill>
                    <a:srgbClr val="0000FF"/>
                  </a:solidFill>
                  <a:latin typeface="Times New Roman" pitchFamily="18" charset="0"/>
                  <a:cs typeface="Times New Roman" pitchFamily="18" charset="0"/>
                </a:rPr>
                <a:t>bài</a:t>
              </a:r>
              <a:endParaRPr lang="en-US" sz="3800" b="1" dirty="0">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2"/>
          <p:cNvSpPr txBox="1">
            <a:spLocks noChangeArrowheads="1"/>
          </p:cNvSpPr>
          <p:nvPr/>
        </p:nvSpPr>
        <p:spPr bwMode="auto">
          <a:xfrm>
            <a:off x="8750766" y="2967726"/>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dirty="0">
                <a:solidFill>
                  <a:srgbClr val="FF0000"/>
                </a:solidFill>
                <a:latin typeface="Times New Roman" pitchFamily="18" charset="0"/>
                <a:cs typeface="Times New Roman" pitchFamily="18" charset="0"/>
              </a:rPr>
              <a:t>NỘI DUNG</a:t>
            </a:r>
          </a:p>
        </p:txBody>
      </p:sp>
      <p:grpSp>
        <p:nvGrpSpPr>
          <p:cNvPr id="3" name="Group 2"/>
          <p:cNvGrpSpPr/>
          <p:nvPr/>
        </p:nvGrpSpPr>
        <p:grpSpPr>
          <a:xfrm>
            <a:off x="6004720" y="3646468"/>
            <a:ext cx="9525001" cy="4503736"/>
            <a:chOff x="6004720" y="3646468"/>
            <a:chExt cx="9525001" cy="4503736"/>
          </a:xfrm>
        </p:grpSpPr>
        <p:grpSp>
          <p:nvGrpSpPr>
            <p:cNvPr id="24" name="Group 23"/>
            <p:cNvGrpSpPr/>
            <p:nvPr/>
          </p:nvGrpSpPr>
          <p:grpSpPr>
            <a:xfrm>
              <a:off x="6004720" y="3646468"/>
              <a:ext cx="9525001" cy="4503736"/>
              <a:chOff x="6004720" y="3563423"/>
              <a:chExt cx="9525001" cy="4503736"/>
            </a:xfrm>
          </p:grpSpPr>
          <p:pic>
            <p:nvPicPr>
              <p:cNvPr id="36"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8515353" y="1052790"/>
                <a:ext cx="4503736" cy="9525001"/>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36"/>
              <p:cNvSpPr/>
              <p:nvPr/>
            </p:nvSpPr>
            <p:spPr>
              <a:xfrm>
                <a:off x="6817429" y="4607005"/>
                <a:ext cx="8026489" cy="707886"/>
              </a:xfrm>
              <a:prstGeom prst="rect">
                <a:avLst/>
              </a:prstGeom>
            </p:spPr>
            <p:txBody>
              <a:bodyPr wrap="square">
                <a:spAutoFit/>
              </a:bodyPr>
              <a:lstStyle/>
              <a:p>
                <a:pPr algn="just"/>
                <a:endParaRPr lang="en-US" sz="4000" b="1" dirty="0">
                  <a:solidFill>
                    <a:srgbClr val="FF0000"/>
                  </a:solidFill>
                  <a:latin typeface="Times New Roman" pitchFamily="18" charset="0"/>
                  <a:cs typeface="Times New Roman" pitchFamily="18" charset="0"/>
                </a:endParaRPr>
              </a:p>
            </p:txBody>
          </p:sp>
        </p:grpSp>
        <p:sp>
          <p:nvSpPr>
            <p:cNvPr id="4" name="Rectangle 3"/>
            <p:cNvSpPr/>
            <p:nvPr/>
          </p:nvSpPr>
          <p:spPr>
            <a:xfrm>
              <a:off x="6602466" y="4414131"/>
              <a:ext cx="8137525" cy="3170099"/>
            </a:xfrm>
            <a:prstGeom prst="rect">
              <a:avLst/>
            </a:prstGeom>
          </p:spPr>
          <p:txBody>
            <a:bodyPr>
              <a:spAutoFit/>
            </a:bodyPr>
            <a:lstStyle/>
            <a:p>
              <a:pPr algn="just"/>
              <a:r>
                <a:rPr lang="nl-NL" sz="4000" b="1" dirty="0">
                  <a:solidFill>
                    <a:srgbClr val="FF0000"/>
                  </a:solidFill>
                  <a:latin typeface="Times New Roman" panose="02020603050405020304" pitchFamily="18" charset="0"/>
                  <a:cs typeface="Times New Roman" panose="02020603050405020304" pitchFamily="18" charset="0"/>
                </a:rPr>
                <a:t>	Bài văn nói lên vẻ đẹp rực rỡ của cây gạo, không khí tưng bừng trên cây gạo khi mùa xuân về; vẻ đẹp trầm tư của cây gạo khi hết màu hoa.</a:t>
              </a:r>
              <a:endParaRPr lang="en-US" sz="4000" b="1" dirty="0">
                <a:solidFill>
                  <a:srgbClr val="FF0000"/>
                </a:solidFill>
                <a:latin typeface="Times New Roman" panose="02020603050405020304" pitchFamily="18" charset="0"/>
                <a:cs typeface="Times New Roman" panose="02020603050405020304" pitchFamily="18" charset="0"/>
              </a:endParaRPr>
            </a:p>
          </p:txBody>
        </p:sp>
      </p:grpSp>
      <p:cxnSp>
        <p:nvCxnSpPr>
          <p:cNvPr id="38" name="Straight Connector 37"/>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0" name="Rectangle 39"/>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41" name="Rectangle 40"/>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02423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928519" y="1266918"/>
            <a:ext cx="42672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5" name="Group 4"/>
          <p:cNvGrpSpPr/>
          <p:nvPr/>
        </p:nvGrpSpPr>
        <p:grpSpPr>
          <a:xfrm>
            <a:off x="1406914" y="1953419"/>
            <a:ext cx="6781801" cy="646331"/>
            <a:chOff x="1508918" y="1888664"/>
            <a:chExt cx="6172201" cy="1083059"/>
          </a:xfrm>
        </p:grpSpPr>
        <p:sp>
          <p:nvSpPr>
            <p:cNvPr id="10" name="Rectangle 9"/>
            <p:cNvSpPr/>
            <p:nvPr/>
          </p:nvSpPr>
          <p:spPr>
            <a:xfrm>
              <a:off x="1508918" y="1888664"/>
              <a:ext cx="6172201"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Ôn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viết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a:t>
              </a:r>
            </a:p>
          </p:txBody>
        </p:sp>
        <p:cxnSp>
          <p:nvCxnSpPr>
            <p:cNvPr id="4" name="Straight Connector 3"/>
            <p:cNvCxnSpPr/>
            <p:nvPr/>
          </p:nvCxnSpPr>
          <p:spPr>
            <a:xfrm>
              <a:off x="1646078" y="2896526"/>
              <a:ext cx="332882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5436185" y="2706057"/>
            <a:ext cx="4759534" cy="646331"/>
          </a:xfrm>
          <a:prstGeom prst="rect">
            <a:avLst/>
          </a:prstGeom>
        </p:spPr>
        <p:txBody>
          <a:bodyPr wrap="square">
            <a:spAutoFit/>
          </a:bodyPr>
          <a:lstStyle/>
          <a:p>
            <a:pPr algn="ctr"/>
            <a:r>
              <a:rPr lang="en-US" sz="3600" b="1" i="1" dirty="0" err="1">
                <a:solidFill>
                  <a:srgbClr val="0000CC"/>
                </a:solidFill>
                <a:latin typeface="Times New Roman" pitchFamily="18" charset="0"/>
                <a:cs typeface="Times New Roman" pitchFamily="18" charset="0"/>
              </a:rPr>
              <a:t>Viết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chữ</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hoa</a:t>
            </a:r>
            <a:r>
              <a:rPr lang="en-US" sz="3600" b="1" i="1" dirty="0">
                <a:solidFill>
                  <a:srgbClr val="0000CC"/>
                </a:solidFill>
                <a:latin typeface="Times New Roman" pitchFamily="18" charset="0"/>
                <a:cs typeface="Times New Roman" pitchFamily="18" charset="0"/>
              </a:rPr>
              <a:t> Q, R</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333280586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circle(in)">
                                      <p:cBhvr>
                                        <p:cTn id="12"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9365</TotalTime>
  <Words>903</Words>
  <Application>Microsoft Office PowerPoint</Application>
  <PresentationFormat>Custom</PresentationFormat>
  <Paragraphs>112</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HP001 4 hàng</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Thương Phạm</cp:lastModifiedBy>
  <cp:revision>998</cp:revision>
  <dcterms:created xsi:type="dcterms:W3CDTF">2008-09-09T22:52:10Z</dcterms:created>
  <dcterms:modified xsi:type="dcterms:W3CDTF">2026-01-24T14:35:20Z</dcterms:modified>
</cp:coreProperties>
</file>