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27" r:id="rId2"/>
    <p:sldId id="432" r:id="rId3"/>
    <p:sldId id="443" r:id="rId4"/>
    <p:sldId id="444" r:id="rId5"/>
    <p:sldId id="446" r:id="rId6"/>
    <p:sldId id="449" r:id="rId7"/>
    <p:sldId id="447" r:id="rId8"/>
    <p:sldId id="448" r:id="rId9"/>
    <p:sldId id="450" r:id="rId10"/>
    <p:sldId id="453" r:id="rId11"/>
    <p:sldId id="454" r:id="rId12"/>
    <p:sldId id="455" r:id="rId13"/>
    <p:sldId id="456" r:id="rId14"/>
    <p:sldId id="458" r:id="rId15"/>
    <p:sldId id="459" r:id="rId16"/>
    <p:sldId id="431" r:id="rId17"/>
  </p:sldIdLst>
  <p:sldSz cx="16276638" cy="9144000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8C9"/>
    <a:srgbClr val="F3CAD0"/>
    <a:srgbClr val="F2B8E1"/>
    <a:srgbClr val="F5C0C8"/>
    <a:srgbClr val="A3EAE4"/>
    <a:srgbClr val="FACB7D"/>
    <a:srgbClr val="88B038"/>
    <a:srgbClr val="FF0066"/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01" autoAdjust="0"/>
    <p:restoredTop sz="86324" autoAdjust="0"/>
  </p:normalViewPr>
  <p:slideViewPr>
    <p:cSldViewPr>
      <p:cViewPr varScale="1">
        <p:scale>
          <a:sx n="36" d="100"/>
          <a:sy n="36" d="100"/>
        </p:scale>
        <p:origin x="1008" y="44"/>
      </p:cViewPr>
      <p:guideLst>
        <p:guide orient="horz" pos="2880"/>
        <p:guide pos="51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555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860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293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55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844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967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25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149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BÁT TRANG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289719" y="3154941"/>
            <a:ext cx="13868400" cy="269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SỬ DỤNG HỢP LÍ THỰC VẬT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ĐỘNG VẬT 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2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164080" y="2083118"/>
            <a:ext cx="13973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 sử dụng thực vật và động vật trong gia đình và ở địa phương.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119" y="1283533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SỬ DỤNG HỢP LÍ THỰC VẬT VÀ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ĐỘNG VẬT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023707"/>
              </p:ext>
            </p:extLst>
          </p:nvPr>
        </p:nvGraphicFramePr>
        <p:xfrm>
          <a:off x="1057466" y="3081596"/>
          <a:ext cx="14143022" cy="5334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395111">
                  <a:extLst>
                    <a:ext uri="{9D8B030D-6E8A-4147-A177-3AD203B41FA5}">
                      <a16:colId xmlns:a16="http://schemas.microsoft.com/office/drawing/2014/main" val="2786807262"/>
                    </a:ext>
                  </a:extLst>
                </a:gridCol>
                <a:gridCol w="1584342">
                  <a:extLst>
                    <a:ext uri="{9D8B030D-6E8A-4147-A177-3AD203B41FA5}">
                      <a16:colId xmlns:a16="http://schemas.microsoft.com/office/drawing/2014/main" val="2422333176"/>
                    </a:ext>
                  </a:extLst>
                </a:gridCol>
                <a:gridCol w="1716876">
                  <a:extLst>
                    <a:ext uri="{9D8B030D-6E8A-4147-A177-3AD203B41FA5}">
                      <a16:colId xmlns:a16="http://schemas.microsoft.com/office/drawing/2014/main" val="2940145877"/>
                    </a:ext>
                  </a:extLst>
                </a:gridCol>
                <a:gridCol w="5446693">
                  <a:extLst>
                    <a:ext uri="{9D8B030D-6E8A-4147-A177-3AD203B41FA5}">
                      <a16:colId xmlns:a16="http://schemas.microsoft.com/office/drawing/2014/main" val="2567308937"/>
                    </a:ext>
                  </a:extLst>
                </a:gridCol>
              </a:tblGrid>
              <a:tr h="13396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3EA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3EA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3EA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3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080170"/>
                  </a:ext>
                </a:extLst>
              </a:tr>
              <a:tr h="1536467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C8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</a:txBody>
                  <a:tcPr>
                    <a:solidFill>
                      <a:srgbClr val="F2C8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</a:txBody>
                  <a:tcPr>
                    <a:solidFill>
                      <a:srgbClr val="F2C8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05320"/>
                  </a:ext>
                </a:extLst>
              </a:tr>
              <a:tr h="1147007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1" dirty="0" err="1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C8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C8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F2C8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768119"/>
                  </a:ext>
                </a:extLst>
              </a:tr>
              <a:tr h="1310866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C8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C8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C8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46134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68492" y="7076223"/>
            <a:ext cx="5362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17536" y="75468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44366" y="6992871"/>
            <a:ext cx="5381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0828" y="4499645"/>
            <a:ext cx="5362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70462" y="446210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844366" y="4785270"/>
            <a:ext cx="5656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7297" y="5963327"/>
            <a:ext cx="4849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17536" y="6096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844366" y="6096000"/>
            <a:ext cx="5656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78956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14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2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164080" y="2083118"/>
            <a:ext cx="13973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 sử dụng thực vật và động vật trong gia đình và ở địa phương.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119" y="1283533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SỬ DỤNG HỢP LÍ THỰC VẬT VÀ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ĐỘNG VẬT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110066"/>
              </p:ext>
            </p:extLst>
          </p:nvPr>
        </p:nvGraphicFramePr>
        <p:xfrm>
          <a:off x="1067602" y="2918363"/>
          <a:ext cx="14143022" cy="544554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266191">
                  <a:extLst>
                    <a:ext uri="{9D8B030D-6E8A-4147-A177-3AD203B41FA5}">
                      <a16:colId xmlns:a16="http://schemas.microsoft.com/office/drawing/2014/main" val="2786807262"/>
                    </a:ext>
                  </a:extLst>
                </a:gridCol>
                <a:gridCol w="1713262">
                  <a:extLst>
                    <a:ext uri="{9D8B030D-6E8A-4147-A177-3AD203B41FA5}">
                      <a16:colId xmlns:a16="http://schemas.microsoft.com/office/drawing/2014/main" val="2422333176"/>
                    </a:ext>
                  </a:extLst>
                </a:gridCol>
                <a:gridCol w="1461941">
                  <a:extLst>
                    <a:ext uri="{9D8B030D-6E8A-4147-A177-3AD203B41FA5}">
                      <a16:colId xmlns:a16="http://schemas.microsoft.com/office/drawing/2014/main" val="2940145877"/>
                    </a:ext>
                  </a:extLst>
                </a:gridCol>
                <a:gridCol w="5701628">
                  <a:extLst>
                    <a:ext uri="{9D8B030D-6E8A-4147-A177-3AD203B41FA5}">
                      <a16:colId xmlns:a16="http://schemas.microsoft.com/office/drawing/2014/main" val="2567308937"/>
                    </a:ext>
                  </a:extLst>
                </a:gridCol>
              </a:tblGrid>
              <a:tr h="114895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3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3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3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080170"/>
                  </a:ext>
                </a:extLst>
              </a:tr>
              <a:tr h="1203919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C8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</a:txBody>
                  <a:tcPr>
                    <a:solidFill>
                      <a:srgbClr val="F2C8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</a:txBody>
                  <a:tcPr>
                    <a:solidFill>
                      <a:srgbClr val="F2C8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05320"/>
                  </a:ext>
                </a:extLst>
              </a:tr>
              <a:tr h="3092663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1" dirty="0" err="1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C8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C8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F2C8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768119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97045" y="4058960"/>
            <a:ext cx="5362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70462" y="446210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95718" y="4058960"/>
            <a:ext cx="5656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7297" y="5162074"/>
            <a:ext cx="48498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Vướn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70462" y="6298658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16079" y="5408295"/>
            <a:ext cx="56560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1695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2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164080" y="1680898"/>
            <a:ext cx="13973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119" y="1204551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SỬ DỤNG HỢP LÍ THỰC VẬT VÀ ĐỘNG VẬT(T3)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2387" t="35417" r="38287" b="33333"/>
          <a:stretch/>
        </p:blipFill>
        <p:spPr>
          <a:xfrm>
            <a:off x="3576326" y="2881227"/>
            <a:ext cx="9705106" cy="59579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2338498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2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164080" y="1680898"/>
            <a:ext cx="13973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119" y="1204551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SỬ DỤNG HỢP LÍ THỰC VẬT VÀ ĐỘNG VẬT(T3)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2387" t="35417" r="38287" b="33333"/>
          <a:stretch/>
        </p:blipFill>
        <p:spPr>
          <a:xfrm>
            <a:off x="11681166" y="3949034"/>
            <a:ext cx="4191000" cy="350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3756" y="3302703"/>
            <a:ext cx="11379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3756" y="4267200"/>
            <a:ext cx="106023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…</a:t>
            </a:r>
            <a:endParaRPr lang="en-US" sz="3600" dirty="0">
              <a:solidFill>
                <a:srgbClr val="0000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89976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2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164080" y="2288092"/>
            <a:ext cx="13973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65168" y="1405398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SỬ DỤNG HỢP LÍ THỰC VẬT VÀ ĐỘNG VẬT(T3)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2712" y="3359864"/>
            <a:ext cx="93397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2712" y="5660890"/>
            <a:ext cx="9339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CC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67247D-0309-8FC3-FC9D-4722407B29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11" t="4791" b="4791"/>
          <a:stretch/>
        </p:blipFill>
        <p:spPr>
          <a:xfrm>
            <a:off x="10312497" y="2590799"/>
            <a:ext cx="5445822" cy="64493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01605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9" y="575463"/>
            <a:ext cx="3974102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65168" y="1405398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SỬ DỤNG HỢP LÍ THỰC VẬT VÀ ĐỘNG VẬT(T3)</a:t>
            </a:r>
          </a:p>
        </p:txBody>
      </p:sp>
      <p:sp>
        <p:nvSpPr>
          <p:cNvPr id="12" name="Plaque 11"/>
          <p:cNvSpPr/>
          <p:nvPr/>
        </p:nvSpPr>
        <p:spPr>
          <a:xfrm>
            <a:off x="1623219" y="2895600"/>
            <a:ext cx="13030200" cy="42672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vật và động vật mang lại nhiều lợi ích cho con người. Hãy sử dụng hợp lí, tiết kiệm các sản phẩm được làm từ chúng các </a:t>
            </a:r>
            <a:r>
              <a:rPr lang="nl-NL" sz="6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nhé!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6833940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9" y="575463"/>
            <a:ext cx="3974104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08919" y="1673258"/>
            <a:ext cx="13575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 số cách sử dụng thực vật, động vật làm ra đồ dùng, nguyên liệu sản xuất và những việc khác.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119" y="1097280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SỬ DỤNG HỢP LÍ THỰC VẬT VÀ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ĐỘNG VẬT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5403" t="44792" r="21303" b="8333"/>
          <a:stretch/>
        </p:blipFill>
        <p:spPr>
          <a:xfrm>
            <a:off x="2575719" y="4190999"/>
            <a:ext cx="11963400" cy="4724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0392" y="2897033"/>
            <a:ext cx="1371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2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350534" y="1884200"/>
            <a:ext cx="13575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 số cách sử dụng thực vật, động vật làm ra đồ dùng, nguyên liệu sản xuất và những việc khác.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119" y="1147908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SỬ DỤNG HỢP LÍ THỰC VẬT VÀ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ĐỘNG VẬT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403" t="44792" r="21303" b="8333"/>
          <a:stretch/>
        </p:blipFill>
        <p:spPr>
          <a:xfrm>
            <a:off x="9814719" y="4571999"/>
            <a:ext cx="5562600" cy="44681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7957" y="3373192"/>
            <a:ext cx="14185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7957" y="5334000"/>
            <a:ext cx="8314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76906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2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251560" y="1723886"/>
            <a:ext cx="13575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 số cách sử dụng thực vật, động vật làm ra đồ dùng, nguyên liệu sản xuất và những việc khác.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119" y="1147908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SỬ DỤNG HỢP LÍ THỰC VẬT VÀ ĐỘNG VẬT(T3)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403" t="44792" r="21303" b="8333"/>
          <a:stretch/>
        </p:blipFill>
        <p:spPr>
          <a:xfrm>
            <a:off x="9875656" y="4495800"/>
            <a:ext cx="55626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3086" y="2908303"/>
            <a:ext cx="14185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4317" y="4273982"/>
            <a:ext cx="8314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4317" y="6193658"/>
            <a:ext cx="8314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nhốt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24124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203185" y="559901"/>
            <a:ext cx="3974102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251560" y="1723886"/>
            <a:ext cx="13575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 số cách sử dụng thực vật, động vật làm ra đồ dùng, nguyên liệu sản xuất và những việc khác.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119" y="1147908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SỬ DỤNG HỢP LÍ THỰC VẬT VÀ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ĐỘNG VẬT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403" t="44792" r="21303" b="8333"/>
          <a:stretch/>
        </p:blipFill>
        <p:spPr>
          <a:xfrm>
            <a:off x="9993069" y="4199508"/>
            <a:ext cx="55626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3086" y="2908303"/>
            <a:ext cx="1418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8388" y="3737707"/>
            <a:ext cx="8314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8388" y="4368126"/>
            <a:ext cx="8314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8388" y="5509833"/>
            <a:ext cx="8314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4453" y="6147669"/>
            <a:ext cx="8314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8388" y="6831671"/>
            <a:ext cx="8314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4453" y="7508427"/>
            <a:ext cx="8314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22940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34759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Top Corners Snipped 6">
            <a:extLst>
              <a:ext uri="{FF2B5EF4-FFF2-40B4-BE49-F238E27FC236}">
                <a16:creationId xmlns:a16="http://schemas.microsoft.com/office/drawing/2014/main" id="{B022BA43-F69F-BB6D-58D8-0CB487463C19}"/>
              </a:ext>
            </a:extLst>
          </p:cNvPr>
          <p:cNvSpPr/>
          <p:nvPr/>
        </p:nvSpPr>
        <p:spPr>
          <a:xfrm>
            <a:off x="975519" y="4191000"/>
            <a:ext cx="14325600" cy="3581400"/>
          </a:xfrm>
          <a:prstGeom prst="snip2SameRect">
            <a:avLst>
              <a:gd name="adj1" fmla="val 16667"/>
              <a:gd name="adj2" fmla="val 15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157118" y="575463"/>
            <a:ext cx="3974102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251560" y="1723886"/>
            <a:ext cx="13575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 số cách sử dụng thực vật, động vật làm ra đồ dùng, nguyên liệu sản xuất và những việc khác.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119" y="1147908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SỬ DỤNG HỢP LÍ THỰC VẬT VÀ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ĐỘNG VẬT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19365" y="4267200"/>
            <a:ext cx="134399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5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5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nhốt</a:t>
            </a:r>
            <a:r>
              <a:rPr lang="en-US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8C4F9-BFB3-D3CA-14BB-E6FF7C95AB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319" y="3314700"/>
            <a:ext cx="4695825" cy="1409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65789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2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251559" y="1723886"/>
            <a:ext cx="13973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 sử dụng thực vật và động vật trong gia đình và ở địa phương.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119" y="1147908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SỬ DỤNG HỢP LÍ THỰC VẬT VÀ ĐỘNG VẬT(T3)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122972"/>
              </p:ext>
            </p:extLst>
          </p:nvPr>
        </p:nvGraphicFramePr>
        <p:xfrm>
          <a:off x="1251559" y="2590799"/>
          <a:ext cx="14097004" cy="624840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362760">
                  <a:extLst>
                    <a:ext uri="{9D8B030D-6E8A-4147-A177-3AD203B41FA5}">
                      <a16:colId xmlns:a16="http://schemas.microsoft.com/office/drawing/2014/main" val="2786807262"/>
                    </a:ext>
                  </a:extLst>
                </a:gridCol>
                <a:gridCol w="1685742">
                  <a:extLst>
                    <a:ext uri="{9D8B030D-6E8A-4147-A177-3AD203B41FA5}">
                      <a16:colId xmlns:a16="http://schemas.microsoft.com/office/drawing/2014/main" val="2422333176"/>
                    </a:ext>
                  </a:extLst>
                </a:gridCol>
                <a:gridCol w="1438458">
                  <a:extLst>
                    <a:ext uri="{9D8B030D-6E8A-4147-A177-3AD203B41FA5}">
                      <a16:colId xmlns:a16="http://schemas.microsoft.com/office/drawing/2014/main" val="2940145877"/>
                    </a:ext>
                  </a:extLst>
                </a:gridCol>
                <a:gridCol w="5610044">
                  <a:extLst>
                    <a:ext uri="{9D8B030D-6E8A-4147-A177-3AD203B41FA5}">
                      <a16:colId xmlns:a16="http://schemas.microsoft.com/office/drawing/2014/main" val="2567308937"/>
                    </a:ext>
                  </a:extLst>
                </a:gridCol>
              </a:tblGrid>
              <a:tr h="42123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3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3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32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3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080170"/>
                  </a:ext>
                </a:extLst>
              </a:tr>
              <a:tr h="421234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C8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X</a:t>
                      </a:r>
                    </a:p>
                  </a:txBody>
                  <a:tcPr>
                    <a:solidFill>
                      <a:srgbClr val="F2C8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X</a:t>
                      </a:r>
                    </a:p>
                  </a:txBody>
                  <a:tcPr>
                    <a:solidFill>
                      <a:srgbClr val="F2C8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Tránh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lãng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05320"/>
                  </a:ext>
                </a:extLst>
              </a:tr>
              <a:tr h="513286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C8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C8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</a:t>
                      </a:r>
                    </a:p>
                  </a:txBody>
                  <a:tcPr>
                    <a:solidFill>
                      <a:srgbClr val="F2C8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tuyệt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chủng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768119"/>
                  </a:ext>
                </a:extLst>
              </a:tr>
              <a:tr h="2072641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C8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C8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C8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46134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51560" y="6858000"/>
            <a:ext cx="5362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9619" y="752290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67119" y="7522904"/>
            <a:ext cx="5381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47111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2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164080" y="2083118"/>
            <a:ext cx="13973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 sử dụng thực vật và động vật trong gia đình và ở địa phương.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119" y="1283533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SỬ DỤNG HỢP LÍ THỰC VẬT VÀ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ĐỘNG VẬT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51603"/>
              </p:ext>
            </p:extLst>
          </p:nvPr>
        </p:nvGraphicFramePr>
        <p:xfrm>
          <a:off x="1164080" y="2999587"/>
          <a:ext cx="14143022" cy="575730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266191">
                  <a:extLst>
                    <a:ext uri="{9D8B030D-6E8A-4147-A177-3AD203B41FA5}">
                      <a16:colId xmlns:a16="http://schemas.microsoft.com/office/drawing/2014/main" val="2786807262"/>
                    </a:ext>
                  </a:extLst>
                </a:gridCol>
                <a:gridCol w="1713262">
                  <a:extLst>
                    <a:ext uri="{9D8B030D-6E8A-4147-A177-3AD203B41FA5}">
                      <a16:colId xmlns:a16="http://schemas.microsoft.com/office/drawing/2014/main" val="2422333176"/>
                    </a:ext>
                  </a:extLst>
                </a:gridCol>
                <a:gridCol w="1594986">
                  <a:extLst>
                    <a:ext uri="{9D8B030D-6E8A-4147-A177-3AD203B41FA5}">
                      <a16:colId xmlns:a16="http://schemas.microsoft.com/office/drawing/2014/main" val="2940145877"/>
                    </a:ext>
                  </a:extLst>
                </a:gridCol>
                <a:gridCol w="5568583">
                  <a:extLst>
                    <a:ext uri="{9D8B030D-6E8A-4147-A177-3AD203B41FA5}">
                      <a16:colId xmlns:a16="http://schemas.microsoft.com/office/drawing/2014/main" val="2567308937"/>
                    </a:ext>
                  </a:extLst>
                </a:gridCol>
              </a:tblGrid>
              <a:tr h="108774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080170"/>
                  </a:ext>
                </a:extLst>
              </a:tr>
              <a:tr h="1831493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C8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</a:txBody>
                  <a:tcPr>
                    <a:solidFill>
                      <a:srgbClr val="F2C8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</a:txBody>
                  <a:tcPr>
                    <a:solidFill>
                      <a:srgbClr val="F2C8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05320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1" dirty="0" err="1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C8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C8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F2C8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768119"/>
                  </a:ext>
                </a:extLst>
              </a:tr>
              <a:tr h="1136894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C8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C8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C8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46134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08771" y="7774372"/>
            <a:ext cx="5362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17536" y="676129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41494" y="7560045"/>
            <a:ext cx="5381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91529" y="4172815"/>
            <a:ext cx="5362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70462" y="446210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859852" y="4444952"/>
            <a:ext cx="5656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72461" y="6141688"/>
            <a:ext cx="5362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8515" y="555144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849487" y="6068514"/>
            <a:ext cx="5656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84124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14" grpId="0"/>
      <p:bldP spid="17" grpId="0"/>
      <p:bldP spid="18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  <p:tag name="ISPRING_LMS_API_VERSION" val="SCORM 2004 (4th edition)"/>
  <p:tag name="ISPRING_ULTRA_SCORM_COURSE_ID" val="B51E46B4-CBF7-4AAB-BD30-E5EEE68267A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\{DE0F863E-401D-48B5-A7BF-F23061D5388F}&quot;,&quot;C:\\scorm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16 Su dung hop li thuc vat va dong va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B1F014-FC46-4FC3-8767-2B6C146B7DFC}:45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B66374-BC05-4666-BA72-F5ACF5946212}:45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2CEAD5-372A-45B9-8798-48BD32B6E33C}:45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5C5331-EA30-41EF-A788-708EEC3801B8}:45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709668-4AC1-4421-91B3-E6F87289394E}:45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DDECB9-39AB-40F8-865F-B9F236066C38}:45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EC4A3C-E904-4A1D-8AFF-51160940A9A4}:45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46C2B2-D736-47BF-8F54-97A08B0CC027}:4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68E94F-1FE4-4034-B642-BF68A90E848C}:4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3033A6-9A5C-4F52-A888-C01C75DEB024}:4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2B3756-343F-4CB0-BD8D-27286E58148A}:4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2A4108-EC05-4F1F-BEFD-2DE1C78EBAE6}:4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777ED3-0733-4671-BC53-A1B2FABBE428}:44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A7221C-7746-4A0F-B55B-F4C19A639A52}:44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2EA578-B6EF-4639-844C-4F4ACF928AE8}:44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AD56D1-50B8-44E8-B117-663267421910}:44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10652</TotalTime>
  <Words>1368</Words>
  <Application>Microsoft Office PowerPoint</Application>
  <PresentationFormat>Custom</PresentationFormat>
  <Paragraphs>140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16 Su dung hop li thuc vat va dong vat</dc:title>
  <dc:creator>Le Hong Minh</dc:creator>
  <cp:lastModifiedBy>Thương Phạm</cp:lastModifiedBy>
  <cp:revision>1210</cp:revision>
  <dcterms:created xsi:type="dcterms:W3CDTF">2008-09-09T22:52:10Z</dcterms:created>
  <dcterms:modified xsi:type="dcterms:W3CDTF">2026-02-06T14:54:36Z</dcterms:modified>
</cp:coreProperties>
</file>