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Lst>
  <p:notesMasterIdLst>
    <p:notesMasterId r:id="rId29"/>
  </p:notesMasterIdLst>
  <p:handoutMasterIdLst>
    <p:handoutMasterId r:id="rId30"/>
  </p:handoutMasterIdLst>
  <p:sldIdLst>
    <p:sldId id="395" r:id="rId3"/>
    <p:sldId id="396" r:id="rId4"/>
    <p:sldId id="397" r:id="rId5"/>
    <p:sldId id="398" r:id="rId6"/>
    <p:sldId id="399" r:id="rId7"/>
    <p:sldId id="401" r:id="rId8"/>
    <p:sldId id="400" r:id="rId9"/>
    <p:sldId id="402" r:id="rId10"/>
    <p:sldId id="403" r:id="rId11"/>
    <p:sldId id="404" r:id="rId12"/>
    <p:sldId id="405" r:id="rId13"/>
    <p:sldId id="406" r:id="rId14"/>
    <p:sldId id="408" r:id="rId15"/>
    <p:sldId id="407" r:id="rId16"/>
    <p:sldId id="414" r:id="rId17"/>
    <p:sldId id="410" r:id="rId18"/>
    <p:sldId id="411" r:id="rId19"/>
    <p:sldId id="412" r:id="rId20"/>
    <p:sldId id="409" r:id="rId21"/>
    <p:sldId id="415" r:id="rId22"/>
    <p:sldId id="416" r:id="rId23"/>
    <p:sldId id="417" r:id="rId24"/>
    <p:sldId id="418" r:id="rId25"/>
    <p:sldId id="419" r:id="rId26"/>
    <p:sldId id="280" r:id="rId27"/>
    <p:sldId id="385" r:id="rId28"/>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C3730"/>
    <a:srgbClr val="DBE648"/>
    <a:srgbClr val="00B050"/>
    <a:srgbClr val="31ADB9"/>
    <a:srgbClr val="FF9900"/>
    <a:srgbClr val="29304A"/>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69" d="100"/>
          <a:sy n="69" d="100"/>
        </p:scale>
        <p:origin x="928" y="4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2026/2/6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2026/2/6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04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558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169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9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77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3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6780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763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14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381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455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49671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63914" y="2443326"/>
            <a:ext cx="6139543" cy="117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513710" eaLnBrk="1" fontAlgn="base" hangingPunct="1">
              <a:spcBef>
                <a:spcPts val="1011"/>
              </a:spcBef>
              <a:spcAft>
                <a:spcPct val="0"/>
              </a:spcAft>
              <a:defRPr/>
            </a:pPr>
            <a:r>
              <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LỜI KÊU GỌI TOÀN DÂN TẬP THỂ DỤC (T1,2)</a:t>
            </a: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432379" y="3353892"/>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3715" y="2875048"/>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339502"/>
            <a:ext cx="3096344" cy="731936"/>
          </a:xfrm>
          <a:custGeom>
            <a:avLst/>
            <a:gdLst>
              <a:gd name="csX0" fmla="*/ 379612 w 3096344"/>
              <a:gd name="csY0" fmla="*/ 91492 h 731936"/>
              <a:gd name="csX1" fmla="*/ 3096344 w 3096344"/>
              <a:gd name="csY1" fmla="*/ 91492 h 731936"/>
              <a:gd name="csX2" fmla="*/ 2716732 w 3096344"/>
              <a:gd name="csY2" fmla="*/ 640444 h 731936"/>
              <a:gd name="csX3" fmla="*/ 0 w 3096344"/>
              <a:gd name="csY3" fmla="*/ 640444 h 731936"/>
              <a:gd name="csX4" fmla="*/ 379612 w 3096344"/>
              <a:gd name="csY4" fmla="*/ 91492 h 731936"/>
            </a:gdLst>
            <a:ahLst/>
            <a:cxnLst>
              <a:cxn ang="0">
                <a:pos x="csX0" y="csY0"/>
              </a:cxn>
              <a:cxn ang="0">
                <a:pos x="csX1" y="csY1"/>
              </a:cxn>
              <a:cxn ang="0">
                <a:pos x="csX2" y="csY2"/>
              </a:cxn>
              <a:cxn ang="0">
                <a:pos x="csX3" y="csY3"/>
              </a:cxn>
              <a:cxn ang="0">
                <a:pos x="csX4" y="csY4"/>
              </a:cxn>
            </a:cxnLst>
            <a:rect l="l" t="t" r="r" b="b"/>
            <a:pathLst>
              <a:path w="3096344" h="731936" fill="none" extrusionOk="0">
                <a:moveTo>
                  <a:pt x="379612" y="91492"/>
                </a:moveTo>
                <a:cubicBezTo>
                  <a:pt x="1142724" y="-159266"/>
                  <a:pt x="2162151" y="380130"/>
                  <a:pt x="3096344" y="91492"/>
                </a:cubicBezTo>
                <a:cubicBezTo>
                  <a:pt x="2934475" y="299090"/>
                  <a:pt x="2742474" y="549438"/>
                  <a:pt x="2716732" y="640444"/>
                </a:cubicBezTo>
                <a:cubicBezTo>
                  <a:pt x="1828852" y="934819"/>
                  <a:pt x="807015" y="361115"/>
                  <a:pt x="0" y="640444"/>
                </a:cubicBezTo>
                <a:cubicBezTo>
                  <a:pt x="202493" y="446738"/>
                  <a:pt x="184892" y="336614"/>
                  <a:pt x="379612" y="91492"/>
                </a:cubicBezTo>
                <a:close/>
              </a:path>
              <a:path w="3096344" h="731936" stroke="0" extrusionOk="0">
                <a:moveTo>
                  <a:pt x="379612" y="91492"/>
                </a:moveTo>
                <a:cubicBezTo>
                  <a:pt x="1380316" y="-374893"/>
                  <a:pt x="2167848" y="231929"/>
                  <a:pt x="3096344" y="91492"/>
                </a:cubicBezTo>
                <a:cubicBezTo>
                  <a:pt x="2995433" y="248019"/>
                  <a:pt x="2749247" y="517649"/>
                  <a:pt x="2716732" y="640444"/>
                </a:cubicBezTo>
                <a:cubicBezTo>
                  <a:pt x="1831367" y="916069"/>
                  <a:pt x="890143" y="385758"/>
                  <a:pt x="0" y="640444"/>
                </a:cubicBezTo>
                <a:cubicBezTo>
                  <a:pt x="76376" y="437464"/>
                  <a:pt x="200779" y="371788"/>
                  <a:pt x="379612"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79512" y="1419622"/>
            <a:ext cx="8683772" cy="1815882"/>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Giữ gìn dân chủ, xây dựng nước nhà, xây dựng đời sống mới, việc gì cũng cần có sức khỏe mới làm thành công.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Mỗi một người dân yếu ớt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tức là cả nước yếu ớt, mỗi một người dân khỏe mạnh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là cả nước khỏe mạnh.</a:t>
            </a:r>
          </a:p>
        </p:txBody>
      </p:sp>
      <p:cxnSp>
        <p:nvCxnSpPr>
          <p:cNvPr id="4" name="Straight Connector 3">
            <a:extLst>
              <a:ext uri="{FF2B5EF4-FFF2-40B4-BE49-F238E27FC236}">
                <a16:creationId xmlns:a16="http://schemas.microsoft.com/office/drawing/2014/main" id="{670D8E3D-FBEE-18F9-2F59-7EDFBC0EE8D5}"/>
              </a:ext>
            </a:extLst>
          </p:cNvPr>
          <p:cNvCxnSpPr/>
          <p:nvPr/>
        </p:nvCxnSpPr>
        <p:spPr>
          <a:xfrm flipH="1">
            <a:off x="3419872" y="1563638"/>
            <a:ext cx="72008" cy="286188"/>
          </a:xfrm>
          <a:prstGeom prst="line">
            <a:avLst/>
          </a:prstGeom>
          <a:noFill/>
          <a:ln w="38100" cap="flat" cmpd="sng" algn="ctr">
            <a:solidFill>
              <a:srgbClr val="FF0000"/>
            </a:solidFill>
            <a:prstDash val="solid"/>
          </a:ln>
          <a:effectLst/>
        </p:spPr>
      </p:cxnSp>
      <p:cxnSp>
        <p:nvCxnSpPr>
          <p:cNvPr id="5" name="Straight Connector 4">
            <a:extLst>
              <a:ext uri="{FF2B5EF4-FFF2-40B4-BE49-F238E27FC236}">
                <a16:creationId xmlns:a16="http://schemas.microsoft.com/office/drawing/2014/main" id="{670D8E3D-FBEE-18F9-2F59-7EDFBC0EE8D5}"/>
              </a:ext>
            </a:extLst>
          </p:cNvPr>
          <p:cNvCxnSpPr/>
          <p:nvPr/>
        </p:nvCxnSpPr>
        <p:spPr>
          <a:xfrm flipH="1">
            <a:off x="6660232" y="1563638"/>
            <a:ext cx="72008" cy="286188"/>
          </a:xfrm>
          <a:prstGeom prst="line">
            <a:avLst/>
          </a:prstGeom>
          <a:noFill/>
          <a:ln w="38100" cap="flat" cmpd="sng" algn="ctr">
            <a:solidFill>
              <a:srgbClr val="FF0000"/>
            </a:solidFill>
            <a:prstDash val="solid"/>
          </a:ln>
          <a:effectLst/>
        </p:spPr>
      </p:cxnSp>
      <p:cxnSp>
        <p:nvCxnSpPr>
          <p:cNvPr id="6" name="Straight Connector 5">
            <a:extLst>
              <a:ext uri="{FF2B5EF4-FFF2-40B4-BE49-F238E27FC236}">
                <a16:creationId xmlns:a16="http://schemas.microsoft.com/office/drawing/2014/main" id="{670D8E3D-FBEE-18F9-2F59-7EDFBC0EE8D5}"/>
              </a:ext>
            </a:extLst>
          </p:cNvPr>
          <p:cNvCxnSpPr/>
          <p:nvPr/>
        </p:nvCxnSpPr>
        <p:spPr>
          <a:xfrm flipH="1">
            <a:off x="1763688" y="1901761"/>
            <a:ext cx="72008" cy="425802"/>
          </a:xfrm>
          <a:prstGeom prst="line">
            <a:avLst/>
          </a:prstGeom>
          <a:noFill/>
          <a:ln w="38100" cap="flat" cmpd="sng" algn="ctr">
            <a:solidFill>
              <a:srgbClr val="FF0000"/>
            </a:solidFill>
            <a:prstDash val="solid"/>
          </a:ln>
          <a:effectLst/>
        </p:spPr>
      </p:cxnSp>
      <p:cxnSp>
        <p:nvCxnSpPr>
          <p:cNvPr id="8" name="Straight Connector 7">
            <a:extLst>
              <a:ext uri="{FF2B5EF4-FFF2-40B4-BE49-F238E27FC236}">
                <a16:creationId xmlns:a16="http://schemas.microsoft.com/office/drawing/2014/main" id="{670D8E3D-FBEE-18F9-2F59-7EDFBC0EE8D5}"/>
              </a:ext>
            </a:extLst>
          </p:cNvPr>
          <p:cNvCxnSpPr/>
          <p:nvPr/>
        </p:nvCxnSpPr>
        <p:spPr>
          <a:xfrm flipH="1">
            <a:off x="6444208" y="1971568"/>
            <a:ext cx="72008" cy="286188"/>
          </a:xfrm>
          <a:prstGeom prst="line">
            <a:avLst/>
          </a:prstGeom>
          <a:noFill/>
          <a:ln w="38100" cap="flat" cmpd="sng" algn="ctr">
            <a:solidFill>
              <a:srgbClr val="FF0000"/>
            </a:solidFill>
            <a:prstDash val="solid"/>
          </a:ln>
          <a:effectLst/>
        </p:spPr>
      </p:cxnSp>
      <p:cxnSp>
        <p:nvCxnSpPr>
          <p:cNvPr id="9" name="Straight Connector 8">
            <a:extLst>
              <a:ext uri="{FF2B5EF4-FFF2-40B4-BE49-F238E27FC236}">
                <a16:creationId xmlns:a16="http://schemas.microsoft.com/office/drawing/2014/main" id="{670D8E3D-FBEE-18F9-2F59-7EDFBC0EE8D5}"/>
              </a:ext>
            </a:extLst>
          </p:cNvPr>
          <p:cNvCxnSpPr/>
          <p:nvPr/>
        </p:nvCxnSpPr>
        <p:spPr>
          <a:xfrm flipH="1">
            <a:off x="1043608" y="2420935"/>
            <a:ext cx="72008" cy="286188"/>
          </a:xfrm>
          <a:prstGeom prst="line">
            <a:avLst/>
          </a:prstGeom>
          <a:noFill/>
          <a:ln w="38100"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id="{670D8E3D-FBEE-18F9-2F59-7EDFBC0EE8D5}"/>
              </a:ext>
            </a:extLst>
          </p:cNvPr>
          <p:cNvCxnSpPr/>
          <p:nvPr/>
        </p:nvCxnSpPr>
        <p:spPr>
          <a:xfrm flipH="1">
            <a:off x="1124640" y="2427734"/>
            <a:ext cx="72008" cy="286188"/>
          </a:xfrm>
          <a:prstGeom prst="line">
            <a:avLst/>
          </a:prstGeom>
          <a:noFill/>
          <a:ln w="38100" cap="flat" cmpd="sng" algn="ctr">
            <a:solidFill>
              <a:srgbClr val="FF0000"/>
            </a:solidFill>
            <a:prstDash val="solid"/>
          </a:ln>
          <a:effectLst/>
        </p:spPr>
      </p:cxnSp>
      <p:cxnSp>
        <p:nvCxnSpPr>
          <p:cNvPr id="11" name="Straight Connector 10">
            <a:extLst>
              <a:ext uri="{FF2B5EF4-FFF2-40B4-BE49-F238E27FC236}">
                <a16:creationId xmlns:a16="http://schemas.microsoft.com/office/drawing/2014/main" id="{670D8E3D-FBEE-18F9-2F59-7EDFBC0EE8D5}"/>
              </a:ext>
            </a:extLst>
          </p:cNvPr>
          <p:cNvCxnSpPr/>
          <p:nvPr/>
        </p:nvCxnSpPr>
        <p:spPr>
          <a:xfrm flipH="1">
            <a:off x="5364088" y="2420935"/>
            <a:ext cx="72008" cy="286188"/>
          </a:xfrm>
          <a:prstGeom prst="line">
            <a:avLst/>
          </a:prstGeom>
          <a:noFill/>
          <a:ln w="38100" cap="flat" cmpd="sng" algn="ctr">
            <a:solidFill>
              <a:srgbClr val="FF0000"/>
            </a:solidFill>
            <a:prstDash val="solid"/>
          </a:ln>
          <a:effectLst/>
        </p:spPr>
      </p:cxnSp>
      <p:grpSp>
        <p:nvGrpSpPr>
          <p:cNvPr id="12" name="Group 11">
            <a:extLst>
              <a:ext uri="{FF2B5EF4-FFF2-40B4-BE49-F238E27FC236}">
                <a16:creationId xmlns:a16="http://schemas.microsoft.com/office/drawing/2014/main" id="{FDC925C4-4AE6-77C2-1417-50128BE8D9CB}"/>
              </a:ext>
            </a:extLst>
          </p:cNvPr>
          <p:cNvGrpSpPr/>
          <p:nvPr/>
        </p:nvGrpSpPr>
        <p:grpSpPr>
          <a:xfrm>
            <a:off x="8028384" y="2713923"/>
            <a:ext cx="216024" cy="361884"/>
            <a:chOff x="4750193" y="5915370"/>
            <a:chExt cx="219339" cy="574220"/>
          </a:xfrm>
        </p:grpSpPr>
        <p:cxnSp>
          <p:nvCxnSpPr>
            <p:cNvPr id="13" name="Straight Connector 12">
              <a:extLst>
                <a:ext uri="{FF2B5EF4-FFF2-40B4-BE49-F238E27FC236}">
                  <a16:creationId xmlns:a16="http://schemas.microsoft.com/office/drawing/2014/main" id="{48CC09A5-4974-0A33-98FB-F0CCA25D206B}"/>
                </a:ext>
              </a:extLst>
            </p:cNvPr>
            <p:cNvCxnSpPr/>
            <p:nvPr/>
          </p:nvCxnSpPr>
          <p:spPr>
            <a:xfrm flipH="1">
              <a:off x="4750193" y="5915370"/>
              <a:ext cx="173620" cy="574220"/>
            </a:xfrm>
            <a:prstGeom prst="line">
              <a:avLst/>
            </a:prstGeom>
            <a:noFill/>
            <a:ln w="38100" cap="flat" cmpd="sng" algn="ctr">
              <a:solidFill>
                <a:srgbClr val="FF0000"/>
              </a:solidFill>
              <a:prstDash val="solid"/>
            </a:ln>
            <a:effectLst/>
          </p:spPr>
        </p:cxnSp>
        <p:cxnSp>
          <p:nvCxnSpPr>
            <p:cNvPr id="14" name="Straight Connector 13">
              <a:extLst>
                <a:ext uri="{FF2B5EF4-FFF2-40B4-BE49-F238E27FC236}">
                  <a16:creationId xmlns:a16="http://schemas.microsoft.com/office/drawing/2014/main" id="{0F1F4F65-95F3-A871-8D8C-3922D249CD37}"/>
                </a:ext>
              </a:extLst>
            </p:cNvPr>
            <p:cNvCxnSpPr/>
            <p:nvPr/>
          </p:nvCxnSpPr>
          <p:spPr>
            <a:xfrm flipH="1">
              <a:off x="4795912" y="5915370"/>
              <a:ext cx="173620" cy="574220"/>
            </a:xfrm>
            <a:prstGeom prst="line">
              <a:avLst/>
            </a:prstGeom>
            <a:noFill/>
            <a:ln w="38100" cap="flat" cmpd="sng" algn="ctr">
              <a:solidFill>
                <a:srgbClr val="FF0000"/>
              </a:solidFill>
              <a:prstDash val="solid"/>
            </a:ln>
            <a:effectLst/>
          </p:spPr>
        </p:cxnSp>
      </p:grpSp>
      <p:cxnSp>
        <p:nvCxnSpPr>
          <p:cNvPr id="15" name="Straight Connector 14">
            <a:extLst>
              <a:ext uri="{FF2B5EF4-FFF2-40B4-BE49-F238E27FC236}">
                <a16:creationId xmlns:a16="http://schemas.microsoft.com/office/drawing/2014/main" id="{670D8E3D-FBEE-18F9-2F59-7EDFBC0EE8D5}"/>
              </a:ext>
            </a:extLst>
          </p:cNvPr>
          <p:cNvCxnSpPr/>
          <p:nvPr/>
        </p:nvCxnSpPr>
        <p:spPr>
          <a:xfrm flipH="1">
            <a:off x="4716016" y="2797730"/>
            <a:ext cx="72008" cy="286188"/>
          </a:xfrm>
          <a:prstGeom prst="line">
            <a:avLst/>
          </a:prstGeom>
          <a:noFill/>
          <a:ln w="3810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id="{670D8E3D-FBEE-18F9-2F59-7EDFBC0EE8D5}"/>
              </a:ext>
            </a:extLst>
          </p:cNvPr>
          <p:cNvCxnSpPr/>
          <p:nvPr/>
        </p:nvCxnSpPr>
        <p:spPr>
          <a:xfrm flipH="1">
            <a:off x="8791276" y="2391657"/>
            <a:ext cx="72008" cy="286188"/>
          </a:xfrm>
          <a:prstGeom prst="line">
            <a:avLst/>
          </a:prstGeom>
          <a:noFill/>
          <a:ln w="38100" cap="flat" cmpd="sng" algn="ctr">
            <a:solidFill>
              <a:srgbClr val="FF0000"/>
            </a:solidFill>
            <a:prstDash val="solid"/>
          </a:ln>
          <a:effectLst/>
        </p:spPr>
      </p:cxnSp>
      <p:sp>
        <p:nvSpPr>
          <p:cNvPr id="17" name="TextBox 16">
            <a:extLst>
              <a:ext uri="{FF2B5EF4-FFF2-40B4-BE49-F238E27FC236}">
                <a16:creationId xmlns:a16="http://schemas.microsoft.com/office/drawing/2014/main" id="{455AB03A-A976-8BE8-5689-BD575F414A8E}"/>
              </a:ext>
            </a:extLst>
          </p:cNvPr>
          <p:cNvSpPr txBox="1"/>
          <p:nvPr/>
        </p:nvSpPr>
        <p:spPr>
          <a:xfrm>
            <a:off x="179512" y="3335675"/>
            <a:ext cx="3096344" cy="523220"/>
          </a:xfrm>
          <a:prstGeom prst="rect">
            <a:avLst/>
          </a:prstGeom>
          <a:noFill/>
          <a:ln>
            <a:noFill/>
          </a:ln>
        </p:spPr>
        <p:txBody>
          <a:bodyPr wrap="square">
            <a:spAutoFit/>
          </a:bodyPr>
          <a:lstStyle/>
          <a:p>
            <a:pPr lvl="1"/>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17"/>
          <p:cNvSpPr/>
          <p:nvPr/>
        </p:nvSpPr>
        <p:spPr>
          <a:xfrm>
            <a:off x="395536" y="4052151"/>
            <a:ext cx="1183337"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chủ</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ectangle 18"/>
          <p:cNvSpPr/>
          <p:nvPr/>
        </p:nvSpPr>
        <p:spPr>
          <a:xfrm>
            <a:off x="1722307" y="4031139"/>
            <a:ext cx="6264696" cy="430887"/>
          </a:xfrm>
          <a:prstGeom prst="rect">
            <a:avLst/>
          </a:prstGeom>
        </p:spPr>
        <p:txBody>
          <a:bodyPr wrap="square">
            <a:spAutoFit/>
          </a:bodyPr>
          <a:lstStyle/>
          <a:p>
            <a:r>
              <a:rPr lang="vi-VN" sz="2200" dirty="0">
                <a:solidFill>
                  <a:srgbClr val="000000"/>
                </a:solidFill>
                <a:latin typeface="Times New Roman" panose="02020603050405020304" pitchFamily="18" charset="0"/>
                <a:cs typeface="Times New Roman" panose="02020603050405020304" pitchFamily="18" charset="0"/>
              </a:rPr>
              <a:t>chế độ xã hội đảm bảo quyền làm chủ của người dân.</a:t>
            </a: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7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inVertical)">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barn(inVertical)">
                                      <p:cBhvr>
                                        <p:cTn id="8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sX0" fmla="*/ 310745 w 2534628"/>
              <a:gd name="csY0" fmla="*/ 106106 h 848847"/>
              <a:gd name="csX1" fmla="*/ 2534628 w 2534628"/>
              <a:gd name="csY1" fmla="*/ 106106 h 848847"/>
              <a:gd name="csX2" fmla="*/ 2223883 w 2534628"/>
              <a:gd name="csY2" fmla="*/ 742741 h 848847"/>
              <a:gd name="csX3" fmla="*/ 0 w 2534628"/>
              <a:gd name="csY3" fmla="*/ 742741 h 848847"/>
              <a:gd name="csX4" fmla="*/ 310745 w 2534628"/>
              <a:gd name="csY4" fmla="*/ 106106 h 848847"/>
            </a:gdLst>
            <a:ahLst/>
            <a:cxnLst>
              <a:cxn ang="0">
                <a:pos x="csX0" y="csY0"/>
              </a:cxn>
              <a:cxn ang="0">
                <a:pos x="csX1" y="csY1"/>
              </a:cxn>
              <a:cxn ang="0">
                <a:pos x="csX2" y="csY2"/>
              </a:cxn>
              <a:cxn ang="0">
                <a:pos x="csX3" y="csY3"/>
              </a:cxn>
              <a:cxn ang="0">
                <a:pos x="csX4" y="cs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5"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sX0" fmla="*/ 310745 w 2534628"/>
              <a:gd name="csY0" fmla="*/ 106106 h 848847"/>
              <a:gd name="csX1" fmla="*/ 2534628 w 2534628"/>
              <a:gd name="csY1" fmla="*/ 106106 h 848847"/>
              <a:gd name="csX2" fmla="*/ 2223883 w 2534628"/>
              <a:gd name="csY2" fmla="*/ 742741 h 848847"/>
              <a:gd name="csX3" fmla="*/ 0 w 2534628"/>
              <a:gd name="csY3" fmla="*/ 742741 h 848847"/>
              <a:gd name="csX4" fmla="*/ 310745 w 2534628"/>
              <a:gd name="csY4" fmla="*/ 106106 h 848847"/>
            </a:gdLst>
            <a:ahLst/>
            <a:cxnLst>
              <a:cxn ang="0">
                <a:pos x="csX0" y="csY0"/>
              </a:cxn>
              <a:cxn ang="0">
                <a:pos x="csX1" y="csY1"/>
              </a:cxn>
              <a:cxn ang="0">
                <a:pos x="csX2" y="csY2"/>
              </a:cxn>
              <a:cxn ang="0">
                <a:pos x="csX3" y="csY3"/>
              </a:cxn>
              <a:cxn ang="0">
                <a:pos x="csX4" y="cs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từ</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khó</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0" name="Rectangle 9"/>
          <p:cNvSpPr/>
          <p:nvPr/>
        </p:nvSpPr>
        <p:spPr>
          <a:xfrm>
            <a:off x="251520" y="1131590"/>
            <a:ext cx="8640960" cy="3046988"/>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p:txBody>
      </p:sp>
      <p:cxnSp>
        <p:nvCxnSpPr>
          <p:cNvPr id="11" name="Straight Connector 10"/>
          <p:cNvCxnSpPr/>
          <p:nvPr/>
        </p:nvCxnSpPr>
        <p:spPr>
          <a:xfrm>
            <a:off x="5652120" y="1635646"/>
            <a:ext cx="1008112" cy="0"/>
          </a:xfrm>
          <a:prstGeom prst="line">
            <a:avLst/>
          </a:prstGeom>
          <a:noFill/>
          <a:ln w="28575" cap="flat" cmpd="sng" algn="ctr">
            <a:solidFill>
              <a:srgbClr val="C00000"/>
            </a:solidFill>
            <a:prstDash val="solid"/>
          </a:ln>
          <a:effectLst/>
        </p:spPr>
      </p:cxnSp>
      <p:cxnSp>
        <p:nvCxnSpPr>
          <p:cNvPr id="13" name="Straight Connector 12"/>
          <p:cNvCxnSpPr/>
          <p:nvPr/>
        </p:nvCxnSpPr>
        <p:spPr>
          <a:xfrm>
            <a:off x="395536" y="2139702"/>
            <a:ext cx="1512168" cy="0"/>
          </a:xfrm>
          <a:prstGeom prst="line">
            <a:avLst/>
          </a:prstGeom>
          <a:noFill/>
          <a:ln w="28575" cap="flat" cmpd="sng" algn="ctr">
            <a:solidFill>
              <a:srgbClr val="C00000"/>
            </a:solidFill>
            <a:prstDash val="solid"/>
          </a:ln>
          <a:effectLst/>
        </p:spPr>
      </p:cxnSp>
      <p:cxnSp>
        <p:nvCxnSpPr>
          <p:cNvPr id="15" name="Straight Connector 14"/>
          <p:cNvCxnSpPr/>
          <p:nvPr/>
        </p:nvCxnSpPr>
        <p:spPr>
          <a:xfrm>
            <a:off x="1547664" y="3579862"/>
            <a:ext cx="3312368" cy="0"/>
          </a:xfrm>
          <a:prstGeom prst="line">
            <a:avLst/>
          </a:prstGeom>
          <a:noFill/>
          <a:ln w="28575" cap="flat" cmpd="sng" algn="ctr">
            <a:solidFill>
              <a:srgbClr val="C00000"/>
            </a:solidFill>
            <a:prstDash val="solid"/>
          </a:ln>
          <a:effectLst/>
        </p:spPr>
      </p:cxnSp>
    </p:spTree>
    <p:extLst>
      <p:ext uri="{BB962C8B-B14F-4D97-AF65-F5344CB8AC3E}">
        <p14:creationId xmlns:p14="http://schemas.microsoft.com/office/powerpoint/2010/main" val="21162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79512" y="132180"/>
            <a:ext cx="2765692" cy="731936"/>
          </a:xfrm>
          <a:custGeom>
            <a:avLst/>
            <a:gdLst>
              <a:gd name="csX0" fmla="*/ 339074 w 2765692"/>
              <a:gd name="csY0" fmla="*/ 91492 h 731936"/>
              <a:gd name="csX1" fmla="*/ 2765692 w 2765692"/>
              <a:gd name="csY1" fmla="*/ 91492 h 731936"/>
              <a:gd name="csX2" fmla="*/ 2426618 w 2765692"/>
              <a:gd name="csY2" fmla="*/ 640444 h 731936"/>
              <a:gd name="csX3" fmla="*/ 0 w 2765692"/>
              <a:gd name="csY3" fmla="*/ 640444 h 731936"/>
              <a:gd name="csX4" fmla="*/ 339074 w 2765692"/>
              <a:gd name="csY4" fmla="*/ 91492 h 731936"/>
            </a:gdLst>
            <a:ahLst/>
            <a:cxnLst>
              <a:cxn ang="0">
                <a:pos x="csX0" y="csY0"/>
              </a:cxn>
              <a:cxn ang="0">
                <a:pos x="csX1" y="csY1"/>
              </a:cxn>
              <a:cxn ang="0">
                <a:pos x="csX2" y="csY2"/>
              </a:cxn>
              <a:cxn ang="0">
                <a:pos x="csX3" y="csY3"/>
              </a:cxn>
              <a:cxn ang="0">
                <a:pos x="csX4" y="cs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83797" y="1025938"/>
            <a:ext cx="8640960" cy="1077218"/>
          </a:xfrm>
          <a:prstGeom prst="rect">
            <a:avLst/>
          </a:prstGeom>
        </p:spPr>
        <p:txBody>
          <a:bodyPr wrap="square">
            <a:spAutoFit/>
          </a:bodyPr>
          <a:lstStyle/>
          <a:p>
            <a:pPr lvl="0" algn="just"/>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Ngày nào cũng tập</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thì khí huyết lưu thông,</a:t>
            </a:r>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tinh thần đầy đủ, </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như vậy là sức khỏe.</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59223" y="1048434"/>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742674" y="1082659"/>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104573" y="1513685"/>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5640605" y="1513685"/>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5700948" y="1508989"/>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CA82FF51-30D9-6B0F-7ECB-FC63D44EC3EC}"/>
              </a:ext>
            </a:extLst>
          </p:cNvPr>
          <p:cNvGrpSpPr/>
          <p:nvPr/>
        </p:nvGrpSpPr>
        <p:grpSpPr>
          <a:xfrm>
            <a:off x="34295" y="1116888"/>
            <a:ext cx="515628" cy="516321"/>
            <a:chOff x="8003458" y="943897"/>
            <a:chExt cx="793713" cy="707923"/>
          </a:xfrm>
        </p:grpSpPr>
        <p:sp>
          <p:nvSpPr>
            <p:cNvPr id="11" name="Oval 10">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sp>
        <p:nvSpPr>
          <p:cNvPr id="13" name="TextBox 12">
            <a:extLst>
              <a:ext uri="{FF2B5EF4-FFF2-40B4-BE49-F238E27FC236}">
                <a16:creationId xmlns:a16="http://schemas.microsoft.com/office/drawing/2014/main" id="{EA8B0F51-B79E-7F12-647D-25CAD9D1D624}"/>
              </a:ext>
            </a:extLst>
          </p:cNvPr>
          <p:cNvSpPr txBox="1"/>
          <p:nvPr/>
        </p:nvSpPr>
        <p:spPr>
          <a:xfrm>
            <a:off x="-180528" y="2264382"/>
            <a:ext cx="3254029"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82232" y="2734329"/>
            <a:ext cx="4145752" cy="430887"/>
          </a:xfrm>
          <a:prstGeom prst="rect">
            <a:avLst/>
          </a:prstGeom>
        </p:spPr>
        <p:txBody>
          <a:bodyPr wrap="square">
            <a:spAutoFit/>
          </a:bodyPr>
          <a:lstStyle/>
          <a:p>
            <a:r>
              <a:rPr lang="vi-VN" b="1" dirty="0">
                <a:solidFill>
                  <a:srgbClr val="000000"/>
                </a:solidFill>
                <a:latin typeface="Times New Roman" panose="02020603050405020304" pitchFamily="18" charset="0"/>
                <a:cs typeface="Times New Roman" panose="02020603050405020304" pitchFamily="18" charset="0"/>
              </a:rPr>
              <a:t> </a:t>
            </a:r>
            <a:r>
              <a:rPr lang="vi-VN" sz="2200" b="1" dirty="0">
                <a:solidFill>
                  <a:srgbClr val="000000"/>
                </a:solidFill>
                <a:latin typeface="Times New Roman" panose="02020603050405020304" pitchFamily="18" charset="0"/>
                <a:cs typeface="Times New Roman" panose="02020603050405020304" pitchFamily="18" charset="0"/>
              </a:rPr>
              <a:t>Bồi bổ </a:t>
            </a:r>
            <a:r>
              <a:rPr lang="vi-VN" sz="2200" dirty="0">
                <a:solidFill>
                  <a:srgbClr val="000000"/>
                </a:solidFill>
                <a:latin typeface="Times New Roman" panose="02020603050405020304" pitchFamily="18" charset="0"/>
                <a:cs typeface="Times New Roman" panose="02020603050405020304" pitchFamily="18" charset="0"/>
              </a:rPr>
              <a:t>: làm cho khỏe mạnh hơn.</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92109" y="3195994"/>
            <a:ext cx="3220753" cy="430887"/>
          </a:xfrm>
          <a:prstGeom prst="rect">
            <a:avLst/>
          </a:prstGeom>
        </p:spPr>
        <p:txBody>
          <a:bodyPr wrap="none">
            <a:spAutoFit/>
          </a:bodyPr>
          <a:lstStyle/>
          <a:p>
            <a:r>
              <a:rPr lang="en-US" sz="2200"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Bổn</a:t>
            </a:r>
            <a:r>
              <a:rPr lang="en-US" sz="2200" b="1"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phận</a:t>
            </a:r>
            <a:r>
              <a:rPr lang="en-US" sz="2200" dirty="0">
                <a:solidFill>
                  <a:srgbClr val="000000"/>
                </a:solidFill>
                <a:latin typeface="Times New Roman" panose="02020603050405020304" pitchFamily="18" charset="0"/>
                <a:cs typeface="Times New Roman" panose="02020603050405020304" pitchFamily="18" charset="0"/>
              </a:rPr>
              <a:t> : </a:t>
            </a:r>
            <a:r>
              <a:rPr lang="en-US" sz="2200" dirty="0" err="1">
                <a:solidFill>
                  <a:srgbClr val="000000"/>
                </a:solidFill>
                <a:latin typeface="Times New Roman" panose="02020603050405020304" pitchFamily="18" charset="0"/>
                <a:cs typeface="Times New Roman" panose="02020603050405020304" pitchFamily="18" charset="0"/>
              </a:rPr>
              <a:t>việc</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phải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làm</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25850" y="3651870"/>
            <a:ext cx="7416824"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Khí huyết</a:t>
            </a: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hơi sức và máu, tạo nên sức sống của con người.</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14810" y="4138524"/>
            <a:ext cx="7543681" cy="430887"/>
          </a:xfrm>
          <a:prstGeom prst="rect">
            <a:avLst/>
          </a:prstGeom>
        </p:spPr>
        <p:txBody>
          <a:bodyPr wrap="square">
            <a:spAutoFit/>
          </a:bodyPr>
          <a:lstStyle/>
          <a:p>
            <a:r>
              <a:rPr lang="vi-VN" dirty="0">
                <a:solidFill>
                  <a:srgbClr val="000000"/>
                </a:solidFill>
                <a:latin typeface="Times New Roman" panose="02020603050405020304" pitchFamily="18" charset="0"/>
                <a:cs typeface="Times New Roman" panose="02020603050405020304" pitchFamily="18" charset="0"/>
              </a:rPr>
              <a:t> </a:t>
            </a:r>
            <a:r>
              <a:rPr lang="vi-VN" sz="2200" b="1" dirty="0">
                <a:solidFill>
                  <a:srgbClr val="000000"/>
                </a:solidFill>
                <a:latin typeface="Times New Roman" panose="02020603050405020304" pitchFamily="18" charset="0"/>
                <a:cs typeface="Times New Roman" panose="02020603050405020304" pitchFamily="18" charset="0"/>
              </a:rPr>
              <a:t>Lưu thông</a:t>
            </a:r>
            <a:r>
              <a:rPr lang="vi-VN" sz="2200" dirty="0">
                <a:solidFill>
                  <a:srgbClr val="000000"/>
                </a:solidFill>
                <a:latin typeface="Times New Roman" panose="02020603050405020304" pitchFamily="18" charset="0"/>
                <a:cs typeface="Times New Roman" panose="02020603050405020304" pitchFamily="18" charset="0"/>
              </a:rPr>
              <a:t> : thông suốt, không bị ứ đọng.</a:t>
            </a: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9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1000"/>
                                        <p:tgtEl>
                                          <p:spTgt spid="8">
                                            <p:txEl>
                                              <p:pRg st="0" end="0"/>
                                            </p:txEl>
                                          </p:spTgt>
                                        </p:tgtEl>
                                      </p:cBhvr>
                                    </p:animEffect>
                                    <p:anim calcmode="lin" valueType="num">
                                      <p:cBhvr>
                                        <p:cTn id="5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9"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49">
            <a:extLst>
              <a:ext uri="{FF2B5EF4-FFF2-40B4-BE49-F238E27FC236}">
                <a16:creationId xmlns:a16="http://schemas.microsoft.com/office/drawing/2014/main" id="{93FE627E-DB70-C93E-2B1F-FD3DE04271F8}"/>
              </a:ext>
            </a:extLst>
          </p:cNvPr>
          <p:cNvSpPr/>
          <p:nvPr/>
        </p:nvSpPr>
        <p:spPr>
          <a:xfrm>
            <a:off x="107504" y="123478"/>
            <a:ext cx="2455588" cy="1147200"/>
          </a:xfrm>
          <a:custGeom>
            <a:avLst/>
            <a:gdLst>
              <a:gd name="csX0" fmla="*/ 301055 w 2455588"/>
              <a:gd name="csY0" fmla="*/ 143400 h 1147200"/>
              <a:gd name="csX1" fmla="*/ 2455588 w 2455588"/>
              <a:gd name="csY1" fmla="*/ 143400 h 1147200"/>
              <a:gd name="csX2" fmla="*/ 2154533 w 2455588"/>
              <a:gd name="csY2" fmla="*/ 1003800 h 1147200"/>
              <a:gd name="csX3" fmla="*/ 0 w 2455588"/>
              <a:gd name="csY3" fmla="*/ 1003800 h 1147200"/>
              <a:gd name="csX4" fmla="*/ 301055 w 2455588"/>
              <a:gd name="csY4" fmla="*/ 143400 h 1147200"/>
            </a:gdLst>
            <a:ahLst/>
            <a:cxnLst>
              <a:cxn ang="0">
                <a:pos x="csX0" y="csY0"/>
              </a:cxn>
              <a:cxn ang="0">
                <a:pos x="csX1" y="csY1"/>
              </a:cxn>
              <a:cxn ang="0">
                <a:pos x="csX2" y="csY2"/>
              </a:cxn>
              <a:cxn ang="0">
                <a:pos x="csX3" y="csY3"/>
              </a:cxn>
              <a:cxn ang="0">
                <a:pos x="csX4" y="csY4"/>
              </a:cxn>
            </a:cxnLst>
            <a:rect l="l" t="t" r="r" b="b"/>
            <a:pathLst>
              <a:path w="2455588" h="1147200" fill="none" extrusionOk="0">
                <a:moveTo>
                  <a:pt x="301055" y="143400"/>
                </a:moveTo>
                <a:cubicBezTo>
                  <a:pt x="919542" y="-296662"/>
                  <a:pt x="1717976" y="610307"/>
                  <a:pt x="2455588" y="143400"/>
                </a:cubicBezTo>
                <a:cubicBezTo>
                  <a:pt x="2416926" y="442376"/>
                  <a:pt x="2348241" y="680286"/>
                  <a:pt x="2154533" y="1003800"/>
                </a:cubicBezTo>
                <a:cubicBezTo>
                  <a:pt x="1520404" y="1431469"/>
                  <a:pt x="603148" y="555729"/>
                  <a:pt x="0" y="1003800"/>
                </a:cubicBezTo>
                <a:cubicBezTo>
                  <a:pt x="51354" y="709811"/>
                  <a:pt x="282259" y="329459"/>
                  <a:pt x="301055" y="143400"/>
                </a:cubicBezTo>
                <a:close/>
              </a:path>
              <a:path w="2455588" h="1147200" stroke="0" extrusionOk="0">
                <a:moveTo>
                  <a:pt x="301055" y="143400"/>
                </a:moveTo>
                <a:cubicBezTo>
                  <a:pt x="1097220" y="-466928"/>
                  <a:pt x="1727191" y="548037"/>
                  <a:pt x="2455588" y="143400"/>
                </a:cubicBezTo>
                <a:cubicBezTo>
                  <a:pt x="2292616" y="524088"/>
                  <a:pt x="2300586" y="797180"/>
                  <a:pt x="2154533" y="1003800"/>
                </a:cubicBezTo>
                <a:cubicBezTo>
                  <a:pt x="1477785" y="1421646"/>
                  <a:pt x="714066" y="539196"/>
                  <a:pt x="0" y="1003800"/>
                </a:cubicBezTo>
                <a:cubicBezTo>
                  <a:pt x="63471" y="781979"/>
                  <a:pt x="182135" y="281510"/>
                  <a:pt x="301055" y="143400"/>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 đọc đoạn</a:t>
            </a:r>
          </a:p>
        </p:txBody>
      </p:sp>
      <p:grpSp>
        <p:nvGrpSpPr>
          <p:cNvPr id="3" name="Group 2">
            <a:extLst>
              <a:ext uri="{FF2B5EF4-FFF2-40B4-BE49-F238E27FC236}">
                <a16:creationId xmlns:a16="http://schemas.microsoft.com/office/drawing/2014/main" id="{CA82FF51-30D9-6B0F-7ECB-FC63D44EC3EC}"/>
              </a:ext>
            </a:extLst>
          </p:cNvPr>
          <p:cNvGrpSpPr/>
          <p:nvPr/>
        </p:nvGrpSpPr>
        <p:grpSpPr>
          <a:xfrm>
            <a:off x="107504" y="1089616"/>
            <a:ext cx="590597" cy="707923"/>
            <a:chOff x="8003458" y="943897"/>
            <a:chExt cx="793713" cy="707923"/>
          </a:xfrm>
        </p:grpSpPr>
        <p:sp>
          <p:nvSpPr>
            <p:cNvPr id="4" name="Oval 3">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sp>
        <p:nvSpPr>
          <p:cNvPr id="6" name="Rectangle 5"/>
          <p:cNvSpPr/>
          <p:nvPr/>
        </p:nvSpPr>
        <p:spPr>
          <a:xfrm>
            <a:off x="179512" y="1245644"/>
            <a:ext cx="8655493" cy="1077218"/>
          </a:xfrm>
          <a:prstGeom prst="rect">
            <a:avLst/>
          </a:prstGeom>
        </p:spPr>
        <p:txBody>
          <a:bodyPr wrap="square">
            <a:spAutoFit/>
          </a:bodyPr>
          <a:lstStyle/>
          <a:p>
            <a:pPr algn="just"/>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Tôi mong đồng bào ta ai cũng gắng tập thể dục. Tự tôi, ngày nào tôi cũng tập.</a:t>
            </a:r>
          </a:p>
        </p:txBody>
      </p:sp>
      <p:grpSp>
        <p:nvGrpSpPr>
          <p:cNvPr id="7" name="Group 6">
            <a:extLst>
              <a:ext uri="{FF2B5EF4-FFF2-40B4-BE49-F238E27FC236}">
                <a16:creationId xmlns:a16="http://schemas.microsoft.com/office/drawing/2014/main" id="{1C4F2C5D-6672-5BB6-323A-BABC41E41E64}"/>
              </a:ext>
            </a:extLst>
          </p:cNvPr>
          <p:cNvGrpSpPr/>
          <p:nvPr/>
        </p:nvGrpSpPr>
        <p:grpSpPr>
          <a:xfrm>
            <a:off x="0" y="2637805"/>
            <a:ext cx="3484715" cy="1245113"/>
            <a:chOff x="-200382" y="1576098"/>
            <a:chExt cx="4075345" cy="1245113"/>
          </a:xfrm>
        </p:grpSpPr>
        <p:sp>
          <p:nvSpPr>
            <p:cNvPr id="8" name="TextBox 7">
              <a:extLst>
                <a:ext uri="{FF2B5EF4-FFF2-40B4-BE49-F238E27FC236}">
                  <a16:creationId xmlns:a16="http://schemas.microsoft.com/office/drawing/2014/main" id="{EA8B0F51-B79E-7F12-647D-25CAD9D1D624}"/>
                </a:ext>
              </a:extLst>
            </p:cNvPr>
            <p:cNvSpPr txBox="1"/>
            <p:nvPr/>
          </p:nvSpPr>
          <p:spPr>
            <a:xfrm>
              <a:off x="69404" y="1576098"/>
              <a:ext cx="3805559"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CE5D3C-7D5B-9A8A-54DA-24EF51F8DE83}"/>
                </a:ext>
              </a:extLst>
            </p:cNvPr>
            <p:cNvSpPr txBox="1"/>
            <p:nvPr/>
          </p:nvSpPr>
          <p:spPr>
            <a:xfrm>
              <a:off x="-200382" y="2359546"/>
              <a:ext cx="2736320"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bào</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0" name="Rectangle 9"/>
          <p:cNvSpPr/>
          <p:nvPr/>
        </p:nvSpPr>
        <p:spPr>
          <a:xfrm>
            <a:off x="1335298" y="3414413"/>
            <a:ext cx="7215333" cy="830997"/>
          </a:xfrm>
          <a:prstGeom prst="rect">
            <a:avLst/>
          </a:prstGeom>
        </p:spPr>
        <p:txBody>
          <a:bodyPr wrap="square">
            <a:spAutoFit/>
          </a:bodyPr>
          <a:lstStyle/>
          <a:p>
            <a:pPr lvl="1"/>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những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nòi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dân</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tộc</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tổ</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quốc</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505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D7749-942C-2426-5D86-A1F65D78BE51}"/>
              </a:ext>
            </a:extLst>
          </p:cNvPr>
          <p:cNvSpPr txBox="1"/>
          <p:nvPr/>
        </p:nvSpPr>
        <p:spPr>
          <a:xfrm>
            <a:off x="1115616" y="987574"/>
            <a:ext cx="6587767" cy="2123658"/>
          </a:xfrm>
          <a:prstGeom prst="rect">
            <a:avLst/>
          </a:prstGeom>
          <a:noFill/>
        </p:spPr>
        <p:txBody>
          <a:bodyPr wrap="square" rtlCol="0">
            <a:spAutoFit/>
          </a:bodyPr>
          <a:lstStyle/>
          <a:p>
            <a:pPr algn="ctr"/>
            <a:r>
              <a:rPr lang="en-US" sz="6600" b="1" dirty="0">
                <a:solidFill>
                  <a:srgbClr val="00B050"/>
                </a:solidFill>
                <a:latin typeface="Times New Roman" panose="02020603050405020304" pitchFamily="18" charset="0"/>
                <a:cs typeface="Times New Roman" panose="02020603050405020304" pitchFamily="18" charset="0"/>
              </a:rPr>
              <a:t>LUYỆN ĐỌC NHÓM</a:t>
            </a:r>
          </a:p>
        </p:txBody>
      </p:sp>
    </p:spTree>
    <p:extLst>
      <p:ext uri="{BB962C8B-B14F-4D97-AF65-F5344CB8AC3E}">
        <p14:creationId xmlns:p14="http://schemas.microsoft.com/office/powerpoint/2010/main" val="19715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413277B4-4637-52BB-B195-68D3AD5C3BCC}"/>
              </a:ext>
            </a:extLst>
          </p:cNvPr>
          <p:cNvSpPr/>
          <p:nvPr/>
        </p:nvSpPr>
        <p:spPr>
          <a:xfrm>
            <a:off x="1259632" y="0"/>
            <a:ext cx="5760640" cy="547278"/>
          </a:xfrm>
          <a:prstGeom prst="roundRect">
            <a:avLst/>
          </a:prstGeom>
          <a:noFill/>
          <a:ln w="28575" cap="flat" cmpd="sng" algn="ctr">
            <a:noFill/>
            <a:prstDash val="dash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547278"/>
            <a:ext cx="8915036" cy="3816429"/>
          </a:xfrm>
          <a:prstGeom prst="rect">
            <a:avLst/>
          </a:prstGeom>
          <a:solidFill>
            <a:sysClr val="window" lastClr="FFFFFF"/>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Tôi mong đồng bào ta ai cũng gắng tập thể dục. Tự tôi, ngày nào tôi cũng tập.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Ngày 27-3-1946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HỒ CHÍ MINH</a:t>
            </a: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308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5F12D-3BE5-D825-BC84-9EA291339AD8}"/>
              </a:ext>
            </a:extLst>
          </p:cNvPr>
          <p:cNvSpPr txBox="1"/>
          <p:nvPr/>
        </p:nvSpPr>
        <p:spPr>
          <a:xfrm>
            <a:off x="2987824" y="1563638"/>
            <a:ext cx="2357000" cy="923330"/>
          </a:xfrm>
          <a:prstGeom prst="rect">
            <a:avLst/>
          </a:prstGeom>
          <a:noFill/>
        </p:spPr>
        <p:txBody>
          <a:bodyPr wrap="square" rtlCol="0">
            <a:spAutoFit/>
          </a:bodyPr>
          <a:lstStyle/>
          <a:p>
            <a:r>
              <a:rPr lang="en-US" sz="5400" dirty="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rPr>
              <a:t>TIẾT 2</a:t>
            </a:r>
          </a:p>
        </p:txBody>
      </p:sp>
    </p:spTree>
    <p:extLst>
      <p:ext uri="{BB962C8B-B14F-4D97-AF65-F5344CB8AC3E}">
        <p14:creationId xmlns:p14="http://schemas.microsoft.com/office/powerpoint/2010/main" val="347418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413277B4-4637-52BB-B195-68D3AD5C3BCC}"/>
              </a:ext>
            </a:extLst>
          </p:cNvPr>
          <p:cNvSpPr/>
          <p:nvPr/>
        </p:nvSpPr>
        <p:spPr>
          <a:xfrm>
            <a:off x="1259632" y="0"/>
            <a:ext cx="5760640" cy="547278"/>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547278"/>
            <a:ext cx="8915036" cy="3816429"/>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0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899592" y="26439"/>
            <a:ext cx="7227493" cy="707886"/>
          </a:xfrm>
          <a:prstGeom prst="rect">
            <a:avLst/>
          </a:prstGeom>
          <a:noFill/>
        </p:spPr>
        <p:txBody>
          <a:bodyPr wrap="square" rtlCol="0">
            <a:spAutoFit/>
          </a:bodyPr>
          <a:lstStyle/>
          <a:p>
            <a:pPr algn="ctr"/>
            <a:r>
              <a:rPr lang="en-US" sz="4000" b="1" dirty="0" err="1">
                <a:solidFill>
                  <a:srgbClr val="00B050"/>
                </a:solidFill>
                <a:latin typeface="Times New Roman" panose="02020603050405020304" pitchFamily="18" charset="0"/>
                <a:cs typeface="Times New Roman" panose="02020603050405020304" pitchFamily="18" charset="0"/>
              </a:rPr>
              <a:t>Trả</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lời</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câu</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hỏi</a:t>
            </a:r>
            <a:endParaRPr lang="en-US" sz="4000" b="1"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D0F18E5-03C3-6C0F-030F-FAF241425691}"/>
              </a:ext>
            </a:extLst>
          </p:cNvPr>
          <p:cNvGrpSpPr/>
          <p:nvPr/>
        </p:nvGrpSpPr>
        <p:grpSpPr>
          <a:xfrm>
            <a:off x="131783" y="680256"/>
            <a:ext cx="8664054" cy="830997"/>
            <a:chOff x="1889990" y="335364"/>
            <a:chExt cx="10183120" cy="830997"/>
          </a:xfrm>
        </p:grpSpPr>
        <p:sp>
          <p:nvSpPr>
            <p:cNvPr id="4" name="TextBox 3">
              <a:extLst>
                <a:ext uri="{FF2B5EF4-FFF2-40B4-BE49-F238E27FC236}">
                  <a16:creationId xmlns:a16="http://schemas.microsoft.com/office/drawing/2014/main" id="{209A76B6-AA05-66A8-672A-3AFD14ED0D27}"/>
                </a:ext>
              </a:extLst>
            </p:cNvPr>
            <p:cNvSpPr txBox="1"/>
            <p:nvPr/>
          </p:nvSpPr>
          <p:spPr>
            <a:xfrm>
              <a:off x="1944278" y="335364"/>
              <a:ext cx="10128832" cy="83099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Bác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Hồ</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đã</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khẳng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định</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sức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khoẻ</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cần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thiết</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thế</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xây</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dựng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bảo</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vệ</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đất</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nước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0" y="365878"/>
              <a:ext cx="721470" cy="448955"/>
              <a:chOff x="4292118" y="760885"/>
              <a:chExt cx="487352" cy="303269"/>
            </a:xfrm>
          </p:grpSpPr>
          <p:sp>
            <p:nvSpPr>
              <p:cNvPr id="6" name="Oval 5">
                <a:extLst>
                  <a:ext uri="{FF2B5EF4-FFF2-40B4-BE49-F238E27FC236}">
                    <a16:creationId xmlns:a16="http://schemas.microsoft.com/office/drawing/2014/main" id="{F1D70973-92BB-710B-39C2-4B52960DCD0B}"/>
                  </a:ext>
                </a:extLst>
              </p:cNvPr>
              <p:cNvSpPr/>
              <p:nvPr/>
            </p:nvSpPr>
            <p:spPr>
              <a:xfrm>
                <a:off x="4292118" y="760885"/>
                <a:ext cx="487352" cy="293566"/>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02018" y="770589"/>
                <a:ext cx="450681" cy="29356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1</a:t>
                </a:r>
              </a:p>
            </p:txBody>
          </p:sp>
        </p:grpSp>
      </p:grpSp>
      <p:sp>
        <p:nvSpPr>
          <p:cNvPr id="8" name="Rectangle 7"/>
          <p:cNvSpPr/>
          <p:nvPr/>
        </p:nvSpPr>
        <p:spPr>
          <a:xfrm>
            <a:off x="51584" y="1388142"/>
            <a:ext cx="8923508" cy="1384995"/>
          </a:xfrm>
          <a:prstGeom prst="rect">
            <a:avLst/>
          </a:prstGeom>
        </p:spPr>
        <p:txBody>
          <a:bodyPr wrap="square">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 gìn dân chủ, xây dựng nước nhà, gây dời sống mới, việc gì cũng cần có sức khoẻ mới làm thành công. Một người dân mạnh khoẻ thì cả nước mạnh khoẻ</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FB9C4DB-27F8-4114-CC40-DBB29198BC27}"/>
              </a:ext>
            </a:extLst>
          </p:cNvPr>
          <p:cNvGrpSpPr/>
          <p:nvPr/>
        </p:nvGrpSpPr>
        <p:grpSpPr>
          <a:xfrm>
            <a:off x="51583" y="2949897"/>
            <a:ext cx="8225557" cy="523224"/>
            <a:chOff x="1957942" y="335360"/>
            <a:chExt cx="8429761" cy="523224"/>
          </a:xfrm>
        </p:grpSpPr>
        <p:sp>
          <p:nvSpPr>
            <p:cNvPr id="10" name="TextBox 9">
              <a:extLst>
                <a:ext uri="{FF2B5EF4-FFF2-40B4-BE49-F238E27FC236}">
                  <a16:creationId xmlns:a16="http://schemas.microsoft.com/office/drawing/2014/main" id="{017505D2-8FE4-2BEB-C8C9-42781B00838A}"/>
                </a:ext>
              </a:extLst>
            </p:cNvPr>
            <p:cNvSpPr txBox="1"/>
            <p:nvPr/>
          </p:nvSpPr>
          <p:spPr>
            <a:xfrm>
              <a:off x="2453313" y="335364"/>
              <a:ext cx="7934390" cy="523220"/>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Để</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có</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sức</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khoẻ</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mỗi</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người</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cần</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phải</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làm</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1" name="Group 10">
              <a:extLst>
                <a:ext uri="{FF2B5EF4-FFF2-40B4-BE49-F238E27FC236}">
                  <a16:creationId xmlns:a16="http://schemas.microsoft.com/office/drawing/2014/main" id="{54044621-2CBD-F36A-41E9-47FAE46F3CC3}"/>
                </a:ext>
              </a:extLst>
            </p:cNvPr>
            <p:cNvGrpSpPr/>
            <p:nvPr/>
          </p:nvGrpSpPr>
          <p:grpSpPr>
            <a:xfrm>
              <a:off x="1957942" y="335360"/>
              <a:ext cx="676720" cy="477054"/>
              <a:chOff x="4338016" y="740271"/>
              <a:chExt cx="457123" cy="322250"/>
            </a:xfrm>
          </p:grpSpPr>
          <p:sp>
            <p:nvSpPr>
              <p:cNvPr id="12" name="Oval 11">
                <a:extLst>
                  <a:ext uri="{FF2B5EF4-FFF2-40B4-BE49-F238E27FC236}">
                    <a16:creationId xmlns:a16="http://schemas.microsoft.com/office/drawing/2014/main" id="{35291EEA-DAD7-CE72-4CC2-DD479BAEE74C}"/>
                  </a:ext>
                </a:extLst>
              </p:cNvPr>
              <p:cNvSpPr/>
              <p:nvPr/>
            </p:nvSpPr>
            <p:spPr>
              <a:xfrm>
                <a:off x="4338016" y="740272"/>
                <a:ext cx="457123" cy="322249"/>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BFEB973-FB79-E02C-DE1D-A93C02E92950}"/>
                  </a:ext>
                </a:extLst>
              </p:cNvPr>
              <p:cNvSpPr/>
              <p:nvPr/>
            </p:nvSpPr>
            <p:spPr>
              <a:xfrm>
                <a:off x="4338016" y="740271"/>
                <a:ext cx="457122" cy="322250"/>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grpSp>
      <p:sp>
        <p:nvSpPr>
          <p:cNvPr id="14" name="Rectangle 13"/>
          <p:cNvSpPr/>
          <p:nvPr/>
        </p:nvSpPr>
        <p:spPr>
          <a:xfrm>
            <a:off x="190116" y="3426951"/>
            <a:ext cx="8784976" cy="523220"/>
          </a:xfrm>
          <a:prstGeom prst="rect">
            <a:avLst/>
          </a:prstGeom>
        </p:spPr>
        <p:txBody>
          <a:bodyPr wrap="square">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Mỗi người dân cần tập thể dục hàng ngày để có sức khoẻ.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77973" y="3885534"/>
            <a:ext cx="8579265" cy="1083374"/>
          </a:xfrm>
          <a:prstGeom prst="rect">
            <a:avLst/>
          </a:prstGeom>
        </p:spPr>
        <p:txBody>
          <a:bodyPr wrap="square">
            <a:spAutoFit/>
          </a:bodyPr>
          <a:lstStyle/>
          <a:p>
            <a:pPr algn="just">
              <a:lnSpc>
                <a:spcPct val="115000"/>
              </a:lnSpc>
            </a:pP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Để nâng cao sức khoẻ cần tập thể dục cần tập thể dục thường xuyên.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1143A78-B7E8-40C3-B545-E1355013982D}"/>
              </a:ext>
            </a:extLst>
          </p:cNvPr>
          <p:cNvGrpSpPr/>
          <p:nvPr/>
        </p:nvGrpSpPr>
        <p:grpSpPr>
          <a:xfrm>
            <a:off x="131783" y="35140"/>
            <a:ext cx="708950" cy="675630"/>
            <a:chOff x="451413" y="196770"/>
            <a:chExt cx="1143080" cy="1143080"/>
          </a:xfrm>
        </p:grpSpPr>
        <p:sp>
          <p:nvSpPr>
            <p:cNvPr id="17" name="Oval 16">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ysClr val="window" lastClr="FFFFFF"/>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D31B853-2819-4971-973F-CD8E1C159947}"/>
                </a:ext>
              </a:extLst>
            </p:cNvPr>
            <p:cNvSpPr txBox="1"/>
            <p:nvPr/>
          </p:nvSpPr>
          <p:spPr>
            <a:xfrm rot="195696">
              <a:off x="687287" y="273320"/>
              <a:ext cx="648183" cy="57328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46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B2D4C-C872-097E-A9C3-45F1DA062FDA}"/>
              </a:ext>
            </a:extLst>
          </p:cNvPr>
          <p:cNvGrpSpPr/>
          <p:nvPr/>
        </p:nvGrpSpPr>
        <p:grpSpPr>
          <a:xfrm>
            <a:off x="1" y="267494"/>
            <a:ext cx="9115112" cy="1077218"/>
            <a:chOff x="1763746" y="246858"/>
            <a:chExt cx="9710105" cy="1077218"/>
          </a:xfrm>
        </p:grpSpPr>
        <p:sp>
          <p:nvSpPr>
            <p:cNvPr id="3" name="TextBox 2">
              <a:extLst>
                <a:ext uri="{FF2B5EF4-FFF2-40B4-BE49-F238E27FC236}">
                  <a16:creationId xmlns:a16="http://schemas.microsoft.com/office/drawing/2014/main" id="{492C9088-E98E-CFD4-F76D-4AF214FB81FA}"/>
                </a:ext>
              </a:extLst>
            </p:cNvPr>
            <p:cNvSpPr txBox="1"/>
            <p:nvPr/>
          </p:nvSpPr>
          <p:spPr>
            <a:xfrm>
              <a:off x="1763746" y="246858"/>
              <a:ext cx="9710105" cy="1077218"/>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Câu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thấy</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tấm</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gương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của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Bác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4" name="Group 3">
              <a:extLst>
                <a:ext uri="{FF2B5EF4-FFF2-40B4-BE49-F238E27FC236}">
                  <a16:creationId xmlns:a16="http://schemas.microsoft.com/office/drawing/2014/main" id="{D756BB8C-6BBE-7F81-3E7F-932167AD9354}"/>
                </a:ext>
              </a:extLst>
            </p:cNvPr>
            <p:cNvGrpSpPr/>
            <p:nvPr/>
          </p:nvGrpSpPr>
          <p:grpSpPr>
            <a:xfrm>
              <a:off x="1885076" y="292974"/>
              <a:ext cx="542232" cy="385172"/>
              <a:chOff x="4288799" y="711637"/>
              <a:chExt cx="366277" cy="260183"/>
            </a:xfrm>
          </p:grpSpPr>
          <p:sp>
            <p:nvSpPr>
              <p:cNvPr id="5" name="Oval 4">
                <a:extLst>
                  <a:ext uri="{FF2B5EF4-FFF2-40B4-BE49-F238E27FC236}">
                    <a16:creationId xmlns:a16="http://schemas.microsoft.com/office/drawing/2014/main" id="{B0047E1B-689E-16EA-F5D0-E2535313A281}"/>
                  </a:ext>
                </a:extLst>
              </p:cNvPr>
              <p:cNvSpPr/>
              <p:nvPr/>
            </p:nvSpPr>
            <p:spPr>
              <a:xfrm>
                <a:off x="4288799" y="711637"/>
                <a:ext cx="366277" cy="240485"/>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Oval 5">
                <a:extLst>
                  <a:ext uri="{FF2B5EF4-FFF2-40B4-BE49-F238E27FC236}">
                    <a16:creationId xmlns:a16="http://schemas.microsoft.com/office/drawing/2014/main" id="{A696B877-6F7F-C4FE-DC3F-8F10289C1D8E}"/>
                  </a:ext>
                </a:extLst>
              </p:cNvPr>
              <p:cNvSpPr/>
              <p:nvPr/>
            </p:nvSpPr>
            <p:spPr>
              <a:xfrm>
                <a:off x="4288799" y="731335"/>
                <a:ext cx="366276" cy="24048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grpSp>
      <p:sp>
        <p:nvSpPr>
          <p:cNvPr id="7" name="TextBox 6"/>
          <p:cNvSpPr txBox="1"/>
          <p:nvPr/>
        </p:nvSpPr>
        <p:spPr>
          <a:xfrm>
            <a:off x="13397" y="1365212"/>
            <a:ext cx="7049013" cy="584775"/>
          </a:xfrm>
          <a:prstGeom prst="rect">
            <a:avLst/>
          </a:prstGeom>
          <a:noFill/>
        </p:spPr>
        <p:txBody>
          <a:bodyPr wrap="square" rtlCol="0">
            <a:spAutoFit/>
          </a:bodyPr>
          <a:lstStyle/>
          <a:p>
            <a:r>
              <a:rPr lang="nl-NL" sz="3200" dirty="0">
                <a:solidFill>
                  <a:srgbClr val="FF0000"/>
                </a:solidFill>
                <a:latin typeface="Times New Roman" panose="02020603050405020304" pitchFamily="18" charset="0"/>
                <a:cs typeface="Times New Roman" panose="02020603050405020304" pitchFamily="18" charset="0"/>
              </a:rPr>
              <a:t>+ Tự Tôi, ngày nào Tôi cũng tập.</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CEFC104D-8D7D-410C-8827-C9550B10800C}"/>
              </a:ext>
            </a:extLst>
          </p:cNvPr>
          <p:cNvGrpSpPr/>
          <p:nvPr/>
        </p:nvGrpSpPr>
        <p:grpSpPr>
          <a:xfrm>
            <a:off x="113896" y="1970487"/>
            <a:ext cx="7964617" cy="672068"/>
            <a:chOff x="2099706" y="271022"/>
            <a:chExt cx="8999601" cy="1318560"/>
          </a:xfrm>
        </p:grpSpPr>
        <p:sp>
          <p:nvSpPr>
            <p:cNvPr id="9" name="TextBox 8">
              <a:extLst>
                <a:ext uri="{FF2B5EF4-FFF2-40B4-BE49-F238E27FC236}">
                  <a16:creationId xmlns:a16="http://schemas.microsoft.com/office/drawing/2014/main" id="{62D85724-DC8D-4FC6-BE21-52234C4F3D98}"/>
                </a:ext>
              </a:extLst>
            </p:cNvPr>
            <p:cNvSpPr txBox="1"/>
            <p:nvPr/>
          </p:nvSpPr>
          <p:spPr>
            <a:xfrm>
              <a:off x="2455072" y="271022"/>
              <a:ext cx="8644235" cy="784993"/>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342900" marR="0" lvl="1" indent="0"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Tìm</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ý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tương</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ứng</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với</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mỗi</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0" name="Group 9">
              <a:extLst>
                <a:ext uri="{FF2B5EF4-FFF2-40B4-BE49-F238E27FC236}">
                  <a16:creationId xmlns:a16="http://schemas.microsoft.com/office/drawing/2014/main" id="{3F755A20-259D-44D9-8F3C-09675259C20E}"/>
                </a:ext>
              </a:extLst>
            </p:cNvPr>
            <p:cNvGrpSpPr/>
            <p:nvPr/>
          </p:nvGrpSpPr>
          <p:grpSpPr>
            <a:xfrm>
              <a:off x="2099706" y="341297"/>
              <a:ext cx="710730" cy="1248285"/>
              <a:chOff x="4433779" y="744279"/>
              <a:chExt cx="480097" cy="843215"/>
            </a:xfrm>
          </p:grpSpPr>
          <p:sp>
            <p:nvSpPr>
              <p:cNvPr id="11" name="Oval 10">
                <a:extLst>
                  <a:ext uri="{FF2B5EF4-FFF2-40B4-BE49-F238E27FC236}">
                    <a16:creationId xmlns:a16="http://schemas.microsoft.com/office/drawing/2014/main" id="{18DCCC10-FE2E-42FE-B8C8-3C20504669E0}"/>
                  </a:ext>
                </a:extLst>
              </p:cNvPr>
              <p:cNvSpPr/>
              <p:nvPr/>
            </p:nvSpPr>
            <p:spPr>
              <a:xfrm>
                <a:off x="4433779" y="744279"/>
                <a:ext cx="480097" cy="843215"/>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a:extLst>
                  <a:ext uri="{FF2B5EF4-FFF2-40B4-BE49-F238E27FC236}">
                    <a16:creationId xmlns:a16="http://schemas.microsoft.com/office/drawing/2014/main" id="{3F8AFFF9-C03E-4597-8387-EA0AC6FAA082}"/>
                  </a:ext>
                </a:extLst>
              </p:cNvPr>
              <p:cNvSpPr/>
              <p:nvPr/>
            </p:nvSpPr>
            <p:spPr>
              <a:xfrm>
                <a:off x="4477197" y="824735"/>
                <a:ext cx="381716" cy="655828"/>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4</a:t>
                </a:r>
              </a:p>
            </p:txBody>
          </p:sp>
        </p:gr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70881" y="2518913"/>
            <a:ext cx="2651149" cy="2337921"/>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148064" y="2715766"/>
            <a:ext cx="3528392" cy="1944216"/>
          </a:xfrm>
          <a:prstGeom prst="rect">
            <a:avLst/>
          </a:prstGeom>
        </p:spPr>
      </p:pic>
      <p:cxnSp>
        <p:nvCxnSpPr>
          <p:cNvPr id="15" name="Straight Arrow Connector 14"/>
          <p:cNvCxnSpPr/>
          <p:nvPr/>
        </p:nvCxnSpPr>
        <p:spPr>
          <a:xfrm>
            <a:off x="3223906" y="3471849"/>
            <a:ext cx="1924158" cy="396044"/>
          </a:xfrm>
          <a:prstGeom prst="straightConnector1">
            <a:avLst/>
          </a:prstGeom>
          <a:noFill/>
          <a:ln w="28575" cap="flat" cmpd="sng" algn="ctr">
            <a:solidFill>
              <a:srgbClr val="C00000"/>
            </a:solidFill>
            <a:prstDash val="solid"/>
            <a:miter lim="800000"/>
            <a:tailEnd type="triangle"/>
          </a:ln>
          <a:effectLst/>
        </p:spPr>
      </p:cxnSp>
      <p:cxnSp>
        <p:nvCxnSpPr>
          <p:cNvPr id="16" name="Straight Arrow Connector 15"/>
          <p:cNvCxnSpPr/>
          <p:nvPr/>
        </p:nvCxnSpPr>
        <p:spPr>
          <a:xfrm flipV="1">
            <a:off x="3152180" y="3471849"/>
            <a:ext cx="1910959" cy="792088"/>
          </a:xfrm>
          <a:prstGeom prst="straightConnector1">
            <a:avLst/>
          </a:prstGeom>
          <a:noFill/>
          <a:ln w="28575" cap="flat" cmpd="sng" algn="ctr">
            <a:solidFill>
              <a:srgbClr val="C00000"/>
            </a:solidFill>
            <a:prstDash val="solid"/>
            <a:miter lim="800000"/>
            <a:tailEnd type="triangle"/>
          </a:ln>
          <a:effectLst/>
        </p:spPr>
      </p:cxnSp>
      <p:cxnSp>
        <p:nvCxnSpPr>
          <p:cNvPr id="19" name="Straight Arrow Connector 18"/>
          <p:cNvCxnSpPr/>
          <p:nvPr/>
        </p:nvCxnSpPr>
        <p:spPr>
          <a:xfrm>
            <a:off x="3223906" y="3813887"/>
            <a:ext cx="1924158" cy="450050"/>
          </a:xfrm>
          <a:prstGeom prst="straightConnector1">
            <a:avLst/>
          </a:prstGeom>
          <a:noFill/>
          <a:ln w="28575" cap="flat" cmpd="sng" algn="ctr">
            <a:solidFill>
              <a:srgbClr val="C00000"/>
            </a:solidFill>
            <a:prstDash val="solid"/>
            <a:miter lim="800000"/>
            <a:tailEnd type="triangle"/>
          </a:ln>
          <a:effectLst/>
        </p:spPr>
      </p:cxnSp>
    </p:spTree>
    <p:extLst>
      <p:ext uri="{BB962C8B-B14F-4D97-AF65-F5344CB8AC3E}">
        <p14:creationId xmlns:p14="http://schemas.microsoft.com/office/powerpoint/2010/main" val="37224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267495"/>
            <a:ext cx="84249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07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791260"/>
          </a:xfrm>
          <a:prstGeom prst="rect">
            <a:avLst/>
          </a:prstGeom>
          <a:solidFill>
            <a:srgbClr val="4F81BD">
              <a:lumMod val="40000"/>
              <a:lumOff val="60000"/>
            </a:srgbClr>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nl-NL" sz="32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Muốn xây dựng được đất nước giàu mạnh thì người dân cần phải mạnh khoẻ. Tập thể dục là cách nâng cao sức khoẻ.</a:t>
            </a:r>
            <a:endParaRPr kumimoji="0" lang="en-US" sz="32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algn="ctr"/>
            <a:r>
              <a:rPr lang="en-US" sz="6600" b="1" dirty="0" err="1">
                <a:solidFill>
                  <a:srgbClr val="00B050"/>
                </a:solidFill>
                <a:latin typeface="Times New Roman" panose="02020603050405020304" pitchFamily="18" charset="0"/>
                <a:cs typeface="Times New Roman" panose="02020603050405020304" pitchFamily="18" charset="0"/>
              </a:rPr>
              <a:t>Luyện</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đọc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lại</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74C84-B1C3-4F19-B9AB-5EDEA63528F0}"/>
              </a:ext>
            </a:extLst>
          </p:cNvPr>
          <p:cNvSpPr/>
          <p:nvPr/>
        </p:nvSpPr>
        <p:spPr>
          <a:xfrm>
            <a:off x="251520" y="195486"/>
            <a:ext cx="8712968" cy="4752528"/>
          </a:xfrm>
          <a:prstGeom prst="rect">
            <a:avLst/>
          </a:prstGeom>
          <a:solidFill>
            <a:srgbClr val="FFFFFF"/>
          </a:solidFill>
          <a:ln w="25400" cap="flat" cmpd="sng" algn="ctr">
            <a:solidFill>
              <a:srgbClr val="C0504D">
                <a:lumMod val="60000"/>
                <a:lumOff val="40000"/>
              </a:srgbClr>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18" y="727486"/>
            <a:ext cx="8784977" cy="4220528"/>
          </a:xfrm>
          <a:prstGeom prst="rect">
            <a:avLst/>
          </a:prstGeom>
        </p:spPr>
      </p:pic>
      <p:sp>
        <p:nvSpPr>
          <p:cNvPr id="4" name="TextBox 3">
            <a:extLst>
              <a:ext uri="{FF2B5EF4-FFF2-40B4-BE49-F238E27FC236}">
                <a16:creationId xmlns:a16="http://schemas.microsoft.com/office/drawing/2014/main" id="{424ECBE9-59BE-4A6B-8AFC-9385AAA14BE3}"/>
              </a:ext>
            </a:extLst>
          </p:cNvPr>
          <p:cNvSpPr txBox="1"/>
          <p:nvPr/>
        </p:nvSpPr>
        <p:spPr>
          <a:xfrm>
            <a:off x="2411760" y="204270"/>
            <a:ext cx="3960441" cy="523216"/>
          </a:xfrm>
          <a:prstGeom prst="rect">
            <a:avLst/>
          </a:prstGeom>
          <a:noFill/>
        </p:spPr>
        <p:txBody>
          <a:bodyPr wrap="square" lIns="91436" tIns="45718" rIns="91436" bIns="45718"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70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8DB5-34A7-4402-B12F-6383E038F752}"/>
              </a:ext>
            </a:extLst>
          </p:cNvPr>
          <p:cNvSpPr txBox="1"/>
          <p:nvPr/>
        </p:nvSpPr>
        <p:spPr>
          <a:xfrm>
            <a:off x="899592" y="411510"/>
            <a:ext cx="6546343" cy="714042"/>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BỐN</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64704" y="1419622"/>
            <a:ext cx="8311752" cy="3168351"/>
          </a:xfrm>
          <a:prstGeom prst="rect">
            <a:avLst/>
          </a:prstGeom>
        </p:spPr>
      </p:pic>
    </p:spTree>
    <p:extLst>
      <p:ext uri="{BB962C8B-B14F-4D97-AF65-F5344CB8AC3E}">
        <p14:creationId xmlns:p14="http://schemas.microsoft.com/office/powerpoint/2010/main" val="13690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41D0E-8D9D-47FE-82BF-F2067959622B}"/>
              </a:ext>
            </a:extLst>
          </p:cNvPr>
          <p:cNvSpPr txBox="1"/>
          <p:nvPr/>
        </p:nvSpPr>
        <p:spPr>
          <a:xfrm>
            <a:off x="831935" y="144316"/>
            <a:ext cx="8233624" cy="460767"/>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điều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hay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4DFF00E3-5DB1-E897-E16C-7097BE401BC6}"/>
              </a:ext>
            </a:extLst>
          </p:cNvPr>
          <p:cNvSpPr/>
          <p:nvPr/>
        </p:nvSpPr>
        <p:spPr>
          <a:xfrm>
            <a:off x="251520" y="189834"/>
            <a:ext cx="432048" cy="369729"/>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sp>
        <p:nvSpPr>
          <p:cNvPr id="4" name="TextBox 3">
            <a:extLst>
              <a:ext uri="{FF2B5EF4-FFF2-40B4-BE49-F238E27FC236}">
                <a16:creationId xmlns:a16="http://schemas.microsoft.com/office/drawing/2014/main" id="{CB9A8DB5-34A7-4402-B12F-6383E038F752}"/>
              </a:ext>
            </a:extLst>
          </p:cNvPr>
          <p:cNvSpPr txBox="1"/>
          <p:nvPr/>
        </p:nvSpPr>
        <p:spPr>
          <a:xfrm>
            <a:off x="971600" y="1131590"/>
            <a:ext cx="7237575" cy="1329595"/>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ĐÔI</a:t>
            </a:r>
          </a:p>
          <a:p>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438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1671"/>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dirty="0">
                <a:solidFill>
                  <a:srgbClr val="FF00FF"/>
                </a:solidFill>
                <a:latin typeface="Times New Roman" panose="02020603050405020304" pitchFamily="18" charset="0"/>
                <a:cs typeface="Times New Roman" panose="02020603050405020304" pitchFamily="18" charset="0"/>
              </a:rPr>
              <a:t>CỦNG CỐ,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8.33333E-7 4.93827E-7 L 8.33333E-7 -0.07222 " pathEditMode="relative" rAng="0" ptsTypes="AA">
                                      <p:cBhvr>
                                        <p:cTn id="21" dur="500" accel="50000" decel="50000" autoRev="1" fill="hold">
                                          <p:stCondLst>
                                            <p:cond delay="0"/>
                                          </p:stCondLst>
                                        </p:cTn>
                                        <p:tgtEl>
                                          <p:spTgt spid="6"/>
                                        </p:tgtEl>
                                        <p:attrNameLst>
                                          <p:attrName>ppt_x</p:attrName>
                                          <p:attrName>ppt_y</p:attrName>
                                        </p:attrNameLst>
                                      </p:cBhvr>
                                      <p:rCtr x="0" y="-3611"/>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endParaRPr sz="1600"/>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endParaRPr sz="1600"/>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endParaRPr sz="1600"/>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002060"/>
                </a:solidFill>
              </a:rPr>
              <a:t>Hoàn</a:t>
            </a:r>
            <a:r>
              <a:rPr lang="en-US" sz="4000" dirty="0">
                <a:solidFill>
                  <a:srgbClr val="002060"/>
                </a:solidFill>
              </a:rPr>
              <a:t> </a:t>
            </a:r>
            <a:r>
              <a:rPr lang="en-US" sz="4000" dirty="0" err="1">
                <a:solidFill>
                  <a:srgbClr val="002060"/>
                </a:solidFill>
              </a:rPr>
              <a:t>thành</a:t>
            </a:r>
            <a:r>
              <a:rPr lang="en-US" sz="4000" dirty="0">
                <a:solidFill>
                  <a:srgbClr val="002060"/>
                </a:solidFill>
              </a:rPr>
              <a:t> </a:t>
            </a:r>
            <a:r>
              <a:rPr lang="en-US" sz="4000" dirty="0" err="1">
                <a:solidFill>
                  <a:srgbClr val="002060"/>
                </a:solidFill>
              </a:rPr>
              <a:t>bài</a:t>
            </a:r>
            <a:endParaRPr lang="en-US" sz="4000" dirty="0">
              <a:solidFill>
                <a:srgbClr val="002060"/>
              </a:solidFill>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FFFFFF"/>
                </a:solidFill>
              </a:rPr>
              <a:t>Xem</a:t>
            </a:r>
            <a:r>
              <a:rPr lang="en-US" sz="4000" dirty="0">
                <a:solidFill>
                  <a:srgbClr val="FFFFFF"/>
                </a:solidFill>
              </a:rPr>
              <a:t> </a:t>
            </a:r>
            <a:r>
              <a:rPr lang="en-US" sz="4000" dirty="0" err="1">
                <a:solidFill>
                  <a:srgbClr val="FFFFFF"/>
                </a:solidFill>
              </a:rPr>
              <a:t>lại</a:t>
            </a:r>
            <a:r>
              <a:rPr lang="en-US" sz="4000" dirty="0">
                <a:solidFill>
                  <a:srgbClr val="FFFFFF"/>
                </a:solidFill>
              </a:rPr>
              <a:t> </a:t>
            </a:r>
            <a:r>
              <a:rPr lang="en-US" sz="4000" dirty="0" err="1">
                <a:solidFill>
                  <a:srgbClr val="FFFFFF"/>
                </a:solidFill>
              </a:rPr>
              <a:t>bài</a:t>
            </a:r>
            <a:r>
              <a:rPr lang="en-US" sz="4000" dirty="0">
                <a:solidFill>
                  <a:srgbClr val="FFFFFF"/>
                </a:solidFill>
              </a:rPr>
              <a:t> </a:t>
            </a:r>
            <a:r>
              <a:rPr lang="en-US" sz="4000" dirty="0" err="1">
                <a:solidFill>
                  <a:srgbClr val="FFFFFF"/>
                </a:solidFill>
              </a:rPr>
              <a:t>đã</a:t>
            </a:r>
            <a:r>
              <a:rPr lang="en-US" sz="4000" dirty="0">
                <a:solidFill>
                  <a:srgbClr val="FFFFFF"/>
                </a:solidFill>
              </a:rPr>
              <a:t> </a:t>
            </a:r>
            <a:r>
              <a:rPr lang="en-US" sz="4000" dirty="0" err="1">
                <a:solidFill>
                  <a:srgbClr val="FFFFFF"/>
                </a:solidFill>
              </a:rPr>
              <a:t>học</a:t>
            </a:r>
            <a:r>
              <a:rPr lang="en-US" sz="4000" dirty="0">
                <a:solidFill>
                  <a:srgbClr val="FFFFFF"/>
                </a:solidFill>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a:solidFill>
                  <a:srgbClr val="FFFFFF"/>
                </a:solidFill>
              </a:rPr>
              <a:t>Chuẩn bị bài mới</a:t>
            </a:r>
          </a:p>
        </p:txBody>
      </p:sp>
    </p:spTree>
    <p:extLst>
      <p:ext uri="{BB962C8B-B14F-4D97-AF65-F5344CB8AC3E}">
        <p14:creationId xmlns:p14="http://schemas.microsoft.com/office/powerpoint/2010/main" val="19454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0E660-BA51-6D51-3CFA-4B96AB362084}"/>
              </a:ext>
            </a:extLst>
          </p:cNvPr>
          <p:cNvSpPr txBox="1"/>
          <p:nvPr/>
        </p:nvSpPr>
        <p:spPr>
          <a:xfrm>
            <a:off x="1115616" y="1347614"/>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1321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6"/>
            <a:ext cx="8784976" cy="2580456"/>
          </a:xfrm>
          <a:prstGeom prst="rect">
            <a:avLst/>
          </a:prstGeom>
        </p:spPr>
      </p:pic>
      <p:sp>
        <p:nvSpPr>
          <p:cNvPr id="5" name="TextBox 4"/>
          <p:cNvSpPr txBox="1"/>
          <p:nvPr/>
        </p:nvSpPr>
        <p:spPr>
          <a:xfrm>
            <a:off x="611560" y="3219822"/>
            <a:ext cx="6408712" cy="369332"/>
          </a:xfrm>
          <a:prstGeom prst="rect">
            <a:avLst/>
          </a:prstGeom>
          <a:noFill/>
          <a:ln>
            <a:solidFill>
              <a:srgbClr val="C00000"/>
            </a:solidFill>
          </a:ln>
        </p:spPr>
        <p:txBody>
          <a:bodyPr wrap="square" rtlCol="0">
            <a:spAutoFit/>
          </a:bodyPr>
          <a:lstStyle/>
          <a:p>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cảm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thấy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như</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thế</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nào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khi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gia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hoạt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động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thể</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đó</a:t>
            </a:r>
            <a:r>
              <a:rPr lang="en-US"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611560" y="3219822"/>
            <a:ext cx="5112568" cy="369332"/>
          </a:xfrm>
          <a:prstGeom prst="rect">
            <a:avLst/>
          </a:prstGeom>
          <a:noFill/>
          <a:ln>
            <a:solidFill>
              <a:srgbClr val="FF0066"/>
            </a:solidFill>
          </a:ln>
        </p:spPr>
        <p:txBody>
          <a:bodyPr wrap="square" rtlCol="0">
            <a:spAutoFit/>
          </a:bodyPr>
          <a:lstStyle/>
          <a:p>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đã</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từng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gia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các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hoạt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động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thể</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nào</a:t>
            </a:r>
            <a:r>
              <a:rPr lang="en-US"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30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123478"/>
            <a:ext cx="8640960" cy="4752528"/>
          </a:xfrm>
          <a:prstGeom prst="rect">
            <a:avLst/>
          </a:prstGeom>
        </p:spPr>
      </p:pic>
    </p:spTree>
    <p:extLst>
      <p:ext uri="{BB962C8B-B14F-4D97-AF65-F5344CB8AC3E}">
        <p14:creationId xmlns:p14="http://schemas.microsoft.com/office/powerpoint/2010/main" val="175171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 y="130267"/>
            <a:ext cx="8640960" cy="4896544"/>
          </a:xfrm>
          <a:prstGeom prst="rect">
            <a:avLst/>
          </a:prstGeom>
        </p:spPr>
      </p:pic>
      <p:sp>
        <p:nvSpPr>
          <p:cNvPr id="3" name="TextBox 2">
            <a:extLst>
              <a:ext uri="{FF2B5EF4-FFF2-40B4-BE49-F238E27FC236}">
                <a16:creationId xmlns:a16="http://schemas.microsoft.com/office/drawing/2014/main" id="{43D4BC7E-2A04-4770-F69D-BCC09556189E}"/>
              </a:ext>
            </a:extLst>
          </p:cNvPr>
          <p:cNvSpPr txBox="1"/>
          <p:nvPr/>
        </p:nvSpPr>
        <p:spPr>
          <a:xfrm>
            <a:off x="557808" y="490306"/>
            <a:ext cx="8254698"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Thứ</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ngày</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tháng</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năm</a:t>
            </a:r>
            <a:r>
              <a:rPr lang="en-US" sz="3600" b="1" dirty="0">
                <a:solidFill>
                  <a:prstClr val="white"/>
                </a:solidFill>
                <a:latin typeface="Times New Roman" panose="02020603050405020304" pitchFamily="18" charset="0"/>
                <a:cs typeface="Times New Roman" panose="02020603050405020304" pitchFamily="18" charset="0"/>
              </a:rPr>
              <a:t> 202…</a:t>
            </a:r>
          </a:p>
        </p:txBody>
      </p:sp>
      <p:sp>
        <p:nvSpPr>
          <p:cNvPr id="4" name="TextBox 3">
            <a:extLst>
              <a:ext uri="{FF2B5EF4-FFF2-40B4-BE49-F238E27FC236}">
                <a16:creationId xmlns:a16="http://schemas.microsoft.com/office/drawing/2014/main" id="{2C16FBC0-0DFA-405E-27F6-AEA0C1274735}"/>
              </a:ext>
            </a:extLst>
          </p:cNvPr>
          <p:cNvSpPr txBox="1"/>
          <p:nvPr/>
        </p:nvSpPr>
        <p:spPr>
          <a:xfrm>
            <a:off x="2992969" y="1136637"/>
            <a:ext cx="3384376"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Tiếng</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Việt</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3AFE64-B622-5090-3569-96CCBCE47581}"/>
              </a:ext>
            </a:extLst>
          </p:cNvPr>
          <p:cNvSpPr txBox="1"/>
          <p:nvPr/>
        </p:nvSpPr>
        <p:spPr>
          <a:xfrm>
            <a:off x="395536" y="1782968"/>
            <a:ext cx="8892480"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Bài</a:t>
            </a:r>
            <a:r>
              <a:rPr lang="en-US" sz="3600" b="1" dirty="0">
                <a:solidFill>
                  <a:prstClr val="white"/>
                </a:solidFill>
                <a:latin typeface="Times New Roman" panose="02020603050405020304" pitchFamily="18" charset="0"/>
                <a:cs typeface="Times New Roman" panose="02020603050405020304" pitchFamily="18" charset="0"/>
              </a:rPr>
              <a:t> 19: </a:t>
            </a:r>
            <a:r>
              <a:rPr lang="en-US" sz="3600" b="1" dirty="0" err="1">
                <a:solidFill>
                  <a:prstClr val="white"/>
                </a:solidFill>
                <a:latin typeface="Times New Roman" panose="02020603050405020304" pitchFamily="18" charset="0"/>
                <a:cs typeface="Times New Roman" panose="02020603050405020304" pitchFamily="18" charset="0"/>
              </a:rPr>
              <a:t>Lời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kêu</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gọi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toàn</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dân</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tập</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thể</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dục</a:t>
            </a:r>
            <a:endParaRPr lang="en-US"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27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7"/>
            <a:ext cx="8784976" cy="4752528"/>
          </a:xfrm>
          <a:prstGeom prst="rect">
            <a:avLst/>
          </a:prstGeom>
        </p:spPr>
      </p:pic>
    </p:spTree>
    <p:extLst>
      <p:ext uri="{BB962C8B-B14F-4D97-AF65-F5344CB8AC3E}">
        <p14:creationId xmlns:p14="http://schemas.microsoft.com/office/powerpoint/2010/main" val="400648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62">
            <a:extLst>
              <a:ext uri="{FF2B5EF4-FFF2-40B4-BE49-F238E27FC236}">
                <a16:creationId xmlns:a16="http://schemas.microsoft.com/office/drawing/2014/main" id="{821A2C2F-1B84-21B9-4EBD-DA0893633205}"/>
              </a:ext>
            </a:extLst>
          </p:cNvPr>
          <p:cNvSpPr/>
          <p:nvPr/>
        </p:nvSpPr>
        <p:spPr>
          <a:xfrm>
            <a:off x="186042" y="34633"/>
            <a:ext cx="2081702" cy="880933"/>
          </a:xfrm>
          <a:custGeom>
            <a:avLst/>
            <a:gdLst>
              <a:gd name="csX0" fmla="*/ 255217 w 2081702"/>
              <a:gd name="csY0" fmla="*/ 110117 h 880933"/>
              <a:gd name="csX1" fmla="*/ 2081702 w 2081702"/>
              <a:gd name="csY1" fmla="*/ 110117 h 880933"/>
              <a:gd name="csX2" fmla="*/ 1826485 w 2081702"/>
              <a:gd name="csY2" fmla="*/ 770816 h 880933"/>
              <a:gd name="csX3" fmla="*/ 0 w 2081702"/>
              <a:gd name="csY3" fmla="*/ 770816 h 880933"/>
              <a:gd name="csX4" fmla="*/ 255217 w 2081702"/>
              <a:gd name="csY4" fmla="*/ 110117 h 880933"/>
            </a:gdLst>
            <a:ahLst/>
            <a:cxnLst>
              <a:cxn ang="0">
                <a:pos x="csX0" y="csY0"/>
              </a:cxn>
              <a:cxn ang="0">
                <a:pos x="csX1" y="csY1"/>
              </a:cxn>
              <a:cxn ang="0">
                <a:pos x="csX2" y="csY2"/>
              </a:cxn>
              <a:cxn ang="0">
                <a:pos x="csX3" y="csY3"/>
              </a:cxn>
              <a:cxn ang="0">
                <a:pos x="csX4" y="csY4"/>
              </a:cxn>
            </a:cxnLst>
            <a:rect l="l" t="t" r="r" b="b"/>
            <a:pathLst>
              <a:path w="2081702" h="880933" fill="none" extrusionOk="0">
                <a:moveTo>
                  <a:pt x="255217" y="110117"/>
                </a:moveTo>
                <a:cubicBezTo>
                  <a:pt x="772772" y="-222205"/>
                  <a:pt x="1409858" y="441201"/>
                  <a:pt x="2081702" y="110117"/>
                </a:cubicBezTo>
                <a:cubicBezTo>
                  <a:pt x="1977063" y="347892"/>
                  <a:pt x="1890601" y="542153"/>
                  <a:pt x="1826485" y="770816"/>
                </a:cubicBezTo>
                <a:cubicBezTo>
                  <a:pt x="1242095" y="1123237"/>
                  <a:pt x="501328" y="431731"/>
                  <a:pt x="0" y="770816"/>
                </a:cubicBezTo>
                <a:cubicBezTo>
                  <a:pt x="42839" y="615425"/>
                  <a:pt x="225717" y="278982"/>
                  <a:pt x="255217" y="110117"/>
                </a:cubicBezTo>
                <a:close/>
              </a:path>
              <a:path w="2081702" h="880933" stroke="0" extrusionOk="0">
                <a:moveTo>
                  <a:pt x="255217" y="110117"/>
                </a:moveTo>
                <a:cubicBezTo>
                  <a:pt x="879211" y="-282673"/>
                  <a:pt x="1470476" y="459953"/>
                  <a:pt x="2081702" y="110117"/>
                </a:cubicBezTo>
                <a:cubicBezTo>
                  <a:pt x="2018160" y="171979"/>
                  <a:pt x="1905874" y="459855"/>
                  <a:pt x="1826485" y="770816"/>
                </a:cubicBezTo>
                <a:cubicBezTo>
                  <a:pt x="1289503" y="1033555"/>
                  <a:pt x="589882" y="465491"/>
                  <a:pt x="0" y="770816"/>
                </a:cubicBezTo>
                <a:cubicBezTo>
                  <a:pt x="29497" y="534058"/>
                  <a:pt x="231452" y="245527"/>
                  <a:pt x="255217" y="11011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Rounded Corners 61">
            <a:extLst>
              <a:ext uri="{FF2B5EF4-FFF2-40B4-BE49-F238E27FC236}">
                <a16:creationId xmlns:a16="http://schemas.microsoft.com/office/drawing/2014/main" id="{A45645C1-003B-B717-5CB9-2DF8F92BD233}"/>
              </a:ext>
            </a:extLst>
          </p:cNvPr>
          <p:cNvSpPr/>
          <p:nvPr/>
        </p:nvSpPr>
        <p:spPr>
          <a:xfrm>
            <a:off x="2483768" y="191283"/>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165462" y="1059582"/>
            <a:ext cx="8915036" cy="398570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10FD0CBE-3B91-2D39-4DC9-D4C810A9F06F}"/>
              </a:ext>
            </a:extLst>
          </p:cNvPr>
          <p:cNvSpPr/>
          <p:nvPr/>
        </p:nvSpPr>
        <p:spPr>
          <a:xfrm>
            <a:off x="159600" y="1200820"/>
            <a:ext cx="469069" cy="26268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
        <p:nvSpPr>
          <p:cNvPr id="6" name="Oval 5">
            <a:extLst>
              <a:ext uri="{FF2B5EF4-FFF2-40B4-BE49-F238E27FC236}">
                <a16:creationId xmlns:a16="http://schemas.microsoft.com/office/drawing/2014/main" id="{DA61DD32-DEA8-16AB-9703-9ED43847A9AD}"/>
              </a:ext>
            </a:extLst>
          </p:cNvPr>
          <p:cNvSpPr/>
          <p:nvPr/>
        </p:nvSpPr>
        <p:spPr>
          <a:xfrm>
            <a:off x="162062" y="2152132"/>
            <a:ext cx="472469" cy="33185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sp>
        <p:nvSpPr>
          <p:cNvPr id="7" name="Oval 6">
            <a:extLst>
              <a:ext uri="{FF2B5EF4-FFF2-40B4-BE49-F238E27FC236}">
                <a16:creationId xmlns:a16="http://schemas.microsoft.com/office/drawing/2014/main" id="{7F8CCD59-98F4-2602-B963-D0743E8CFC89}"/>
              </a:ext>
            </a:extLst>
          </p:cNvPr>
          <p:cNvSpPr/>
          <p:nvPr/>
        </p:nvSpPr>
        <p:spPr>
          <a:xfrm>
            <a:off x="186042" y="3579862"/>
            <a:ext cx="448489" cy="36955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3</a:t>
            </a:r>
          </a:p>
        </p:txBody>
      </p:sp>
    </p:spTree>
    <p:extLst>
      <p:ext uri="{BB962C8B-B14F-4D97-AF65-F5344CB8AC3E}">
        <p14:creationId xmlns:p14="http://schemas.microsoft.com/office/powerpoint/2010/main" val="40028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195486"/>
            <a:ext cx="2765692" cy="731936"/>
          </a:xfrm>
          <a:custGeom>
            <a:avLst/>
            <a:gdLst>
              <a:gd name="csX0" fmla="*/ 339074 w 2765692"/>
              <a:gd name="csY0" fmla="*/ 91492 h 731936"/>
              <a:gd name="csX1" fmla="*/ 2765692 w 2765692"/>
              <a:gd name="csY1" fmla="*/ 91492 h 731936"/>
              <a:gd name="csX2" fmla="*/ 2426618 w 2765692"/>
              <a:gd name="csY2" fmla="*/ 640444 h 731936"/>
              <a:gd name="csX3" fmla="*/ 0 w 2765692"/>
              <a:gd name="csY3" fmla="*/ 640444 h 731936"/>
              <a:gd name="csX4" fmla="*/ 339074 w 2765692"/>
              <a:gd name="csY4" fmla="*/ 91492 h 731936"/>
            </a:gdLst>
            <a:ahLst/>
            <a:cxnLst>
              <a:cxn ang="0">
                <a:pos x="csX0" y="csY0"/>
              </a:cxn>
              <a:cxn ang="0">
                <a:pos x="csX1" y="csY1"/>
              </a:cxn>
              <a:cxn ang="0">
                <a:pos x="csX2" y="csY2"/>
              </a:cxn>
              <a:cxn ang="0">
                <a:pos x="csX3" y="csY3"/>
              </a:cxn>
              <a:cxn ang="0">
                <a:pos x="csX4" y="cs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251520" y="1203598"/>
            <a:ext cx="8611764" cy="2554545"/>
          </a:xfrm>
          <a:prstGeom prst="rect">
            <a:avLst/>
          </a:prstGeom>
        </p:spPr>
        <p:txBody>
          <a:bodyPr wrap="square">
            <a:spAutoFit/>
          </a:bodyPr>
          <a:lstStyle/>
          <a:p>
            <a:pPr algn="just"/>
            <a:r>
              <a:rPr lang="en-US" sz="3200" dirty="0">
                <a:solidFill>
                  <a:srgbClr val="000000"/>
                </a:solidFill>
                <a:latin typeface="OpenSans"/>
              </a:rPr>
              <a:t>      </a:t>
            </a:r>
            <a:r>
              <a:rPr lang="vi-VN" sz="3200" dirty="0">
                <a:solidFill>
                  <a:srgbClr val="000000"/>
                </a:solidFill>
                <a:latin typeface="Times New Roman" panose="02020603050405020304" pitchFamily="18" charset="0"/>
                <a:cs typeface="Times New Roman" panose="02020603050405020304" pitchFamily="18" charset="0"/>
              </a:rPr>
              <a:t>Giữ gìn dân chủ, xây dựng nước nhà, xây dựng đời sống mới , việc gì cũng cần </a:t>
            </a:r>
            <a:r>
              <a:rPr lang="en-US" sz="3200" dirty="0">
                <a:solidFill>
                  <a:srgbClr val="000000"/>
                </a:solidFill>
                <a:latin typeface="Times New Roman" panose="02020603050405020304" pitchFamily="18" charset="0"/>
                <a:cs typeface="Times New Roman" panose="02020603050405020304" pitchFamily="18" charset="0"/>
              </a:rPr>
              <a:t>c</a:t>
            </a:r>
            <a:r>
              <a:rPr lang="vi-VN" sz="3200" dirty="0">
                <a:solidFill>
                  <a:srgbClr val="000000"/>
                </a:solidFill>
                <a:latin typeface="Times New Roman" panose="02020603050405020304" pitchFamily="18" charset="0"/>
                <a:cs typeface="Times New Roman" panose="02020603050405020304" pitchFamily="18" charset="0"/>
              </a:rPr>
              <a:t>ó sức khỏe mới làm thành công. </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Mỗi một người dân yếu ớt tức là cả nước yếu ớt, mỗi một người dân khỏe mạnh là cả nước khỏe mạnh.</a:t>
            </a:r>
          </a:p>
        </p:txBody>
      </p:sp>
      <p:grpSp>
        <p:nvGrpSpPr>
          <p:cNvPr id="4" name="Group 3">
            <a:extLst>
              <a:ext uri="{FF2B5EF4-FFF2-40B4-BE49-F238E27FC236}">
                <a16:creationId xmlns:a16="http://schemas.microsoft.com/office/drawing/2014/main" id="{670DA32C-0382-4BEB-2359-824E91001094}"/>
              </a:ext>
            </a:extLst>
          </p:cNvPr>
          <p:cNvGrpSpPr/>
          <p:nvPr/>
        </p:nvGrpSpPr>
        <p:grpSpPr>
          <a:xfrm>
            <a:off x="251521" y="1203599"/>
            <a:ext cx="576064" cy="504056"/>
            <a:chOff x="8079657" y="1342173"/>
            <a:chExt cx="707923" cy="707923"/>
          </a:xfrm>
        </p:grpSpPr>
        <p:sp>
          <p:nvSpPr>
            <p:cNvPr id="5" name="Oval 4">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6" name="Oval 5">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spTree>
    <p:extLst>
      <p:ext uri="{BB962C8B-B14F-4D97-AF65-F5344CB8AC3E}">
        <p14:creationId xmlns:p14="http://schemas.microsoft.com/office/powerpoint/2010/main" val="2084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1158</Words>
  <Application>Microsoft Office PowerPoint</Application>
  <PresentationFormat>On-screen Show (16:9)</PresentationFormat>
  <Paragraphs>91</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OpenSans</vt:lpstr>
      <vt:lpstr>Times New Roman</vt:lpstr>
      <vt:lpstr>UTM Avo</vt:lpstr>
      <vt:lpstr>UTM Cookies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Thương Phạm</cp:lastModifiedBy>
  <cp:revision>119</cp:revision>
  <dcterms:created xsi:type="dcterms:W3CDTF">2015-02-26T08:23:36Z</dcterms:created>
  <dcterms:modified xsi:type="dcterms:W3CDTF">2026-02-06T14:52:11Z</dcterms:modified>
</cp:coreProperties>
</file>