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2" r:id="rId3"/>
  </p:sldMasterIdLst>
  <p:notesMasterIdLst>
    <p:notesMasterId r:id="rId18"/>
  </p:notesMasterIdLst>
  <p:sldIdLst>
    <p:sldId id="11088401" r:id="rId4"/>
    <p:sldId id="11088446" r:id="rId5"/>
    <p:sldId id="11088447" r:id="rId6"/>
    <p:sldId id="11088448" r:id="rId7"/>
    <p:sldId id="11088449" r:id="rId8"/>
    <p:sldId id="11088450" r:id="rId9"/>
    <p:sldId id="11088451" r:id="rId10"/>
    <p:sldId id="11088453" r:id="rId11"/>
    <p:sldId id="11088454" r:id="rId12"/>
    <p:sldId id="11088455" r:id="rId13"/>
    <p:sldId id="11088456" r:id="rId14"/>
    <p:sldId id="11088439" r:id="rId15"/>
    <p:sldId id="11088403" r:id="rId16"/>
    <p:sldId id="11088435"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8CCB4D"/>
    <a:srgbClr val="70B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65" d="100"/>
          <a:sy n="65" d="100"/>
        </p:scale>
        <p:origin x="9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6C3A4-E07D-4C41-8C45-BB1A8EB039D9}"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1D3EC-047C-455B-96E0-1A1AF9835953}" type="slidenum">
              <a:rPr lang="en-US" smtClean="0"/>
              <a:t>‹#›</a:t>
            </a:fld>
            <a:endParaRPr lang="en-US"/>
          </a:p>
        </p:txBody>
      </p:sp>
    </p:spTree>
    <p:extLst>
      <p:ext uri="{BB962C8B-B14F-4D97-AF65-F5344CB8AC3E}">
        <p14:creationId xmlns:p14="http://schemas.microsoft.com/office/powerpoint/2010/main" val="215678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luongtran8495@gmail.com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03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10</a:t>
            </a:fld>
            <a:endParaRPr lang="en-US"/>
          </a:p>
        </p:txBody>
      </p:sp>
    </p:spTree>
    <p:extLst>
      <p:ext uri="{BB962C8B-B14F-4D97-AF65-F5344CB8AC3E}">
        <p14:creationId xmlns:p14="http://schemas.microsoft.com/office/powerpoint/2010/main" val="62213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11</a:t>
            </a:fld>
            <a:endParaRPr lang="en-US"/>
          </a:p>
        </p:txBody>
      </p:sp>
    </p:spTree>
    <p:extLst>
      <p:ext uri="{BB962C8B-B14F-4D97-AF65-F5344CB8AC3E}">
        <p14:creationId xmlns:p14="http://schemas.microsoft.com/office/powerpoint/2010/main" val="275567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12</a:t>
            </a:fld>
            <a:endParaRPr lang="en-US"/>
          </a:p>
        </p:txBody>
      </p:sp>
    </p:spTree>
    <p:extLst>
      <p:ext uri="{BB962C8B-B14F-4D97-AF65-F5344CB8AC3E}">
        <p14:creationId xmlns:p14="http://schemas.microsoft.com/office/powerpoint/2010/main" val="1635425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13</a:t>
            </a:fld>
            <a:endParaRPr lang="en-US"/>
          </a:p>
        </p:txBody>
      </p:sp>
    </p:spTree>
    <p:extLst>
      <p:ext uri="{BB962C8B-B14F-4D97-AF65-F5344CB8AC3E}">
        <p14:creationId xmlns:p14="http://schemas.microsoft.com/office/powerpoint/2010/main" val="2004953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14</a:t>
            </a:fld>
            <a:endParaRPr lang="en-US"/>
          </a:p>
        </p:txBody>
      </p:sp>
    </p:spTree>
    <p:extLst>
      <p:ext uri="{BB962C8B-B14F-4D97-AF65-F5344CB8AC3E}">
        <p14:creationId xmlns:p14="http://schemas.microsoft.com/office/powerpoint/2010/main" val="200322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2</a:t>
            </a:fld>
            <a:endParaRPr lang="en-US"/>
          </a:p>
        </p:txBody>
      </p:sp>
    </p:spTree>
    <p:extLst>
      <p:ext uri="{BB962C8B-B14F-4D97-AF65-F5344CB8AC3E}">
        <p14:creationId xmlns:p14="http://schemas.microsoft.com/office/powerpoint/2010/main" val="381866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3</a:t>
            </a:fld>
            <a:endParaRPr lang="en-US"/>
          </a:p>
        </p:txBody>
      </p:sp>
    </p:spTree>
    <p:extLst>
      <p:ext uri="{BB962C8B-B14F-4D97-AF65-F5344CB8AC3E}">
        <p14:creationId xmlns:p14="http://schemas.microsoft.com/office/powerpoint/2010/main" val="354081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4</a:t>
            </a:fld>
            <a:endParaRPr lang="en-US"/>
          </a:p>
        </p:txBody>
      </p:sp>
    </p:spTree>
    <p:extLst>
      <p:ext uri="{BB962C8B-B14F-4D97-AF65-F5344CB8AC3E}">
        <p14:creationId xmlns:p14="http://schemas.microsoft.com/office/powerpoint/2010/main" val="331120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5</a:t>
            </a:fld>
            <a:endParaRPr lang="en-US"/>
          </a:p>
        </p:txBody>
      </p:sp>
    </p:spTree>
    <p:extLst>
      <p:ext uri="{BB962C8B-B14F-4D97-AF65-F5344CB8AC3E}">
        <p14:creationId xmlns:p14="http://schemas.microsoft.com/office/powerpoint/2010/main" val="272863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6</a:t>
            </a:fld>
            <a:endParaRPr lang="en-US"/>
          </a:p>
        </p:txBody>
      </p:sp>
    </p:spTree>
    <p:extLst>
      <p:ext uri="{BB962C8B-B14F-4D97-AF65-F5344CB8AC3E}">
        <p14:creationId xmlns:p14="http://schemas.microsoft.com/office/powerpoint/2010/main" val="188766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7</a:t>
            </a:fld>
            <a:endParaRPr lang="en-US"/>
          </a:p>
        </p:txBody>
      </p:sp>
    </p:spTree>
    <p:extLst>
      <p:ext uri="{BB962C8B-B14F-4D97-AF65-F5344CB8AC3E}">
        <p14:creationId xmlns:p14="http://schemas.microsoft.com/office/powerpoint/2010/main" val="161258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8</a:t>
            </a:fld>
            <a:endParaRPr lang="en-US"/>
          </a:p>
        </p:txBody>
      </p:sp>
    </p:spTree>
    <p:extLst>
      <p:ext uri="{BB962C8B-B14F-4D97-AF65-F5344CB8AC3E}">
        <p14:creationId xmlns:p14="http://schemas.microsoft.com/office/powerpoint/2010/main" val="407600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1D3EC-047C-455B-96E0-1A1AF9835953}" type="slidenum">
              <a:rPr lang="en-US" smtClean="0"/>
              <a:t>9</a:t>
            </a:fld>
            <a:endParaRPr lang="en-US"/>
          </a:p>
        </p:txBody>
      </p:sp>
    </p:spTree>
    <p:extLst>
      <p:ext uri="{BB962C8B-B14F-4D97-AF65-F5344CB8AC3E}">
        <p14:creationId xmlns:p14="http://schemas.microsoft.com/office/powerpoint/2010/main" val="91327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59550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4315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54037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82030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0274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98787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8204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1601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02463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2781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6048774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91600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077371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9100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0057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54447219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29126979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284418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45395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01814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30228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7686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54802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6700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0845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86220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4286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715018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6297637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91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4"/>
          <a:stretch>
            <a:fillRect/>
          </a:stretch>
        </p:blipFill>
        <p:spPr>
          <a:xfrm>
            <a:off x="-17444" y="3178647"/>
            <a:ext cx="12209444" cy="3679353"/>
          </a:xfrm>
          <a:prstGeom prst="rect">
            <a:avLst/>
          </a:prstGeom>
        </p:spPr>
      </p:pic>
      <p:pic>
        <p:nvPicPr>
          <p:cNvPr id="3" name="1"/>
          <p:cNvPicPr>
            <a:picLocks noChangeAspect="1"/>
          </p:cNvPicPr>
          <p:nvPr/>
        </p:nvPicPr>
        <p:blipFill>
          <a:blip r:embed="rId5" cstate="screen"/>
          <a:stretch>
            <a:fillRect/>
          </a:stretch>
        </p:blipFill>
        <p:spPr>
          <a:xfrm>
            <a:off x="29477" y="2437339"/>
            <a:ext cx="4906376" cy="3980824"/>
          </a:xfrm>
          <a:prstGeom prst="rect">
            <a:avLst/>
          </a:prstGeom>
        </p:spPr>
      </p:pic>
      <p:pic>
        <p:nvPicPr>
          <p:cNvPr id="4" name="19"/>
          <p:cNvPicPr>
            <a:picLocks noChangeAspect="1"/>
          </p:cNvPicPr>
          <p:nvPr/>
        </p:nvPicPr>
        <p:blipFill>
          <a:blip r:embed="rId6" cstate="screen"/>
          <a:stretch>
            <a:fillRect/>
          </a:stretch>
        </p:blipFill>
        <p:spPr>
          <a:xfrm flipH="1">
            <a:off x="7745106" y="3583818"/>
            <a:ext cx="3773430" cy="2705180"/>
          </a:xfrm>
          <a:prstGeom prst="rect">
            <a:avLst/>
          </a:prstGeom>
        </p:spPr>
      </p:pic>
      <p:pic>
        <p:nvPicPr>
          <p:cNvPr id="5" name="55"/>
          <p:cNvPicPr>
            <a:picLocks noChangeAspect="1"/>
          </p:cNvPicPr>
          <p:nvPr/>
        </p:nvPicPr>
        <p:blipFill rotWithShape="1">
          <a:blip r:embed="rId7" cstate="screen"/>
          <a:srcRect/>
          <a:stretch>
            <a:fillRect/>
          </a:stretch>
        </p:blipFill>
        <p:spPr>
          <a:xfrm>
            <a:off x="808954" y="191069"/>
            <a:ext cx="9803219" cy="3630303"/>
          </a:xfrm>
          <a:prstGeom prst="rect">
            <a:avLst/>
          </a:prstGeom>
        </p:spPr>
      </p:pic>
      <p:pic>
        <p:nvPicPr>
          <p:cNvPr id="19" name="69"/>
          <p:cNvPicPr>
            <a:picLocks noChangeAspect="1"/>
          </p:cNvPicPr>
          <p:nvPr/>
        </p:nvPicPr>
        <p:blipFill>
          <a:blip r:embed="rId8" cstate="screen"/>
          <a:stretch>
            <a:fillRect/>
          </a:stretch>
        </p:blipFill>
        <p:spPr>
          <a:xfrm>
            <a:off x="8588453" y="450638"/>
            <a:ext cx="3603548" cy="1986702"/>
          </a:xfrm>
          <a:prstGeom prst="rect">
            <a:avLst/>
          </a:prstGeom>
        </p:spPr>
      </p:pic>
      <p:sp>
        <p:nvSpPr>
          <p:cNvPr id="6" name="Rectangle 5"/>
          <p:cNvSpPr/>
          <p:nvPr/>
        </p:nvSpPr>
        <p:spPr>
          <a:xfrm>
            <a:off x="2743253" y="1274227"/>
            <a:ext cx="6688049"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mừng</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các</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em</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đến</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với</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4400" b="1" i="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4400" b="1" i="1" ker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và Xã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endPar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20" name="Picture 19"/>
          <p:cNvPicPr>
            <a:picLocks noChangeAspect="1"/>
          </p:cNvPicPr>
          <p:nvPr/>
        </p:nvPicPr>
        <p:blipFill>
          <a:blip r:embed="rId9"/>
          <a:stretch>
            <a:fillRect/>
          </a:stretch>
        </p:blipFill>
        <p:spPr>
          <a:xfrm>
            <a:off x="4935853" y="3415699"/>
            <a:ext cx="2005965" cy="2819400"/>
          </a:xfrm>
          <a:prstGeom prst="rect">
            <a:avLst/>
          </a:prstGeom>
        </p:spPr>
      </p:pic>
      <p:sp>
        <p:nvSpPr>
          <p:cNvPr id="7" name="TextBox 6">
            <a:extLst>
              <a:ext uri="{FF2B5EF4-FFF2-40B4-BE49-F238E27FC236}">
                <a16:creationId xmlns:a16="http://schemas.microsoft.com/office/drawing/2014/main" id="{D5135F2B-7FC9-A70F-47A8-2B46EB6CBBA8}"/>
              </a:ext>
            </a:extLst>
          </p:cNvPr>
          <p:cNvSpPr txBox="1"/>
          <p:nvPr/>
        </p:nvSpPr>
        <p:spPr>
          <a:xfrm>
            <a:off x="7457767" y="5865767"/>
            <a:ext cx="2934929" cy="369332"/>
          </a:xfrm>
          <a:prstGeom prst="rect">
            <a:avLst/>
          </a:prstGeom>
          <a:solidFill>
            <a:schemeClr val="accent2"/>
          </a:solidFill>
        </p:spPr>
        <p:txBody>
          <a:bodyPr wrap="square" rtlCol="0">
            <a:spAutoFit/>
          </a:bodyPr>
          <a:lstStyle/>
          <a:p>
            <a:r>
              <a:rPr lang="vi-VN" b="1" dirty="0">
                <a:latin typeface="+mj-lt"/>
              </a:rPr>
              <a:t>GV: PHẠM THỊ THÚY</a:t>
            </a:r>
            <a:endParaRPr lang="en-US" b="1" dirty="0">
              <a:latin typeface="+mj-lt"/>
            </a:endParaRPr>
          </a:p>
        </p:txBody>
      </p:sp>
    </p:spTree>
    <p:custDataLst>
      <p:tags r:id="rId1"/>
    </p:custDataLst>
    <p:extLst>
      <p:ext uri="{BB962C8B-B14F-4D97-AF65-F5344CB8AC3E}">
        <p14:creationId xmlns:p14="http://schemas.microsoft.com/office/powerpoint/2010/main" val="29803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 </a:t>
            </a:r>
            <a:r>
              <a:rPr lang="en-US" dirty="0" err="1"/>
              <a:t>Đầu</a:t>
            </a:r>
            <a:r>
              <a:rPr lang="en-US" dirty="0"/>
              <a:t> </a:t>
            </a:r>
            <a:r>
              <a:rPr lang="en-US" dirty="0" err="1"/>
              <a:t>bò</a:t>
            </a:r>
            <a:r>
              <a:rPr lang="en-US" dirty="0"/>
              <a:t>; </a:t>
            </a:r>
            <a:r>
              <a:rPr lang="en-US" dirty="0" err="1"/>
              <a:t>không</a:t>
            </a:r>
            <a:r>
              <a:rPr lang="en-US" dirty="0"/>
              <a:t> </a:t>
            </a:r>
            <a:r>
              <a:rPr lang="en-US" dirty="0" err="1"/>
              <a:t>phải</a:t>
            </a:r>
            <a:r>
              <a:rPr lang="en-US" dirty="0"/>
              <a:t> </a:t>
            </a:r>
            <a:r>
              <a:rPr lang="en-US" dirty="0" err="1"/>
              <a:t>đầu</a:t>
            </a:r>
            <a:r>
              <a:rPr lang="en-US" dirty="0"/>
              <a:t> </a:t>
            </a:r>
            <a:r>
              <a:rPr lang="en-US" dirty="0" err="1"/>
              <a:t>bò</a:t>
            </a:r>
            <a:r>
              <a:rPr lang="en-US" dirty="0"/>
              <a:t>, </a:t>
            </a:r>
            <a:r>
              <a:rPr lang="en-US" dirty="0" err="1"/>
              <a:t>mà</a:t>
            </a:r>
            <a:r>
              <a:rPr lang="en-US" dirty="0"/>
              <a:t> </a:t>
            </a:r>
            <a:r>
              <a:rPr lang="en-US" dirty="0" err="1"/>
              <a:t>đầu</a:t>
            </a:r>
            <a:r>
              <a:rPr lang="en-US" dirty="0"/>
              <a:t> </a:t>
            </a:r>
            <a:r>
              <a:rPr lang="en-US" dirty="0" err="1"/>
              <a:t>bò</a:t>
            </a:r>
            <a:endParaRPr lang="en-US" dirty="0"/>
          </a:p>
          <a:p>
            <a:pPr marL="0" indent="0">
              <a:buNone/>
            </a:pPr>
            <a:r>
              <a:rPr lang="en-US" dirty="0" err="1">
                <a:solidFill>
                  <a:srgbClr val="FF0000"/>
                </a:solidFill>
              </a:rPr>
              <a:t>Là</a:t>
            </a:r>
            <a:r>
              <a:rPr lang="en-US" dirty="0">
                <a:solidFill>
                  <a:srgbClr val="FF0000"/>
                </a:solidFill>
              </a:rPr>
              <a:t> con </a:t>
            </a:r>
            <a:r>
              <a:rPr lang="en-US" dirty="0" err="1">
                <a:solidFill>
                  <a:srgbClr val="FF0000"/>
                </a:solidFill>
              </a:rPr>
              <a:t>gì</a:t>
            </a:r>
            <a:r>
              <a:rPr lang="en-US" dirty="0">
                <a:solidFill>
                  <a:srgbClr val="FF0000"/>
                </a:solidFill>
              </a:rPr>
              <a:t> ?</a:t>
            </a:r>
          </a:p>
        </p:txBody>
      </p:sp>
    </p:spTree>
    <p:custDataLst>
      <p:tags r:id="rId1"/>
    </p:custDataLst>
    <p:extLst>
      <p:ext uri="{BB962C8B-B14F-4D97-AF65-F5344CB8AC3E}">
        <p14:creationId xmlns:p14="http://schemas.microsoft.com/office/powerpoint/2010/main" val="325868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 </a:t>
            </a:r>
            <a:r>
              <a:rPr lang="en-US" dirty="0" err="1"/>
              <a:t>Đầu</a:t>
            </a:r>
            <a:r>
              <a:rPr lang="en-US" dirty="0"/>
              <a:t> </a:t>
            </a:r>
            <a:r>
              <a:rPr lang="en-US" dirty="0" err="1"/>
              <a:t>bò</a:t>
            </a:r>
            <a:r>
              <a:rPr lang="en-US" dirty="0"/>
              <a:t>; </a:t>
            </a:r>
            <a:r>
              <a:rPr lang="en-US" dirty="0" err="1"/>
              <a:t>không</a:t>
            </a:r>
            <a:r>
              <a:rPr lang="en-US" dirty="0"/>
              <a:t> </a:t>
            </a:r>
            <a:r>
              <a:rPr lang="en-US" dirty="0" err="1"/>
              <a:t>phải</a:t>
            </a:r>
            <a:r>
              <a:rPr lang="en-US" dirty="0"/>
              <a:t> </a:t>
            </a:r>
            <a:r>
              <a:rPr lang="en-US" dirty="0" err="1"/>
              <a:t>đầu</a:t>
            </a:r>
            <a:r>
              <a:rPr lang="en-US" dirty="0"/>
              <a:t> </a:t>
            </a:r>
            <a:r>
              <a:rPr lang="en-US" dirty="0" err="1"/>
              <a:t>bò</a:t>
            </a:r>
            <a:r>
              <a:rPr lang="en-US" dirty="0"/>
              <a:t>, </a:t>
            </a:r>
            <a:r>
              <a:rPr lang="en-US" dirty="0" err="1"/>
              <a:t>mà</a:t>
            </a:r>
            <a:r>
              <a:rPr lang="en-US" dirty="0"/>
              <a:t> </a:t>
            </a:r>
            <a:r>
              <a:rPr lang="en-US" dirty="0" err="1"/>
              <a:t>đầu</a:t>
            </a:r>
            <a:r>
              <a:rPr lang="en-US" dirty="0"/>
              <a:t> </a:t>
            </a:r>
            <a:r>
              <a:rPr lang="en-US" dirty="0" err="1"/>
              <a:t>bò</a:t>
            </a:r>
            <a:endParaRPr lang="en-US" dirty="0"/>
          </a:p>
          <a:p>
            <a:pPr marL="0" indent="0">
              <a:buNone/>
            </a:pPr>
            <a:r>
              <a:rPr lang="en-US" dirty="0" err="1">
                <a:solidFill>
                  <a:srgbClr val="FF0000"/>
                </a:solidFill>
              </a:rPr>
              <a:t>Là</a:t>
            </a:r>
            <a:r>
              <a:rPr lang="en-US" dirty="0">
                <a:solidFill>
                  <a:srgbClr val="FF0000"/>
                </a:solidFill>
              </a:rPr>
              <a:t> con </a:t>
            </a:r>
            <a:r>
              <a:rPr lang="en-US" dirty="0" err="1">
                <a:solidFill>
                  <a:srgbClr val="FF0000"/>
                </a:solidFill>
              </a:rPr>
              <a:t>ốc</a:t>
            </a:r>
            <a:endParaRPr lang="en-US" dirty="0">
              <a:solidFill>
                <a:srgbClr val="FF0000"/>
              </a:solidFill>
            </a:endParaRPr>
          </a:p>
        </p:txBody>
      </p:sp>
    </p:spTree>
    <p:custDataLst>
      <p:tags r:id="rId1"/>
    </p:custDataLst>
    <p:extLst>
      <p:ext uri="{BB962C8B-B14F-4D97-AF65-F5344CB8AC3E}">
        <p14:creationId xmlns:p14="http://schemas.microsoft.com/office/powerpoint/2010/main" val="59501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4177" y="41343"/>
            <a:ext cx="10454662" cy="983251"/>
          </a:xfrm>
          <a:prstGeom prst="rect">
            <a:avLst/>
          </a:prstGeom>
          <a:noFill/>
          <a:ln w="9525">
            <a:noFill/>
            <a:miter lim="800000"/>
            <a:headEnd/>
            <a:tailEnd/>
          </a:ln>
          <a:effectLst/>
        </p:spPr>
        <p:txBody>
          <a:bodyPr anchor="ctr"/>
          <a:lstStyle/>
          <a:p>
            <a:pPr algn="ctr" eaLnBrk="1" hangingPunct="1">
              <a:defRPr/>
            </a:pP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19: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1 )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37" y="981140"/>
            <a:ext cx="928254" cy="1013915"/>
          </a:xfrm>
          <a:prstGeom prst="rect">
            <a:avLst/>
          </a:prstGeom>
        </p:spPr>
      </p:pic>
      <p:sp>
        <p:nvSpPr>
          <p:cNvPr id="11" name="Rectangle 2"/>
          <p:cNvSpPr txBox="1">
            <a:spLocks noChangeArrowheads="1"/>
          </p:cNvSpPr>
          <p:nvPr/>
        </p:nvSpPr>
        <p:spPr bwMode="auto">
          <a:xfrm>
            <a:off x="1343890" y="1044747"/>
            <a:ext cx="10571019" cy="1099753"/>
          </a:xfrm>
          <a:prstGeom prst="rect">
            <a:avLst/>
          </a:prstGeom>
          <a:noFill/>
          <a:ln w="9525">
            <a:noFill/>
            <a:miter lim="800000"/>
            <a:headEnd/>
            <a:tailEnd/>
          </a:ln>
          <a:effectLst/>
        </p:spPr>
        <p:txBody>
          <a:bodyPr anchor="ctr"/>
          <a:lstStyle/>
          <a:p>
            <a:r>
              <a:rPr lang="vi-VN" sz="2800">
                <a:solidFill>
                  <a:srgbClr val="00B050"/>
                </a:solidFill>
                <a:latin typeface="Times New Roman" panose="02020603050405020304" pitchFamily="18" charset="0"/>
                <a:cs typeface="Times New Roman" panose="02020603050405020304" pitchFamily="18" charset="0"/>
              </a:rPr>
              <a:t>Em cần chuẩn bị trang phục và đồ dùng như thế nào cho buổi quan sát, tìm hiểu môi trường sống của thực vật và động vậ</a:t>
            </a:r>
            <a:r>
              <a:rPr lang="en-US" sz="2800">
                <a:solidFill>
                  <a:srgbClr val="00B050"/>
                </a:solidFill>
                <a:latin typeface="Times New Roman" panose="02020603050405020304" pitchFamily="18" charset="0"/>
                <a:cs typeface="Times New Roman" panose="02020603050405020304" pitchFamily="18" charset="0"/>
              </a:rPr>
              <a:t>t?</a:t>
            </a:r>
            <a:endParaRPr lang="vi-VN" sz="2800">
              <a:solidFill>
                <a:srgbClr val="00B050"/>
              </a:solidFill>
              <a:latin typeface="Times New Roman" panose="02020603050405020304" pitchFamily="18" charset="0"/>
              <a:cs typeface="Times New Roman" panose="02020603050405020304" pitchFamily="18" charset="0"/>
            </a:endParaRPr>
          </a:p>
        </p:txBody>
      </p:sp>
      <p:pic>
        <p:nvPicPr>
          <p:cNvPr id="1026" name="Picture 2" descr="Giải hoạt động khám phá trang 72 bài 19 SGK Tự nhiên và xã hội lớp 2 Kết  nối tri thức | Tự nhiên và xã hội lớp 2 Kết nối tri thứ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982" y="2068305"/>
            <a:ext cx="6802582" cy="44473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bwMode="auto">
          <a:xfrm>
            <a:off x="1842654" y="2227622"/>
            <a:ext cx="8936185" cy="2843141"/>
          </a:xfrm>
          <a:prstGeom prst="rect">
            <a:avLst/>
          </a:prstGeom>
          <a:noFill/>
          <a:ln w="9525">
            <a:noFill/>
            <a:miter lim="800000"/>
            <a:headEnd/>
            <a:tailEnd/>
          </a:ln>
          <a:effectLst/>
        </p:spPr>
        <p:txBody>
          <a:bodyPr anchor="ctr"/>
          <a:lstStyle/>
          <a:p>
            <a:r>
              <a:rPr lang="vi-VN" sz="2800">
                <a:solidFill>
                  <a:srgbClr val="7030A0"/>
                </a:solidFill>
                <a:latin typeface="Times New Roman" panose="02020603050405020304" pitchFamily="18" charset="0"/>
                <a:cs typeface="Times New Roman" panose="02020603050405020304" pitchFamily="18" charset="0"/>
              </a:rPr>
              <a:t>- Em cần chuẩn bị trang phục thoải mái, gọn gàng (có thể là đồng phục lớp hoặc trường), giày, mũ và bình nước cá nhân. Em cũng cần mang theo giấy, bút và phiếu quan sát để ghi chép cho buổi quan sát, tìm hiểu môi trường sống của thực vật và động vật</a:t>
            </a:r>
          </a:p>
        </p:txBody>
      </p:sp>
    </p:spTree>
    <p:custDataLst>
      <p:tags r:id="rId1"/>
    </p:custDataLst>
    <p:extLst>
      <p:ext uri="{BB962C8B-B14F-4D97-AF65-F5344CB8AC3E}">
        <p14:creationId xmlns:p14="http://schemas.microsoft.com/office/powerpoint/2010/main" val="404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4"/>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2" name="AutoShape 2" descr="SBT Scan] ✓ Bài 19 Thực vật và động vật quanh em - Sách Bài Tập - Học  Online Cùng Sachgiaibaitap.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5"/>
          <a:stretch>
            <a:fillRect/>
          </a:stretch>
        </p:blipFill>
        <p:spPr>
          <a:xfrm>
            <a:off x="928380" y="1481662"/>
            <a:ext cx="4793546" cy="5379793"/>
          </a:xfrm>
          <a:prstGeom prst="rect">
            <a:avLst/>
          </a:prstGeom>
        </p:spPr>
      </p:pic>
      <p:sp>
        <p:nvSpPr>
          <p:cNvPr id="13" name="Rectangle 2"/>
          <p:cNvSpPr txBox="1">
            <a:spLocks noChangeArrowheads="1"/>
          </p:cNvSpPr>
          <p:nvPr/>
        </p:nvSpPr>
        <p:spPr bwMode="auto">
          <a:xfrm>
            <a:off x="5918306" y="1052166"/>
            <a:ext cx="6024312" cy="3104196"/>
          </a:xfrm>
          <a:prstGeom prst="rect">
            <a:avLst/>
          </a:prstGeom>
          <a:noFill/>
          <a:ln w="9525">
            <a:noFill/>
            <a:miter lim="800000"/>
            <a:headEnd/>
            <a:tailEnd/>
          </a:ln>
          <a:effectLst/>
        </p:spPr>
        <p:txBody>
          <a:bodyPr anchor="ctr"/>
          <a:lstStyle/>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r>
              <a:rPr lang="en-US" sz="2500" b="1">
                <a:solidFill>
                  <a:srgbClr val="00B050"/>
                </a:solidFill>
                <a:latin typeface="Times New Roman" panose="02020603050405020304" pitchFamily="18" charset="0"/>
                <a:cs typeface="Times New Roman" panose="02020603050405020304" pitchFamily="18" charset="0"/>
              </a:rPr>
              <a:t>Câu 1.</a:t>
            </a:r>
            <a:r>
              <a:rPr lang="en-US" sz="2500">
                <a:solidFill>
                  <a:srgbClr val="00B050"/>
                </a:solidFill>
                <a:latin typeface="Times New Roman" panose="02020603050405020304" pitchFamily="18" charset="0"/>
                <a:cs typeface="Times New Roman" panose="02020603050405020304" pitchFamily="18" charset="0"/>
              </a:rPr>
              <a:t> Tìm kiếm các cây và con vật sống ở khu vực đó</a:t>
            </a:r>
          </a:p>
          <a:p>
            <a:r>
              <a:rPr lang="vi-VN" sz="2500" b="1">
                <a:solidFill>
                  <a:srgbClr val="00B0F0"/>
                </a:solidFill>
                <a:latin typeface="Times New Roman" panose="02020603050405020304" pitchFamily="18" charset="0"/>
                <a:cs typeface="Times New Roman" panose="02020603050405020304" pitchFamily="18" charset="0"/>
              </a:rPr>
              <a:t>Câu 2</a:t>
            </a:r>
            <a:r>
              <a:rPr lang="en-US" sz="2500" b="1">
                <a:solidFill>
                  <a:srgbClr val="00B0F0"/>
                </a:solidFill>
                <a:latin typeface="Times New Roman" panose="02020603050405020304" pitchFamily="18" charset="0"/>
                <a:cs typeface="Times New Roman" panose="02020603050405020304" pitchFamily="18" charset="0"/>
              </a:rPr>
              <a:t>. </a:t>
            </a:r>
            <a:r>
              <a:rPr lang="vi-VN" sz="2500">
                <a:solidFill>
                  <a:srgbClr val="00B0F0"/>
                </a:solidFill>
                <a:latin typeface="Times New Roman" panose="02020603050405020304" pitchFamily="18" charset="0"/>
                <a:cs typeface="Times New Roman" panose="02020603050405020304" pitchFamily="18" charset="0"/>
              </a:rPr>
              <a:t>Mô tả môi trường sống của thực vật và động vật nơi em quan sát</a:t>
            </a:r>
            <a:r>
              <a:rPr lang="en-US" sz="2500">
                <a:solidFill>
                  <a:srgbClr val="00B0F0"/>
                </a:solidFill>
                <a:latin typeface="Times New Roman" panose="02020603050405020304" pitchFamily="18" charset="0"/>
                <a:cs typeface="Times New Roman" panose="02020603050405020304" pitchFamily="18" charset="0"/>
              </a:rPr>
              <a:t>.</a:t>
            </a:r>
          </a:p>
          <a:p>
            <a:r>
              <a:rPr lang="vi-VN" sz="2500" b="1">
                <a:solidFill>
                  <a:srgbClr val="002060"/>
                </a:solidFill>
                <a:latin typeface="Times New Roman" panose="02020603050405020304" pitchFamily="18" charset="0"/>
                <a:cs typeface="Times New Roman" panose="02020603050405020304" pitchFamily="18" charset="0"/>
              </a:rPr>
              <a:t>Câu 3</a:t>
            </a:r>
            <a:r>
              <a:rPr lang="en-US" sz="2500" b="1">
                <a:solidFill>
                  <a:srgbClr val="002060"/>
                </a:solidFill>
                <a:latin typeface="Times New Roman" panose="02020603050405020304" pitchFamily="18" charset="0"/>
                <a:cs typeface="Times New Roman" panose="02020603050405020304" pitchFamily="18" charset="0"/>
              </a:rPr>
              <a:t>.</a:t>
            </a:r>
            <a:r>
              <a:rPr lang="vi-VN" sz="2500">
                <a:solidFill>
                  <a:srgbClr val="002060"/>
                </a:solidFill>
                <a:latin typeface="Times New Roman" panose="02020603050405020304" pitchFamily="18" charset="0"/>
                <a:cs typeface="Times New Roman" panose="02020603050405020304" pitchFamily="18" charset="0"/>
              </a:rPr>
              <a:t> Tìm hiểu việc làm của con người làm cho môi trường sống của thực vật và động vật ở đó thay đổi</a:t>
            </a:r>
            <a:r>
              <a:rPr lang="en-US" sz="2500">
                <a:solidFill>
                  <a:srgbClr val="002060"/>
                </a:solidFill>
                <a:latin typeface="Times New Roman" panose="02020603050405020304" pitchFamily="18" charset="0"/>
                <a:cs typeface="Times New Roman" panose="02020603050405020304" pitchFamily="18" charset="0"/>
              </a:rPr>
              <a:t>.</a:t>
            </a:r>
            <a:endParaRPr lang="en-US" sz="25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vi-VN" sz="2800">
              <a:solidFill>
                <a:srgbClr val="00B050"/>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19: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1 )</a:t>
            </a:r>
          </a:p>
        </p:txBody>
      </p:sp>
      <p:sp>
        <p:nvSpPr>
          <p:cNvPr id="15" name="Rectangle 2"/>
          <p:cNvSpPr txBox="1">
            <a:spLocks noChangeArrowheads="1"/>
          </p:cNvSpPr>
          <p:nvPr/>
        </p:nvSpPr>
        <p:spPr bwMode="auto">
          <a:xfrm>
            <a:off x="5721926" y="4017814"/>
            <a:ext cx="6470074" cy="2840185"/>
          </a:xfrm>
          <a:prstGeom prst="rect">
            <a:avLst/>
          </a:prstGeom>
          <a:noFill/>
          <a:ln w="9525">
            <a:noFill/>
            <a:miter lim="800000"/>
            <a:headEnd/>
            <a:tailEnd/>
          </a:ln>
          <a:effectLst/>
        </p:spPr>
        <p:txBody>
          <a:bodyPr anchor="ctr"/>
          <a:lstStyle/>
          <a:p>
            <a:r>
              <a:rPr lang="vi-VN" sz="2400">
                <a:solidFill>
                  <a:srgbClr val="FF0000"/>
                </a:solidFill>
                <a:latin typeface="Times New Roman" panose="02020603050405020304" pitchFamily="18" charset="0"/>
                <a:cs typeface="Times New Roman" panose="02020603050405020304" pitchFamily="18" charset="0"/>
              </a:rPr>
              <a:t>- Những việc làm của con người làm cho môi trường sống của thực vật và động vật ở đó thay đổi:</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Vứt rác ra ao, hồ, bụi rậm,…</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Đổ nước bẩn xuống ao, hồ, sông, suối,…</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Xây dựng trung tâm thương mại.</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Chặt cây.</a:t>
            </a: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a:t>
            </a:r>
            <a:endParaRPr lang="vi-VN" sz="2400">
              <a:solidFill>
                <a:srgbClr val="00B05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655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arn(inVertical)">
                                      <p:cBhvr>
                                        <p:cTn id="22" dur="500"/>
                                        <p:tgtEl>
                                          <p:spTgt spid="1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Effect transition="in" filter="fade">
                                      <p:cBhvr>
                                        <p:cTn id="25" dur="500"/>
                                        <p:tgtEl>
                                          <p:spTgt spid="1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xEl>
                                              <p:pRg st="4" end="4"/>
                                            </p:txEl>
                                          </p:spTgt>
                                        </p:tgtEl>
                                      </p:cBhvr>
                                    </p:animEffect>
                                    <p:set>
                                      <p:cBhvr>
                                        <p:cTn id="30" dur="1" fill="hold">
                                          <p:stCondLst>
                                            <p:cond delay="499"/>
                                          </p:stCondLst>
                                        </p:cTn>
                                        <p:tgtEl>
                                          <p:spTgt spid="13">
                                            <p:txEl>
                                              <p:pRg st="4" end="4"/>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xEl>
                                              <p:pRg st="5" end="5"/>
                                            </p:txEl>
                                          </p:spTgt>
                                        </p:tgtEl>
                                      </p:cBhvr>
                                    </p:animEffect>
                                    <p:set>
                                      <p:cBhvr>
                                        <p:cTn id="33" dur="1" fill="hold">
                                          <p:stCondLst>
                                            <p:cond delay="499"/>
                                          </p:stCondLst>
                                        </p:cTn>
                                        <p:tgtEl>
                                          <p:spTgt spid="13">
                                            <p:txEl>
                                              <p:pRg st="5" end="5"/>
                                            </p:txEl>
                                          </p:spTgt>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4"/>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08364" y="1608147"/>
            <a:ext cx="936567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Câu 4.</a:t>
            </a:r>
            <a:r>
              <a:rPr lang="en-US" sz="2800">
                <a:latin typeface="Times New Roman" panose="02020603050405020304" pitchFamily="18" charset="0"/>
                <a:cs typeface="Times New Roman" panose="02020603050405020304" pitchFamily="18" charset="0"/>
              </a:rPr>
              <a:t> Hoàn thành phiếu quan sát theo gợi ý ở trang bên.</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0"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19: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1 )</a:t>
            </a:r>
          </a:p>
        </p:txBody>
      </p:sp>
      <p:pic>
        <p:nvPicPr>
          <p:cNvPr id="3" name="Picture 2"/>
          <p:cNvPicPr>
            <a:picLocks noChangeAspect="1"/>
          </p:cNvPicPr>
          <p:nvPr/>
        </p:nvPicPr>
        <p:blipFill>
          <a:blip r:embed="rId5"/>
          <a:stretch>
            <a:fillRect/>
          </a:stretch>
        </p:blipFill>
        <p:spPr>
          <a:xfrm>
            <a:off x="1953491" y="2207941"/>
            <a:ext cx="8520547" cy="3754845"/>
          </a:xfrm>
          <a:prstGeom prst="rect">
            <a:avLst/>
          </a:prstGeom>
        </p:spPr>
      </p:pic>
    </p:spTree>
    <p:custDataLst>
      <p:tags r:id="rId1"/>
    </p:custDataLst>
    <p:extLst>
      <p:ext uri="{BB962C8B-B14F-4D97-AF65-F5344CB8AC3E}">
        <p14:creationId xmlns:p14="http://schemas.microsoft.com/office/powerpoint/2010/main" val="1840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1/ </a:t>
            </a:r>
            <a:r>
              <a:rPr lang="vi-VN" dirty="0"/>
              <a:t>Loại túi đi chợ nào thân thiệt với môi trường hơn?</a:t>
            </a:r>
          </a:p>
          <a:p>
            <a:r>
              <a:rPr lang="vi-VN" dirty="0"/>
              <a:t>a. Túi nylon</a:t>
            </a:r>
          </a:p>
          <a:p>
            <a:r>
              <a:rPr lang="vi-VN" dirty="0"/>
              <a:t>b. Túi giấy dùng 1 lần</a:t>
            </a:r>
          </a:p>
          <a:p>
            <a:r>
              <a:rPr lang="vi-VN" dirty="0"/>
              <a:t>c. Túi vải dùng nhiều lần</a:t>
            </a:r>
          </a:p>
          <a:p>
            <a:r>
              <a:rPr lang="vi-VN" dirty="0"/>
              <a:t>d. Không có loại túi nào trong hai loại trên</a:t>
            </a:r>
          </a:p>
          <a:p>
            <a:pPr marL="0" indent="0">
              <a:buNone/>
            </a:pPr>
            <a:endParaRPr lang="en-US" dirty="0"/>
          </a:p>
        </p:txBody>
      </p:sp>
    </p:spTree>
    <p:custDataLst>
      <p:tags r:id="rId1"/>
    </p:custDataLst>
    <p:extLst>
      <p:ext uri="{BB962C8B-B14F-4D97-AF65-F5344CB8AC3E}">
        <p14:creationId xmlns:p14="http://schemas.microsoft.com/office/powerpoint/2010/main" val="54687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1/ </a:t>
            </a:r>
            <a:r>
              <a:rPr lang="vi-VN" dirty="0"/>
              <a:t>Loại túi đi chợ nào thân thiệt với môi trường hơn?</a:t>
            </a:r>
          </a:p>
          <a:p>
            <a:r>
              <a:rPr lang="vi-VN" dirty="0"/>
              <a:t>a. Túi nylon</a:t>
            </a:r>
          </a:p>
          <a:p>
            <a:r>
              <a:rPr lang="vi-VN" dirty="0"/>
              <a:t>b. Túi giấy dùng 1 lần</a:t>
            </a:r>
          </a:p>
          <a:p>
            <a:r>
              <a:rPr lang="vi-VN" dirty="0"/>
              <a:t>c. Túi vải dùng nhiều lần</a:t>
            </a:r>
          </a:p>
          <a:p>
            <a:r>
              <a:rPr lang="vi-VN" dirty="0"/>
              <a:t>d. Không có loại túi nào trong hai loại trên</a:t>
            </a:r>
          </a:p>
          <a:p>
            <a:r>
              <a:rPr lang="vi-VN" dirty="0">
                <a:solidFill>
                  <a:srgbClr val="FF0000"/>
                </a:solidFill>
              </a:rPr>
              <a:t>Đáp án: c. Túi vải dùng nhiều lần</a:t>
            </a:r>
          </a:p>
          <a:p>
            <a:endParaRPr lang="en-US" dirty="0"/>
          </a:p>
        </p:txBody>
      </p:sp>
    </p:spTree>
    <p:custDataLst>
      <p:tags r:id="rId1"/>
    </p:custDataLst>
    <p:extLst>
      <p:ext uri="{BB962C8B-B14F-4D97-AF65-F5344CB8AC3E}">
        <p14:creationId xmlns:p14="http://schemas.microsoft.com/office/powerpoint/2010/main" val="1371282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2/ </a:t>
            </a:r>
            <a:r>
              <a:rPr lang="en-US" dirty="0" err="1"/>
              <a:t>Trong</a:t>
            </a:r>
            <a:r>
              <a:rPr lang="en-US" dirty="0"/>
              <a:t> </a:t>
            </a:r>
            <a:r>
              <a:rPr lang="en-US" dirty="0" err="1"/>
              <a:t>số</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sau</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nào</a:t>
            </a:r>
            <a:r>
              <a:rPr lang="en-US" dirty="0"/>
              <a:t> </a:t>
            </a:r>
            <a:r>
              <a:rPr lang="en-US" dirty="0" err="1"/>
              <a:t>giúp</a:t>
            </a:r>
            <a:r>
              <a:rPr lang="en-US" dirty="0"/>
              <a:t> </a:t>
            </a:r>
            <a:r>
              <a:rPr lang="en-US" dirty="0" err="1"/>
              <a:t>giảm</a:t>
            </a:r>
            <a:r>
              <a:rPr lang="en-US" dirty="0"/>
              <a:t> </a:t>
            </a:r>
            <a:r>
              <a:rPr lang="en-US" dirty="0" err="1"/>
              <a:t>nhẹ</a:t>
            </a:r>
            <a:r>
              <a:rPr lang="en-US" dirty="0"/>
              <a:t> </a:t>
            </a:r>
            <a:r>
              <a:rPr lang="en-US" dirty="0" err="1"/>
              <a:t>biến</a:t>
            </a:r>
            <a:r>
              <a:rPr lang="en-US" dirty="0"/>
              <a:t> </a:t>
            </a:r>
            <a:r>
              <a:rPr lang="en-US" dirty="0" err="1"/>
              <a:t>đổi</a:t>
            </a:r>
            <a:r>
              <a:rPr lang="en-US" dirty="0"/>
              <a:t> </a:t>
            </a:r>
            <a:r>
              <a:rPr lang="en-US" dirty="0" err="1"/>
              <a:t>khí</a:t>
            </a:r>
            <a:r>
              <a:rPr lang="en-US" dirty="0"/>
              <a:t> </a:t>
            </a:r>
            <a:r>
              <a:rPr lang="en-US" dirty="0" err="1"/>
              <a:t>hậu</a:t>
            </a:r>
            <a:r>
              <a:rPr lang="en-US" dirty="0"/>
              <a:t> </a:t>
            </a:r>
            <a:r>
              <a:rPr lang="en-US" dirty="0" err="1"/>
              <a:t>và</a:t>
            </a:r>
            <a:r>
              <a:rPr lang="en-US" dirty="0"/>
              <a:t> </a:t>
            </a:r>
            <a:r>
              <a:rPr lang="en-US" dirty="0" err="1"/>
              <a:t>tiết</a:t>
            </a:r>
            <a:r>
              <a:rPr lang="en-US" dirty="0"/>
              <a:t> </a:t>
            </a:r>
            <a:r>
              <a:rPr lang="en-US" dirty="0" err="1"/>
              <a:t>kiệm</a:t>
            </a:r>
            <a:r>
              <a:rPr lang="en-US" dirty="0"/>
              <a:t> chi </a:t>
            </a:r>
            <a:r>
              <a:rPr lang="en-US" dirty="0" err="1"/>
              <a:t>phí</a:t>
            </a:r>
            <a:r>
              <a:rPr lang="en-US" dirty="0"/>
              <a:t>:</a:t>
            </a:r>
          </a:p>
          <a:p>
            <a:r>
              <a:rPr lang="en-US" dirty="0"/>
              <a:t>a. </a:t>
            </a:r>
            <a:r>
              <a:rPr lang="en-US" dirty="0" err="1"/>
              <a:t>Tắt</a:t>
            </a:r>
            <a:r>
              <a:rPr lang="en-US" dirty="0"/>
              <a:t> </a:t>
            </a:r>
            <a:r>
              <a:rPr lang="en-US" dirty="0" err="1"/>
              <a:t>máy</a:t>
            </a:r>
            <a:r>
              <a:rPr lang="en-US" dirty="0"/>
              <a:t> </a:t>
            </a:r>
            <a:r>
              <a:rPr lang="en-US" dirty="0" err="1"/>
              <a:t>khi</a:t>
            </a:r>
            <a:r>
              <a:rPr lang="en-US" dirty="0"/>
              <a:t> </a:t>
            </a:r>
            <a:r>
              <a:rPr lang="en-US" dirty="0" err="1"/>
              <a:t>dừng</a:t>
            </a:r>
            <a:r>
              <a:rPr lang="en-US" dirty="0"/>
              <a:t> </a:t>
            </a:r>
            <a:r>
              <a:rPr lang="en-US" dirty="0" err="1"/>
              <a:t>đèn</a:t>
            </a:r>
            <a:r>
              <a:rPr lang="en-US" dirty="0"/>
              <a:t> </a:t>
            </a:r>
            <a:r>
              <a:rPr lang="en-US" dirty="0" err="1"/>
              <a:t>đỏ</a:t>
            </a:r>
            <a:endParaRPr lang="en-US" dirty="0"/>
          </a:p>
          <a:p>
            <a:r>
              <a:rPr lang="en-US" dirty="0"/>
              <a:t>b. </a:t>
            </a:r>
            <a:r>
              <a:rPr lang="en-US" dirty="0" err="1"/>
              <a:t>Tắt</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điện</a:t>
            </a:r>
            <a:r>
              <a:rPr lang="en-US" dirty="0"/>
              <a:t> </a:t>
            </a:r>
            <a:r>
              <a:rPr lang="en-US" dirty="0" err="1"/>
              <a:t>khi</a:t>
            </a:r>
            <a:r>
              <a:rPr lang="en-US" dirty="0"/>
              <a:t> </a:t>
            </a:r>
            <a:r>
              <a:rPr lang="en-US" dirty="0" err="1"/>
              <a:t>ra</a:t>
            </a:r>
            <a:r>
              <a:rPr lang="en-US" dirty="0"/>
              <a:t> </a:t>
            </a:r>
            <a:r>
              <a:rPr lang="en-US" dirty="0" err="1"/>
              <a:t>khỏi</a:t>
            </a:r>
            <a:r>
              <a:rPr lang="en-US" dirty="0"/>
              <a:t> </a:t>
            </a:r>
            <a:r>
              <a:rPr lang="en-US" dirty="0" err="1"/>
              <a:t>phòng</a:t>
            </a:r>
            <a:endParaRPr lang="en-US" dirty="0"/>
          </a:p>
          <a:p>
            <a:r>
              <a:rPr lang="en-US" dirty="0"/>
              <a:t>c. </a:t>
            </a:r>
            <a:r>
              <a:rPr lang="en-US" dirty="0" err="1"/>
              <a:t>Đi</a:t>
            </a:r>
            <a:r>
              <a:rPr lang="en-US" dirty="0"/>
              <a:t> </a:t>
            </a:r>
            <a:r>
              <a:rPr lang="en-US" dirty="0" err="1"/>
              <a:t>xe</a:t>
            </a:r>
            <a:r>
              <a:rPr lang="en-US" dirty="0"/>
              <a:t> </a:t>
            </a:r>
            <a:r>
              <a:rPr lang="en-US" dirty="0" err="1"/>
              <a:t>buýt</a:t>
            </a:r>
            <a:endParaRPr lang="en-US" dirty="0"/>
          </a:p>
          <a:p>
            <a:r>
              <a:rPr lang="en-US" dirty="0"/>
              <a:t>d. </a:t>
            </a:r>
            <a:r>
              <a:rPr lang="en-US" dirty="0" err="1"/>
              <a:t>Cả</a:t>
            </a:r>
            <a:r>
              <a:rPr lang="en-US" dirty="0"/>
              <a:t> a, b </a:t>
            </a:r>
            <a:r>
              <a:rPr lang="en-US" dirty="0" err="1"/>
              <a:t>và</a:t>
            </a:r>
            <a:r>
              <a:rPr lang="en-US" dirty="0"/>
              <a:t> c</a:t>
            </a:r>
          </a:p>
        </p:txBody>
      </p:sp>
    </p:spTree>
    <p:custDataLst>
      <p:tags r:id="rId1"/>
    </p:custDataLst>
    <p:extLst>
      <p:ext uri="{BB962C8B-B14F-4D97-AF65-F5344CB8AC3E}">
        <p14:creationId xmlns:p14="http://schemas.microsoft.com/office/powerpoint/2010/main" val="405641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2/ </a:t>
            </a:r>
            <a:r>
              <a:rPr lang="en-US" dirty="0" err="1"/>
              <a:t>Trong</a:t>
            </a:r>
            <a:r>
              <a:rPr lang="en-US" dirty="0"/>
              <a:t> </a:t>
            </a:r>
            <a:r>
              <a:rPr lang="en-US" dirty="0" err="1"/>
              <a:t>số</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sau</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nào</a:t>
            </a:r>
            <a:r>
              <a:rPr lang="en-US" dirty="0"/>
              <a:t> </a:t>
            </a:r>
            <a:r>
              <a:rPr lang="en-US" dirty="0" err="1"/>
              <a:t>giúp</a:t>
            </a:r>
            <a:r>
              <a:rPr lang="en-US" dirty="0"/>
              <a:t> </a:t>
            </a:r>
            <a:r>
              <a:rPr lang="en-US" dirty="0" err="1"/>
              <a:t>giảm</a:t>
            </a:r>
            <a:r>
              <a:rPr lang="en-US" dirty="0"/>
              <a:t> </a:t>
            </a:r>
            <a:r>
              <a:rPr lang="en-US" dirty="0" err="1"/>
              <a:t>nhẹ</a:t>
            </a:r>
            <a:r>
              <a:rPr lang="en-US" dirty="0"/>
              <a:t> </a:t>
            </a:r>
            <a:r>
              <a:rPr lang="en-US" dirty="0" err="1"/>
              <a:t>biến</a:t>
            </a:r>
            <a:r>
              <a:rPr lang="en-US" dirty="0"/>
              <a:t> </a:t>
            </a:r>
            <a:r>
              <a:rPr lang="en-US" dirty="0" err="1"/>
              <a:t>đổi</a:t>
            </a:r>
            <a:r>
              <a:rPr lang="en-US" dirty="0"/>
              <a:t> </a:t>
            </a:r>
            <a:r>
              <a:rPr lang="en-US" dirty="0" err="1"/>
              <a:t>khí</a:t>
            </a:r>
            <a:r>
              <a:rPr lang="en-US" dirty="0"/>
              <a:t> </a:t>
            </a:r>
            <a:r>
              <a:rPr lang="en-US" dirty="0" err="1"/>
              <a:t>hậu</a:t>
            </a:r>
            <a:r>
              <a:rPr lang="en-US" dirty="0"/>
              <a:t> </a:t>
            </a:r>
            <a:r>
              <a:rPr lang="en-US" dirty="0" err="1"/>
              <a:t>và</a:t>
            </a:r>
            <a:r>
              <a:rPr lang="en-US" dirty="0"/>
              <a:t> </a:t>
            </a:r>
            <a:r>
              <a:rPr lang="en-US" dirty="0" err="1"/>
              <a:t>tiết</a:t>
            </a:r>
            <a:r>
              <a:rPr lang="en-US" dirty="0"/>
              <a:t> </a:t>
            </a:r>
            <a:r>
              <a:rPr lang="en-US" dirty="0" err="1"/>
              <a:t>kiệm</a:t>
            </a:r>
            <a:r>
              <a:rPr lang="en-US" dirty="0"/>
              <a:t> chi </a:t>
            </a:r>
            <a:r>
              <a:rPr lang="en-US" dirty="0" err="1"/>
              <a:t>phí</a:t>
            </a:r>
            <a:r>
              <a:rPr lang="en-US" dirty="0"/>
              <a:t>:</a:t>
            </a:r>
          </a:p>
          <a:p>
            <a:r>
              <a:rPr lang="en-US" dirty="0"/>
              <a:t>a. </a:t>
            </a:r>
            <a:r>
              <a:rPr lang="en-US" dirty="0" err="1"/>
              <a:t>Tắt</a:t>
            </a:r>
            <a:r>
              <a:rPr lang="en-US" dirty="0"/>
              <a:t> </a:t>
            </a:r>
            <a:r>
              <a:rPr lang="en-US" dirty="0" err="1"/>
              <a:t>máy</a:t>
            </a:r>
            <a:r>
              <a:rPr lang="en-US" dirty="0"/>
              <a:t> </a:t>
            </a:r>
            <a:r>
              <a:rPr lang="en-US" dirty="0" err="1"/>
              <a:t>khi</a:t>
            </a:r>
            <a:r>
              <a:rPr lang="en-US" dirty="0"/>
              <a:t> </a:t>
            </a:r>
            <a:r>
              <a:rPr lang="en-US" dirty="0" err="1"/>
              <a:t>dừng</a:t>
            </a:r>
            <a:r>
              <a:rPr lang="en-US" dirty="0"/>
              <a:t> </a:t>
            </a:r>
            <a:r>
              <a:rPr lang="en-US" dirty="0" err="1"/>
              <a:t>đèn</a:t>
            </a:r>
            <a:r>
              <a:rPr lang="en-US" dirty="0"/>
              <a:t> </a:t>
            </a:r>
            <a:r>
              <a:rPr lang="en-US" dirty="0" err="1"/>
              <a:t>đỏ</a:t>
            </a:r>
            <a:endParaRPr lang="en-US" dirty="0"/>
          </a:p>
          <a:p>
            <a:r>
              <a:rPr lang="en-US" dirty="0"/>
              <a:t>b. </a:t>
            </a:r>
            <a:r>
              <a:rPr lang="en-US" dirty="0" err="1"/>
              <a:t>Tắt</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điện</a:t>
            </a:r>
            <a:r>
              <a:rPr lang="en-US" dirty="0"/>
              <a:t> </a:t>
            </a:r>
            <a:r>
              <a:rPr lang="en-US" dirty="0" err="1"/>
              <a:t>khi</a:t>
            </a:r>
            <a:r>
              <a:rPr lang="en-US" dirty="0"/>
              <a:t> </a:t>
            </a:r>
            <a:r>
              <a:rPr lang="en-US" dirty="0" err="1"/>
              <a:t>ra</a:t>
            </a:r>
            <a:r>
              <a:rPr lang="en-US" dirty="0"/>
              <a:t> </a:t>
            </a:r>
            <a:r>
              <a:rPr lang="en-US" dirty="0" err="1"/>
              <a:t>khỏi</a:t>
            </a:r>
            <a:r>
              <a:rPr lang="en-US" dirty="0"/>
              <a:t> </a:t>
            </a:r>
            <a:r>
              <a:rPr lang="en-US" dirty="0" err="1"/>
              <a:t>phòng</a:t>
            </a:r>
            <a:endParaRPr lang="en-US" dirty="0"/>
          </a:p>
          <a:p>
            <a:r>
              <a:rPr lang="en-US" dirty="0"/>
              <a:t>c. </a:t>
            </a:r>
            <a:r>
              <a:rPr lang="en-US" dirty="0" err="1"/>
              <a:t>Đi</a:t>
            </a:r>
            <a:r>
              <a:rPr lang="en-US" dirty="0"/>
              <a:t> </a:t>
            </a:r>
            <a:r>
              <a:rPr lang="en-US" dirty="0" err="1"/>
              <a:t>xe</a:t>
            </a:r>
            <a:r>
              <a:rPr lang="en-US" dirty="0"/>
              <a:t> </a:t>
            </a:r>
            <a:r>
              <a:rPr lang="en-US" dirty="0" err="1"/>
              <a:t>buýt</a:t>
            </a:r>
            <a:endParaRPr lang="en-US" dirty="0"/>
          </a:p>
          <a:p>
            <a:r>
              <a:rPr lang="en-US" dirty="0"/>
              <a:t>d. </a:t>
            </a:r>
            <a:r>
              <a:rPr lang="en-US" dirty="0" err="1"/>
              <a:t>Cả</a:t>
            </a:r>
            <a:r>
              <a:rPr lang="en-US" dirty="0"/>
              <a:t> a, b </a:t>
            </a:r>
            <a:r>
              <a:rPr lang="en-US" dirty="0" err="1"/>
              <a:t>và</a:t>
            </a:r>
            <a:r>
              <a:rPr lang="en-US" dirty="0"/>
              <a:t> c</a:t>
            </a:r>
          </a:p>
          <a:p>
            <a:r>
              <a:rPr lang="en-US" dirty="0" err="1">
                <a:solidFill>
                  <a:srgbClr val="FF0000"/>
                </a:solidFill>
              </a:rPr>
              <a:t>Đáp</a:t>
            </a:r>
            <a:r>
              <a:rPr lang="en-US" dirty="0">
                <a:solidFill>
                  <a:srgbClr val="FF0000"/>
                </a:solidFill>
              </a:rPr>
              <a:t> </a:t>
            </a:r>
            <a:r>
              <a:rPr lang="en-US" dirty="0" err="1">
                <a:solidFill>
                  <a:srgbClr val="FF0000"/>
                </a:solidFill>
              </a:rPr>
              <a:t>án</a:t>
            </a:r>
            <a:r>
              <a:rPr lang="en-US" dirty="0">
                <a:solidFill>
                  <a:srgbClr val="FF0000"/>
                </a:solidFill>
              </a:rPr>
              <a:t>: d. </a:t>
            </a:r>
            <a:r>
              <a:rPr lang="en-US" dirty="0" err="1">
                <a:solidFill>
                  <a:srgbClr val="FF0000"/>
                </a:solidFill>
              </a:rPr>
              <a:t>Cả</a:t>
            </a:r>
            <a:r>
              <a:rPr lang="en-US" dirty="0">
                <a:solidFill>
                  <a:srgbClr val="FF0000"/>
                </a:solidFill>
              </a:rPr>
              <a:t> a, b </a:t>
            </a:r>
            <a:r>
              <a:rPr lang="en-US" dirty="0" err="1">
                <a:solidFill>
                  <a:srgbClr val="FF0000"/>
                </a:solidFill>
              </a:rPr>
              <a:t>và</a:t>
            </a:r>
            <a:r>
              <a:rPr lang="en-US" dirty="0">
                <a:solidFill>
                  <a:srgbClr val="FF0000"/>
                </a:solidFill>
              </a:rPr>
              <a:t> c</a:t>
            </a:r>
          </a:p>
          <a:p>
            <a:endParaRPr lang="en-US" dirty="0"/>
          </a:p>
        </p:txBody>
      </p:sp>
    </p:spTree>
    <p:custDataLst>
      <p:tags r:id="rId1"/>
    </p:custDataLst>
    <p:extLst>
      <p:ext uri="{BB962C8B-B14F-4D97-AF65-F5344CB8AC3E}">
        <p14:creationId xmlns:p14="http://schemas.microsoft.com/office/powerpoint/2010/main" val="224852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3/ 2. </a:t>
            </a:r>
            <a:r>
              <a:rPr lang="en-US" dirty="0" err="1"/>
              <a:t>Vừa</a:t>
            </a:r>
            <a:r>
              <a:rPr lang="en-US" dirty="0"/>
              <a:t> </a:t>
            </a:r>
            <a:r>
              <a:rPr lang="en-US" dirty="0" err="1"/>
              <a:t>bằng</a:t>
            </a:r>
            <a:r>
              <a:rPr lang="en-US" dirty="0"/>
              <a:t> </a:t>
            </a:r>
            <a:r>
              <a:rPr lang="en-US" dirty="0" err="1"/>
              <a:t>hạt</a:t>
            </a:r>
            <a:r>
              <a:rPr lang="en-US" dirty="0"/>
              <a:t> </a:t>
            </a:r>
            <a:r>
              <a:rPr lang="en-US" dirty="0" err="1"/>
              <a:t>đỗ</a:t>
            </a:r>
            <a:r>
              <a:rPr lang="en-US" dirty="0"/>
              <a:t>, </a:t>
            </a:r>
            <a:r>
              <a:rPr lang="en-US" dirty="0" err="1"/>
              <a:t>ăn</a:t>
            </a:r>
            <a:r>
              <a:rPr lang="en-US" dirty="0"/>
              <a:t> </a:t>
            </a:r>
            <a:r>
              <a:rPr lang="en-US" dirty="0" err="1"/>
              <a:t>giỗ</a:t>
            </a:r>
            <a:r>
              <a:rPr lang="en-US" dirty="0"/>
              <a:t> </a:t>
            </a:r>
            <a:r>
              <a:rPr lang="en-US" dirty="0" err="1"/>
              <a:t>cả</a:t>
            </a:r>
            <a:r>
              <a:rPr lang="en-US" dirty="0"/>
              <a:t> </a:t>
            </a:r>
            <a:r>
              <a:rPr lang="en-US" dirty="0" err="1"/>
              <a:t>làng</a:t>
            </a:r>
            <a:r>
              <a:rPr lang="en-US" dirty="0"/>
              <a:t>.  </a:t>
            </a:r>
          </a:p>
          <a:p>
            <a:pPr marL="0" indent="0">
              <a:buNone/>
            </a:pPr>
            <a:r>
              <a:rPr lang="en-US" dirty="0" err="1"/>
              <a:t>Là</a:t>
            </a:r>
            <a:r>
              <a:rPr lang="en-US" dirty="0"/>
              <a:t> con </a:t>
            </a:r>
            <a:r>
              <a:rPr lang="en-US" dirty="0" err="1"/>
              <a:t>gì</a:t>
            </a:r>
            <a:r>
              <a:rPr lang="en-US" dirty="0"/>
              <a:t> ?</a:t>
            </a:r>
          </a:p>
        </p:txBody>
      </p:sp>
    </p:spTree>
    <p:custDataLst>
      <p:tags r:id="rId1"/>
    </p:custDataLst>
    <p:extLst>
      <p:ext uri="{BB962C8B-B14F-4D97-AF65-F5344CB8AC3E}">
        <p14:creationId xmlns:p14="http://schemas.microsoft.com/office/powerpoint/2010/main" val="37154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3/ 2. </a:t>
            </a:r>
            <a:r>
              <a:rPr lang="en-US" dirty="0" err="1"/>
              <a:t>Vừa</a:t>
            </a:r>
            <a:r>
              <a:rPr lang="en-US" dirty="0"/>
              <a:t> </a:t>
            </a:r>
            <a:r>
              <a:rPr lang="en-US" dirty="0" err="1"/>
              <a:t>bằng</a:t>
            </a:r>
            <a:r>
              <a:rPr lang="en-US" dirty="0"/>
              <a:t> </a:t>
            </a:r>
            <a:r>
              <a:rPr lang="en-US" dirty="0" err="1"/>
              <a:t>hạt</a:t>
            </a:r>
            <a:r>
              <a:rPr lang="en-US" dirty="0"/>
              <a:t> </a:t>
            </a:r>
            <a:r>
              <a:rPr lang="en-US" dirty="0" err="1"/>
              <a:t>đỗ</a:t>
            </a:r>
            <a:r>
              <a:rPr lang="en-US" dirty="0"/>
              <a:t>, </a:t>
            </a:r>
            <a:r>
              <a:rPr lang="en-US" dirty="0" err="1"/>
              <a:t>ăn</a:t>
            </a:r>
            <a:r>
              <a:rPr lang="en-US" dirty="0"/>
              <a:t> </a:t>
            </a:r>
            <a:r>
              <a:rPr lang="en-US" dirty="0" err="1"/>
              <a:t>giỗ</a:t>
            </a:r>
            <a:r>
              <a:rPr lang="en-US" dirty="0"/>
              <a:t> </a:t>
            </a:r>
            <a:r>
              <a:rPr lang="en-US" dirty="0" err="1"/>
              <a:t>cả</a:t>
            </a:r>
            <a:r>
              <a:rPr lang="en-US" dirty="0"/>
              <a:t> </a:t>
            </a:r>
            <a:r>
              <a:rPr lang="en-US" dirty="0" err="1"/>
              <a:t>làng</a:t>
            </a:r>
            <a:r>
              <a:rPr lang="en-US" dirty="0"/>
              <a:t>.</a:t>
            </a:r>
          </a:p>
          <a:p>
            <a:pPr marL="0" indent="0">
              <a:buNone/>
            </a:pPr>
            <a:r>
              <a:rPr lang="en-US" dirty="0" err="1">
                <a:solidFill>
                  <a:srgbClr val="FF0000"/>
                </a:solidFill>
              </a:rPr>
              <a:t>Là</a:t>
            </a:r>
            <a:r>
              <a:rPr lang="en-US" dirty="0">
                <a:solidFill>
                  <a:srgbClr val="FF0000"/>
                </a:solidFill>
              </a:rPr>
              <a:t> con </a:t>
            </a:r>
            <a:r>
              <a:rPr lang="en-US" dirty="0" err="1">
                <a:solidFill>
                  <a:srgbClr val="FF0000"/>
                </a:solidFill>
              </a:rPr>
              <a:t>ruồi</a:t>
            </a:r>
            <a:endParaRPr lang="en-US" dirty="0">
              <a:solidFill>
                <a:srgbClr val="FF0000"/>
              </a:solidFill>
            </a:endParaRPr>
          </a:p>
        </p:txBody>
      </p:sp>
    </p:spTree>
    <p:custDataLst>
      <p:tags r:id="rId1"/>
    </p:custDataLst>
    <p:extLst>
      <p:ext uri="{BB962C8B-B14F-4D97-AF65-F5344CB8AC3E}">
        <p14:creationId xmlns:p14="http://schemas.microsoft.com/office/powerpoint/2010/main" val="199122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 </a:t>
            </a:r>
            <a:r>
              <a:rPr lang="en-US" dirty="0" err="1"/>
              <a:t>Lá</a:t>
            </a:r>
            <a:r>
              <a:rPr lang="en-US" dirty="0"/>
              <a:t> </a:t>
            </a:r>
            <a:r>
              <a:rPr lang="en-US" dirty="0" err="1"/>
              <a:t>xanh</a:t>
            </a:r>
            <a:r>
              <a:rPr lang="en-US" dirty="0"/>
              <a:t> </a:t>
            </a:r>
            <a:r>
              <a:rPr lang="en-US" dirty="0" err="1"/>
              <a:t>cành</a:t>
            </a:r>
            <a:r>
              <a:rPr lang="en-US" dirty="0"/>
              <a:t> </a:t>
            </a:r>
            <a:r>
              <a:rPr lang="en-US" dirty="0" err="1"/>
              <a:t>đỏ</a:t>
            </a:r>
            <a:r>
              <a:rPr lang="en-US" dirty="0"/>
              <a:t> </a:t>
            </a:r>
            <a:r>
              <a:rPr lang="en-US" dirty="0" err="1"/>
              <a:t>hoa</a:t>
            </a:r>
            <a:r>
              <a:rPr lang="en-US" dirty="0"/>
              <a:t> </a:t>
            </a:r>
            <a:r>
              <a:rPr lang="en-US" dirty="0" err="1"/>
              <a:t>vàng</a:t>
            </a:r>
            <a:endParaRPr lang="en-US" dirty="0"/>
          </a:p>
          <a:p>
            <a:pPr marL="0" indent="0">
              <a:buNone/>
            </a:pPr>
            <a:r>
              <a:rPr lang="en-US" dirty="0" err="1"/>
              <a:t>Là</a:t>
            </a:r>
            <a:r>
              <a:rPr lang="en-US" dirty="0"/>
              <a:t> </a:t>
            </a:r>
            <a:r>
              <a:rPr lang="en-US" dirty="0" err="1"/>
              <a:t>là</a:t>
            </a:r>
            <a:r>
              <a:rPr lang="en-US" dirty="0"/>
              <a:t> </a:t>
            </a:r>
            <a:r>
              <a:rPr lang="en-US" dirty="0" err="1"/>
              <a:t>mặt</a:t>
            </a:r>
            <a:r>
              <a:rPr lang="en-US" dirty="0"/>
              <a:t> </a:t>
            </a:r>
            <a:r>
              <a:rPr lang="en-US" dirty="0" err="1"/>
              <a:t>đất</a:t>
            </a:r>
            <a:r>
              <a:rPr lang="en-US" dirty="0"/>
              <a:t> </a:t>
            </a:r>
            <a:r>
              <a:rPr lang="en-US" dirty="0" err="1"/>
              <a:t>đố</a:t>
            </a:r>
            <a:r>
              <a:rPr lang="en-US" dirty="0"/>
              <a:t> </a:t>
            </a:r>
            <a:r>
              <a:rPr lang="en-US" dirty="0" err="1"/>
              <a:t>làng</a:t>
            </a:r>
            <a:r>
              <a:rPr lang="en-US" dirty="0"/>
              <a:t> </a:t>
            </a:r>
            <a:r>
              <a:rPr lang="en-US" dirty="0" err="1"/>
              <a:t>cây</a:t>
            </a:r>
            <a:r>
              <a:rPr lang="en-US" dirty="0"/>
              <a:t> chi</a:t>
            </a:r>
          </a:p>
          <a:p>
            <a:pPr marL="0" indent="0">
              <a:buNone/>
            </a:pPr>
            <a:r>
              <a:rPr lang="en-US" dirty="0" err="1"/>
              <a:t>Đố</a:t>
            </a:r>
            <a:r>
              <a:rPr lang="en-US" dirty="0"/>
              <a:t> </a:t>
            </a:r>
            <a:r>
              <a:rPr lang="en-US" dirty="0" err="1"/>
              <a:t>làng</a:t>
            </a:r>
            <a:r>
              <a:rPr lang="en-US" dirty="0"/>
              <a:t> </a:t>
            </a:r>
            <a:r>
              <a:rPr lang="en-US" dirty="0" err="1"/>
              <a:t>cây</a:t>
            </a:r>
            <a:r>
              <a:rPr lang="en-US" dirty="0"/>
              <a:t> </a:t>
            </a:r>
            <a:r>
              <a:rPr lang="en-US" dirty="0" err="1"/>
              <a:t>đó</a:t>
            </a:r>
            <a:r>
              <a:rPr lang="en-US" dirty="0"/>
              <a:t> </a:t>
            </a:r>
            <a:r>
              <a:rPr lang="en-US" dirty="0" err="1"/>
              <a:t>tên</a:t>
            </a:r>
            <a:r>
              <a:rPr lang="en-US" dirty="0"/>
              <a:t> </a:t>
            </a:r>
            <a:r>
              <a:rPr lang="en-US" dirty="0" err="1"/>
              <a:t>gì</a:t>
            </a:r>
            <a:r>
              <a:rPr lang="en-US" dirty="0"/>
              <a:t> ?</a:t>
            </a:r>
          </a:p>
          <a:p>
            <a:pPr marL="0" indent="0">
              <a:buNone/>
            </a:pPr>
            <a:r>
              <a:rPr lang="en-US" dirty="0" err="1"/>
              <a:t>Làng</a:t>
            </a:r>
            <a:r>
              <a:rPr lang="en-US" dirty="0"/>
              <a:t> </a:t>
            </a:r>
            <a:r>
              <a:rPr lang="en-US" dirty="0" err="1"/>
              <a:t>mà</a:t>
            </a:r>
            <a:r>
              <a:rPr lang="en-US" dirty="0"/>
              <a:t> </a:t>
            </a:r>
            <a:r>
              <a:rPr lang="en-US" dirty="0" err="1"/>
              <a:t>đoán</a:t>
            </a:r>
            <a:r>
              <a:rPr lang="en-US" dirty="0"/>
              <a:t> </a:t>
            </a:r>
            <a:r>
              <a:rPr lang="en-US" dirty="0" err="1"/>
              <a:t>được</a:t>
            </a:r>
            <a:r>
              <a:rPr lang="en-US" dirty="0"/>
              <a:t> </a:t>
            </a:r>
            <a:r>
              <a:rPr lang="en-US" dirty="0" err="1"/>
              <a:t>Trạng</a:t>
            </a:r>
            <a:r>
              <a:rPr lang="en-US" dirty="0"/>
              <a:t> </a:t>
            </a:r>
            <a:r>
              <a:rPr lang="en-US" dirty="0" err="1"/>
              <a:t>thì</a:t>
            </a:r>
            <a:r>
              <a:rPr lang="en-US" dirty="0"/>
              <a:t> </a:t>
            </a:r>
            <a:r>
              <a:rPr lang="en-US" dirty="0" err="1"/>
              <a:t>mất</a:t>
            </a:r>
            <a:r>
              <a:rPr lang="en-US" dirty="0"/>
              <a:t> </a:t>
            </a:r>
            <a:r>
              <a:rPr lang="en-US" dirty="0" err="1"/>
              <a:t>trâu</a:t>
            </a:r>
            <a:r>
              <a:rPr lang="en-US" dirty="0"/>
              <a:t>…</a:t>
            </a:r>
          </a:p>
          <a:p>
            <a:pPr marL="0" indent="0">
              <a:buNone/>
            </a:pPr>
            <a:r>
              <a:rPr lang="en-US" dirty="0" err="1">
                <a:solidFill>
                  <a:srgbClr val="FF0000"/>
                </a:solidFill>
              </a:rPr>
              <a:t>Là</a:t>
            </a:r>
            <a:r>
              <a:rPr lang="en-US" dirty="0">
                <a:solidFill>
                  <a:srgbClr val="FF0000"/>
                </a:solidFill>
              </a:rPr>
              <a:t> </a:t>
            </a:r>
            <a:r>
              <a:rPr lang="en-US" dirty="0" err="1">
                <a:solidFill>
                  <a:srgbClr val="FF0000"/>
                </a:solidFill>
              </a:rPr>
              <a:t>cây</a:t>
            </a:r>
            <a:r>
              <a:rPr lang="en-US" dirty="0">
                <a:solidFill>
                  <a:srgbClr val="FF0000"/>
                </a:solidFill>
              </a:rPr>
              <a:t> </a:t>
            </a:r>
            <a:r>
              <a:rPr lang="en-US" dirty="0" err="1">
                <a:solidFill>
                  <a:srgbClr val="FF0000"/>
                </a:solidFill>
              </a:rPr>
              <a:t>gì</a:t>
            </a:r>
            <a:r>
              <a:rPr lang="en-US" dirty="0">
                <a:solidFill>
                  <a:srgbClr val="FF0000"/>
                </a:solidFill>
              </a:rPr>
              <a:t> ?</a:t>
            </a:r>
          </a:p>
        </p:txBody>
      </p:sp>
    </p:spTree>
    <p:custDataLst>
      <p:tags r:id="rId1"/>
    </p:custDataLst>
    <p:extLst>
      <p:ext uri="{BB962C8B-B14F-4D97-AF65-F5344CB8AC3E}">
        <p14:creationId xmlns:p14="http://schemas.microsoft.com/office/powerpoint/2010/main" val="2826852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GIẢI ĐỐ VUI</a:t>
            </a:r>
          </a:p>
        </p:txBody>
      </p:sp>
      <p:sp>
        <p:nvSpPr>
          <p:cNvPr id="4"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KHỞI ĐỘNG</a:t>
            </a:r>
          </a:p>
          <a:p>
            <a:pPr marL="0" indent="0">
              <a:buNone/>
            </a:pPr>
            <a:r>
              <a:rPr lang="en-US" dirty="0"/>
              <a:t> </a:t>
            </a:r>
            <a:r>
              <a:rPr lang="en-US" dirty="0" err="1"/>
              <a:t>Lá</a:t>
            </a:r>
            <a:r>
              <a:rPr lang="en-US" dirty="0"/>
              <a:t> </a:t>
            </a:r>
            <a:r>
              <a:rPr lang="en-US" dirty="0" err="1"/>
              <a:t>xanh</a:t>
            </a:r>
            <a:r>
              <a:rPr lang="en-US" dirty="0"/>
              <a:t> </a:t>
            </a:r>
            <a:r>
              <a:rPr lang="en-US" dirty="0" err="1"/>
              <a:t>cành</a:t>
            </a:r>
            <a:r>
              <a:rPr lang="en-US" dirty="0"/>
              <a:t> </a:t>
            </a:r>
            <a:r>
              <a:rPr lang="en-US" dirty="0" err="1"/>
              <a:t>đỏ</a:t>
            </a:r>
            <a:r>
              <a:rPr lang="en-US" dirty="0"/>
              <a:t> </a:t>
            </a:r>
            <a:r>
              <a:rPr lang="en-US" dirty="0" err="1"/>
              <a:t>hoa</a:t>
            </a:r>
            <a:r>
              <a:rPr lang="en-US" dirty="0"/>
              <a:t> </a:t>
            </a:r>
            <a:r>
              <a:rPr lang="en-US" dirty="0" err="1"/>
              <a:t>vàng</a:t>
            </a:r>
            <a:endParaRPr lang="en-US" dirty="0"/>
          </a:p>
          <a:p>
            <a:pPr marL="0" indent="0">
              <a:buNone/>
            </a:pPr>
            <a:r>
              <a:rPr lang="en-US" dirty="0" err="1"/>
              <a:t>Là</a:t>
            </a:r>
            <a:r>
              <a:rPr lang="en-US" dirty="0"/>
              <a:t> </a:t>
            </a:r>
            <a:r>
              <a:rPr lang="en-US" dirty="0" err="1"/>
              <a:t>là</a:t>
            </a:r>
            <a:r>
              <a:rPr lang="en-US" dirty="0"/>
              <a:t> </a:t>
            </a:r>
            <a:r>
              <a:rPr lang="en-US" dirty="0" err="1"/>
              <a:t>mặt</a:t>
            </a:r>
            <a:r>
              <a:rPr lang="en-US" dirty="0"/>
              <a:t> </a:t>
            </a:r>
            <a:r>
              <a:rPr lang="en-US" dirty="0" err="1"/>
              <a:t>đất</a:t>
            </a:r>
            <a:r>
              <a:rPr lang="en-US" dirty="0"/>
              <a:t> </a:t>
            </a:r>
            <a:r>
              <a:rPr lang="en-US" dirty="0" err="1"/>
              <a:t>đố</a:t>
            </a:r>
            <a:r>
              <a:rPr lang="en-US" dirty="0"/>
              <a:t> </a:t>
            </a:r>
            <a:r>
              <a:rPr lang="en-US" dirty="0" err="1"/>
              <a:t>làng</a:t>
            </a:r>
            <a:r>
              <a:rPr lang="en-US" dirty="0"/>
              <a:t> </a:t>
            </a:r>
            <a:r>
              <a:rPr lang="en-US" dirty="0" err="1"/>
              <a:t>cây</a:t>
            </a:r>
            <a:r>
              <a:rPr lang="en-US" dirty="0"/>
              <a:t> chi</a:t>
            </a:r>
          </a:p>
          <a:p>
            <a:pPr marL="0" indent="0">
              <a:buNone/>
            </a:pPr>
            <a:r>
              <a:rPr lang="en-US" dirty="0" err="1"/>
              <a:t>Đố</a:t>
            </a:r>
            <a:r>
              <a:rPr lang="en-US" dirty="0"/>
              <a:t> </a:t>
            </a:r>
            <a:r>
              <a:rPr lang="en-US" dirty="0" err="1"/>
              <a:t>làng</a:t>
            </a:r>
            <a:r>
              <a:rPr lang="en-US" dirty="0"/>
              <a:t> </a:t>
            </a:r>
            <a:r>
              <a:rPr lang="en-US" dirty="0" err="1"/>
              <a:t>cây</a:t>
            </a:r>
            <a:r>
              <a:rPr lang="en-US" dirty="0"/>
              <a:t> </a:t>
            </a:r>
            <a:r>
              <a:rPr lang="en-US" dirty="0" err="1"/>
              <a:t>đó</a:t>
            </a:r>
            <a:r>
              <a:rPr lang="en-US" dirty="0"/>
              <a:t> </a:t>
            </a:r>
            <a:r>
              <a:rPr lang="en-US" dirty="0" err="1"/>
              <a:t>tên</a:t>
            </a:r>
            <a:r>
              <a:rPr lang="en-US" dirty="0"/>
              <a:t> </a:t>
            </a:r>
            <a:r>
              <a:rPr lang="en-US" dirty="0" err="1"/>
              <a:t>gì</a:t>
            </a:r>
            <a:r>
              <a:rPr lang="en-US" dirty="0"/>
              <a:t> ?</a:t>
            </a:r>
          </a:p>
          <a:p>
            <a:pPr marL="0" indent="0">
              <a:buNone/>
            </a:pPr>
            <a:r>
              <a:rPr lang="en-US" dirty="0" err="1"/>
              <a:t>Làng</a:t>
            </a:r>
            <a:r>
              <a:rPr lang="en-US" dirty="0"/>
              <a:t> </a:t>
            </a:r>
            <a:r>
              <a:rPr lang="en-US" dirty="0" err="1"/>
              <a:t>mà</a:t>
            </a:r>
            <a:r>
              <a:rPr lang="en-US" dirty="0"/>
              <a:t> </a:t>
            </a:r>
            <a:r>
              <a:rPr lang="en-US" dirty="0" err="1"/>
              <a:t>đoán</a:t>
            </a:r>
            <a:r>
              <a:rPr lang="en-US" dirty="0"/>
              <a:t> </a:t>
            </a:r>
            <a:r>
              <a:rPr lang="en-US" dirty="0" err="1"/>
              <a:t>được</a:t>
            </a:r>
            <a:r>
              <a:rPr lang="en-US" dirty="0"/>
              <a:t> </a:t>
            </a:r>
            <a:r>
              <a:rPr lang="en-US" dirty="0" err="1"/>
              <a:t>Trạng</a:t>
            </a:r>
            <a:r>
              <a:rPr lang="en-US" dirty="0"/>
              <a:t> </a:t>
            </a:r>
            <a:r>
              <a:rPr lang="en-US" dirty="0" err="1"/>
              <a:t>thì</a:t>
            </a:r>
            <a:r>
              <a:rPr lang="en-US" dirty="0"/>
              <a:t> </a:t>
            </a:r>
            <a:r>
              <a:rPr lang="en-US" dirty="0" err="1"/>
              <a:t>mất</a:t>
            </a:r>
            <a:r>
              <a:rPr lang="en-US" dirty="0"/>
              <a:t> </a:t>
            </a:r>
            <a:r>
              <a:rPr lang="en-US" dirty="0" err="1"/>
              <a:t>trâu</a:t>
            </a:r>
            <a:r>
              <a:rPr lang="en-US" dirty="0"/>
              <a:t>…</a:t>
            </a:r>
          </a:p>
          <a:p>
            <a:pPr marL="0" indent="0">
              <a:buNone/>
            </a:pPr>
            <a:r>
              <a:rPr lang="en-US" dirty="0" err="1">
                <a:solidFill>
                  <a:srgbClr val="FF0000"/>
                </a:solidFill>
              </a:rPr>
              <a:t>Là</a:t>
            </a:r>
            <a:r>
              <a:rPr lang="en-US" dirty="0">
                <a:solidFill>
                  <a:srgbClr val="FF0000"/>
                </a:solidFill>
              </a:rPr>
              <a:t> </a:t>
            </a:r>
            <a:r>
              <a:rPr lang="en-US" dirty="0" err="1">
                <a:solidFill>
                  <a:srgbClr val="FF0000"/>
                </a:solidFill>
              </a:rPr>
              <a:t>cây</a:t>
            </a:r>
            <a:r>
              <a:rPr lang="en-US" dirty="0">
                <a:solidFill>
                  <a:srgbClr val="FF0000"/>
                </a:solidFill>
              </a:rPr>
              <a:t> </a:t>
            </a:r>
            <a:r>
              <a:rPr lang="en-US" dirty="0" err="1">
                <a:solidFill>
                  <a:srgbClr val="FF0000"/>
                </a:solidFill>
              </a:rPr>
              <a:t>rau</a:t>
            </a:r>
            <a:r>
              <a:rPr lang="en-US" dirty="0">
                <a:solidFill>
                  <a:srgbClr val="FF0000"/>
                </a:solidFill>
              </a:rPr>
              <a:t> </a:t>
            </a:r>
            <a:r>
              <a:rPr lang="en-US" dirty="0" err="1">
                <a:solidFill>
                  <a:srgbClr val="FF0000"/>
                </a:solidFill>
              </a:rPr>
              <a:t>sam</a:t>
            </a:r>
            <a:endParaRPr lang="en-US" dirty="0">
              <a:solidFill>
                <a:srgbClr val="FF0000"/>
              </a:solidFill>
            </a:endParaRPr>
          </a:p>
        </p:txBody>
      </p:sp>
    </p:spTree>
    <p:custDataLst>
      <p:tags r:id="rId1"/>
    </p:custDataLst>
    <p:extLst>
      <p:ext uri="{BB962C8B-B14F-4D97-AF65-F5344CB8AC3E}">
        <p14:creationId xmlns:p14="http://schemas.microsoft.com/office/powerpoint/2010/main" val="519438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DF918C6-EFBD-40EA-989B-ED76522B15B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u0004{0F9A86C6-73BD-4738-92D0-BEA063D330BE}&quot;,&quot;C:\\Users\\Dell\\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 nhien va Xa hoi 2 Bai 19 Thuc vat va dong vat quanh em  tie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104EA55-1C1B-405F-8FBB-B29CC11C0CFE}:11088454"/>
</p:tagLst>
</file>

<file path=ppt/tags/tag11.xml><?xml version="1.0" encoding="utf-8"?>
<p:tagLst xmlns:a="http://schemas.openxmlformats.org/drawingml/2006/main" xmlns:r="http://schemas.openxmlformats.org/officeDocument/2006/relationships" xmlns:p="http://schemas.openxmlformats.org/presentationml/2006/main">
  <p:tag name="GENSWF_SLIDE_UID" val="{15CCE6B7-E71C-408D-9AEF-27039A2A0B05}:11088455"/>
</p:tagLst>
</file>

<file path=ppt/tags/tag12.xml><?xml version="1.0" encoding="utf-8"?>
<p:tagLst xmlns:a="http://schemas.openxmlformats.org/drawingml/2006/main" xmlns:r="http://schemas.openxmlformats.org/officeDocument/2006/relationships" xmlns:p="http://schemas.openxmlformats.org/presentationml/2006/main">
  <p:tag name="GENSWF_SLIDE_UID" val="{A43A6B49-2804-4AD8-8270-A5844AC2092A}:11088456"/>
</p:tagLst>
</file>

<file path=ppt/tags/tag13.xml><?xml version="1.0" encoding="utf-8"?>
<p:tagLst xmlns:a="http://schemas.openxmlformats.org/drawingml/2006/main" xmlns:r="http://schemas.openxmlformats.org/officeDocument/2006/relationships" xmlns:p="http://schemas.openxmlformats.org/presentationml/2006/main">
  <p:tag name="GENSWF_SLIDE_UID" val="{B567E89D-470B-4327-AA2F-1306E1BAE7B3}:11088439"/>
</p:tagLst>
</file>

<file path=ppt/tags/tag14.xml><?xml version="1.0" encoding="utf-8"?>
<p:tagLst xmlns:a="http://schemas.openxmlformats.org/drawingml/2006/main" xmlns:r="http://schemas.openxmlformats.org/officeDocument/2006/relationships" xmlns:p="http://schemas.openxmlformats.org/presentationml/2006/main">
  <p:tag name="GENSWF_SLIDE_UID" val="{4E0F717C-CCAB-4A72-9C04-4F2DE907B9C9}:11088403"/>
</p:tagLst>
</file>

<file path=ppt/tags/tag15.xml><?xml version="1.0" encoding="utf-8"?>
<p:tagLst xmlns:a="http://schemas.openxmlformats.org/drawingml/2006/main" xmlns:r="http://schemas.openxmlformats.org/officeDocument/2006/relationships" xmlns:p="http://schemas.openxmlformats.org/presentationml/2006/main">
  <p:tag name="GENSWF_SLIDE_UID" val="{4F539C31-1979-4CC0-839F-22573997324B}:11088435"/>
</p:tagLst>
</file>

<file path=ppt/tags/tag2.xml><?xml version="1.0" encoding="utf-8"?>
<p:tagLst xmlns:a="http://schemas.openxmlformats.org/drawingml/2006/main" xmlns:r="http://schemas.openxmlformats.org/officeDocument/2006/relationships" xmlns:p="http://schemas.openxmlformats.org/presentationml/2006/main">
  <p:tag name="GENSWF_SLIDE_UID" val="{4FD22D36-E1BA-493B-9D79-95E9886F1CC9}:11088401"/>
</p:tagLst>
</file>

<file path=ppt/tags/tag3.xml><?xml version="1.0" encoding="utf-8"?>
<p:tagLst xmlns:a="http://schemas.openxmlformats.org/drawingml/2006/main" xmlns:r="http://schemas.openxmlformats.org/officeDocument/2006/relationships" xmlns:p="http://schemas.openxmlformats.org/presentationml/2006/main">
  <p:tag name="GENSWF_SLIDE_UID" val="{A5467A48-E287-47BA-86F4-DF0B73E42DDD}:11088446"/>
</p:tagLst>
</file>

<file path=ppt/tags/tag4.xml><?xml version="1.0" encoding="utf-8"?>
<p:tagLst xmlns:a="http://schemas.openxmlformats.org/drawingml/2006/main" xmlns:r="http://schemas.openxmlformats.org/officeDocument/2006/relationships" xmlns:p="http://schemas.openxmlformats.org/presentationml/2006/main">
  <p:tag name="GENSWF_SLIDE_UID" val="{B01D67AE-D448-4EFF-8334-9EC997A94D27}:11088447"/>
</p:tagLst>
</file>

<file path=ppt/tags/tag5.xml><?xml version="1.0" encoding="utf-8"?>
<p:tagLst xmlns:a="http://schemas.openxmlformats.org/drawingml/2006/main" xmlns:r="http://schemas.openxmlformats.org/officeDocument/2006/relationships" xmlns:p="http://schemas.openxmlformats.org/presentationml/2006/main">
  <p:tag name="GENSWF_SLIDE_UID" val="{53DAACE5-4E6B-44C1-87A1-85EF636B1A80}:11088448"/>
</p:tagLst>
</file>

<file path=ppt/tags/tag6.xml><?xml version="1.0" encoding="utf-8"?>
<p:tagLst xmlns:a="http://schemas.openxmlformats.org/drawingml/2006/main" xmlns:r="http://schemas.openxmlformats.org/officeDocument/2006/relationships" xmlns:p="http://schemas.openxmlformats.org/presentationml/2006/main">
  <p:tag name="GENSWF_SLIDE_UID" val="{780C3817-7E35-4046-9FFF-6DFD1972B841}:11088449"/>
</p:tagLst>
</file>

<file path=ppt/tags/tag7.xml><?xml version="1.0" encoding="utf-8"?>
<p:tagLst xmlns:a="http://schemas.openxmlformats.org/drawingml/2006/main" xmlns:r="http://schemas.openxmlformats.org/officeDocument/2006/relationships" xmlns:p="http://schemas.openxmlformats.org/presentationml/2006/main">
  <p:tag name="GENSWF_SLIDE_UID" val="{A43BB38D-D62F-470D-84D4-3BB535613AAA}:11088450"/>
</p:tagLst>
</file>

<file path=ppt/tags/tag8.xml><?xml version="1.0" encoding="utf-8"?>
<p:tagLst xmlns:a="http://schemas.openxmlformats.org/drawingml/2006/main" xmlns:r="http://schemas.openxmlformats.org/officeDocument/2006/relationships" xmlns:p="http://schemas.openxmlformats.org/presentationml/2006/main">
  <p:tag name="GENSWF_SLIDE_UID" val="{0C0ABD73-626A-47E0-AD77-0F8FAA1A79AF}:11088451"/>
</p:tagLst>
</file>

<file path=ppt/tags/tag9.xml><?xml version="1.0" encoding="utf-8"?>
<p:tagLst xmlns:a="http://schemas.openxmlformats.org/drawingml/2006/main" xmlns:r="http://schemas.openxmlformats.org/officeDocument/2006/relationships" xmlns:p="http://schemas.openxmlformats.org/presentationml/2006/main">
  <p:tag name="GENSWF_SLIDE_UID" val="{6DE3B5CA-D357-4BF4-A451-2FA1C56263E4}:1108845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727</Words>
  <Application>Microsoft Office PowerPoint</Application>
  <PresentationFormat>Widescreen</PresentationFormat>
  <Paragraphs>101</Paragraphs>
  <Slides>14</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Averta Std CY Bold</vt:lpstr>
      <vt:lpstr>Calibri</vt:lpstr>
      <vt:lpstr>Calibri Light</vt:lpstr>
      <vt:lpstr>Quicksand Medium</vt:lpstr>
      <vt:lpstr>Times New Roman</vt:lpstr>
      <vt:lpstr>2_Office Theme</vt:lpstr>
      <vt:lpstr>4_Office Theme</vt:lpstr>
      <vt:lpstr>Hoạt động</vt:lpstr>
      <vt:lpstr>PowerPoint Presentation</vt:lpstr>
      <vt:lpstr>GIẢI ĐỐ VUI</vt:lpstr>
      <vt:lpstr>GIẢI ĐỐ VUI</vt:lpstr>
      <vt:lpstr>GIẢI ĐỐ VUI</vt:lpstr>
      <vt:lpstr>GIẢI ĐỐ VUI</vt:lpstr>
      <vt:lpstr>GIẢI ĐỐ VUI</vt:lpstr>
      <vt:lpstr>GIẢI ĐỐ VUI</vt:lpstr>
      <vt:lpstr>GIẢI ĐỐ VUI</vt:lpstr>
      <vt:lpstr>GIẢI ĐỐ VUI</vt:lpstr>
      <vt:lpstr>GIẢI ĐỐ VUI</vt:lpstr>
      <vt:lpstr>GIẢI ĐỐ VUI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 nhien va Xa hoi 2 Bai 19 Thuc vat va dong vat quanh em  tiet 1</dc:title>
  <dc:creator>tran hong luong</dc:creator>
  <cp:lastModifiedBy>dung phan</cp:lastModifiedBy>
  <cp:revision>184</cp:revision>
  <dcterms:created xsi:type="dcterms:W3CDTF">2021-06-23T08:03:30Z</dcterms:created>
  <dcterms:modified xsi:type="dcterms:W3CDTF">2026-01-19T10:05:20Z</dcterms:modified>
</cp:coreProperties>
</file>