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  <p:sldMasterId id="2147483682" r:id="rId3"/>
    <p:sldMasterId id="2147483694" r:id="rId4"/>
    <p:sldMasterId id="2147483706" r:id="rId5"/>
    <p:sldMasterId id="2147483718" r:id="rId6"/>
  </p:sldMasterIdLst>
  <p:notesMasterIdLst>
    <p:notesMasterId r:id="rId36"/>
  </p:notesMasterIdLst>
  <p:sldIdLst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79" r:id="rId17"/>
    <p:sldId id="272" r:id="rId18"/>
    <p:sldId id="288" r:id="rId19"/>
    <p:sldId id="289" r:id="rId20"/>
    <p:sldId id="273" r:id="rId21"/>
    <p:sldId id="274" r:id="rId22"/>
    <p:sldId id="280" r:id="rId23"/>
    <p:sldId id="290" r:id="rId24"/>
    <p:sldId id="275" r:id="rId25"/>
    <p:sldId id="283" r:id="rId26"/>
    <p:sldId id="284" r:id="rId27"/>
    <p:sldId id="285" r:id="rId28"/>
    <p:sldId id="286" r:id="rId29"/>
    <p:sldId id="287" r:id="rId30"/>
    <p:sldId id="291" r:id="rId31"/>
    <p:sldId id="282" r:id="rId32"/>
    <p:sldId id="281" r:id="rId33"/>
    <p:sldId id="292" r:id="rId34"/>
    <p:sldId id="277" r:id="rId35"/>
  </p:sldIdLst>
  <p:sldSz cx="12192000" cy="6858000"/>
  <p:notesSz cx="6858000" cy="9144000"/>
  <p:embeddedFontLs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#9Slide07 HoneyCream" panose="020B0604020202020204" charset="0"/>
      <p:regular r:id="rId41"/>
    </p:embeddedFont>
    <p:embeddedFont>
      <p:font typeface="#9Slide05 Atlantika" panose="020B0604020202020204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等线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48"/>
    <a:srgbClr val="219DAB"/>
    <a:srgbClr val="F58A7E"/>
    <a:srgbClr val="4BC03C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7FA5-A5AC-4D6B-A560-8C9F40F65984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84BD-B12F-4C0C-8F2B-7F0CC311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8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3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5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4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8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8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4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1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6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9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2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6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3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CF9AF-8FC4-A737-8C93-8A975CC3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8D5A4-06E2-5A58-D789-0E124E43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CDBA1-9751-C588-CE4C-1CB10D2F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D45A3-087A-8D09-AA9D-ACC75A016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AEF1B-07C0-D337-D8F5-D0C7A2E07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4C53DFE-ACB1-CDE4-A352-448B8E7B25C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806FE-BB8E-756C-185E-78E577BA99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7A670-1C1B-3102-C4F6-72CAFD49BE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BD17D-A6B9-429C-D166-B410370DD4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CF107-AB7D-78B5-963C-D494EFEE1D0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48AF82-5CB1-B0B1-64DB-03818DAF893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EDCB75-F392-E7AB-7D15-B8022441F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3C7392-DF20-B497-23AF-EC9E9F4A54B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84307" y="-28915"/>
            <a:ext cx="1536325" cy="518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31E710-5970-212D-4DB6-47B321302BE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5157" y="6492875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1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5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5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1.xml"/><Relationship Id="rId6" Type="http://schemas.openxmlformats.org/officeDocument/2006/relationships/slide" Target="slide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97032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#9Slide05 Atlantika" pitchFamily="2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Trang 17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#9Slide05 Atlantika" pitchFamily="2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3908888" y="4208198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" y="-107899"/>
            <a:ext cx="927262" cy="1126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" y="1553102"/>
            <a:ext cx="11649146" cy="3262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96" y="42247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3" y="204587"/>
            <a:ext cx="9175845" cy="2602113"/>
            <a:chOff x="1154681" y="1243369"/>
            <a:chExt cx="4643064" cy="265779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Một</a:t>
              </a:r>
              <a:r>
                <a:rPr kumimoji="0" lang="vi-VN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đội đồng diễn có 3 hàng mặc áo đỏ và 2 hàng mặc áo vàng, mỗi hàng đều có 15 người. Hỏi đội đồng diễn đó có tất cả bao nhiêu người?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70" r="19970" b="40962"/>
          <a:stretch/>
        </p:blipFill>
        <p:spPr>
          <a:xfrm flipH="1">
            <a:off x="-148980" y="2965632"/>
            <a:ext cx="2581071" cy="385323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251327" y="2044624"/>
            <a:ext cx="4184609" cy="1143513"/>
          </a:xfrm>
          <a:prstGeom prst="wedgeRoundRectCallout">
            <a:avLst>
              <a:gd name="adj1" fmla="val -47540"/>
              <a:gd name="adj2" fmla="val 10416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Tớ tính tổng số hàng trước, rồi tính tổng số người ở hàng đó.</a:t>
            </a:r>
            <a:endParaRPr lang="en-US" sz="2000" dirty="0"/>
          </a:p>
        </p:txBody>
      </p:sp>
      <p:sp>
        <p:nvSpPr>
          <p:cNvPr id="12" name="Rounded Rectangle 11"/>
          <p:cNvSpPr/>
          <p:nvPr/>
        </p:nvSpPr>
        <p:spPr>
          <a:xfrm>
            <a:off x="2432091" y="3528638"/>
            <a:ext cx="3886200" cy="9679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15 x (3+2) = 15 x 5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 smtClean="0"/>
              <a:t>                     = 75 người  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1" r="53689" b="52463"/>
          <a:stretch/>
        </p:blipFill>
        <p:spPr>
          <a:xfrm flipH="1">
            <a:off x="9358968" y="3188137"/>
            <a:ext cx="2928775" cy="3686561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7101191" y="1942454"/>
            <a:ext cx="4493469" cy="1143513"/>
          </a:xfrm>
          <a:prstGeom prst="wedgeRoundRectCallout">
            <a:avLst>
              <a:gd name="adj1" fmla="val 36612"/>
              <a:gd name="adj2" fmla="val 1007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Tớ tính riêng số người mặc áo đỏ, số người mặc áo vàng rồi cộng lại.</a:t>
            </a:r>
            <a:endParaRPr lang="en-US" sz="2000" dirty="0"/>
          </a:p>
        </p:txBody>
      </p:sp>
      <p:sp>
        <p:nvSpPr>
          <p:cNvPr id="33" name="Rounded Rectangle 32"/>
          <p:cNvSpPr/>
          <p:nvPr/>
        </p:nvSpPr>
        <p:spPr>
          <a:xfrm>
            <a:off x="6355123" y="3528637"/>
            <a:ext cx="3886200" cy="967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smtClean="0"/>
              <a:t>15 x 3 + 15 x 2 = 45 + 30</a:t>
            </a:r>
          </a:p>
          <a:p>
            <a:pPr algn="ctr"/>
            <a:r>
              <a:rPr lang="vi-VN" sz="2400" dirty="0"/>
              <a:t> </a:t>
            </a:r>
            <a:r>
              <a:rPr lang="vi-VN" sz="2400" dirty="0" smtClean="0"/>
              <a:t>                        = 75 người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2377636" y="4939256"/>
            <a:ext cx="7863687" cy="3477875"/>
            <a:chOff x="5779652" y="3592286"/>
            <a:chExt cx="2356200" cy="3477875"/>
          </a:xfrm>
        </p:grpSpPr>
        <p:sp>
          <p:nvSpPr>
            <p:cNvPr id="35" name="Rectangle: Rounded Corners 25">
              <a:extLst>
                <a:ext uri="{FF2B5EF4-FFF2-40B4-BE49-F238E27FC236}">
                  <a16:creationId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2356200" cy="8082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15 x (3 +2) = 15 x 3 + 15 x 2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310" y="1089498"/>
            <a:ext cx="10252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nhân một số với một tổng ta có thể nhân số đó với từng số hạng của tổng rồi cộng các kết quả với nhau.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(b + c) = a x b + a x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nhân một tổng với một số, ta có thể nhân từng số hạng của tổng với số đó rồi cộng các kết quả với nhau.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(a + b) x c = a x c + b x 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21" y="1752395"/>
            <a:ext cx="11479763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rgbClr val="F6FDE3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7218" y="1600266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26 x (5 + 4)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7324" y="2641716"/>
            <a:ext cx="3424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9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16979" y="2598241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(5 + 4)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26 x 5 + 26 x 4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130 + 104</a:t>
            </a:r>
          </a:p>
          <a:p>
            <a:r>
              <a:rPr lang="vi-VN" sz="44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234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22" y="569438"/>
            <a:ext cx="12091043" cy="115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43 x (2 + 6)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5334" y="2589442"/>
            <a:ext cx="3424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8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x (2 + 6)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x 2 + 43 x 6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86 + 258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344</a:t>
            </a:r>
          </a:p>
        </p:txBody>
      </p:sp>
    </p:spTree>
    <p:extLst>
      <p:ext uri="{BB962C8B-B14F-4D97-AF65-F5344CB8AC3E}">
        <p14:creationId xmlns:p14="http://schemas.microsoft.com/office/powerpoint/2010/main" val="13683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04290" y="797668"/>
            <a:ext cx="655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58A7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</a:p>
        </p:txBody>
      </p:sp>
      <p:sp>
        <p:nvSpPr>
          <p:cNvPr id="5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65292" y="1825073"/>
            <a:ext cx="5074027" cy="4575727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86774" y="2589442"/>
            <a:ext cx="3902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 x 7</a:t>
            </a:r>
          </a:p>
          <a:p>
            <a:r>
              <a:rPr lang="vi-VN" sz="4800" dirty="0" smtClean="0">
                <a:solidFill>
                  <a:srgbClr val="4BC0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6424066" y="1825072"/>
            <a:ext cx="5074027" cy="4575727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51780" y="2373997"/>
            <a:ext cx="46179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 + 21) x 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x 7 + 21 x 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105 + 147</a:t>
            </a:r>
          </a:p>
          <a:p>
            <a:r>
              <a:rPr lang="vi-VN" sz="4400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252</a:t>
            </a:r>
          </a:p>
        </p:txBody>
      </p:sp>
    </p:spTree>
    <p:extLst>
      <p:ext uri="{BB962C8B-B14F-4D97-AF65-F5344CB8AC3E}">
        <p14:creationId xmlns:p14="http://schemas.microsoft.com/office/powerpoint/2010/main" val="35882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  <p:bldP spid="57" grpId="0"/>
      <p:bldP spid="58" grpId="0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68614" y="1147863"/>
            <a:ext cx="12023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3432467" y="2022835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3432467" y="318857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7544024" y="2011243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7544024" y="318857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531"/>
            <a:ext cx="12461304" cy="1847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2" y="4331159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348905" y="1204648"/>
            <a:ext cx="2994496" cy="892165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(5 + 3)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4 x 8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  <p:extLst>
      <p:ext uri="{BB962C8B-B14F-4D97-AF65-F5344CB8AC3E}">
        <p14:creationId xmlns:p14="http://schemas.microsoft.com/office/powerpoint/2010/main" val="37631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387814" y="1183613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(4 + 5)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9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37438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063558" y="1193056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5 + 4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20 + 12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32</a:t>
            </a:r>
          </a:p>
        </p:txBody>
      </p:sp>
    </p:spTree>
    <p:extLst>
      <p:ext uri="{BB962C8B-B14F-4D97-AF65-F5344CB8AC3E}">
        <p14:creationId xmlns:p14="http://schemas.microsoft.com/office/powerpoint/2010/main" val="2497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083013" y="106688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1507" y="1351712"/>
            <a:ext cx="7132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3 + 5 x 3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12 + 15</a:t>
            </a:r>
          </a:p>
          <a:p>
            <a:r>
              <a:rPr lang="vi-VN" sz="8800" dirty="0" smtClean="0">
                <a:latin typeface="Cambria" panose="02040503050406030204" pitchFamily="18" charset="0"/>
                <a:ea typeface="Cambria" panose="020405030504060302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22524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407270" y="2138504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x (n + p)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472137" y="2138504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n + m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4374" y="2138504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1407269" y="3771171"/>
            <a:ext cx="3002603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4374" y="3741555"/>
            <a:ext cx="1299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219DAB"/>
                </a:solidFill>
              </a:rPr>
              <a:t>=</a:t>
            </a:r>
            <a:endParaRPr lang="en-US" sz="4800" b="1" dirty="0">
              <a:solidFill>
                <a:srgbClr val="219DAB"/>
              </a:solidFill>
            </a:endParaRPr>
          </a:p>
        </p:txBody>
      </p:sp>
      <p:sp>
        <p:nvSpPr>
          <p:cNvPr id="10" name="Rectangle: Rounded Corners 33">
            <a:extLst>
              <a:ext uri="{FF2B5EF4-FFF2-40B4-BE49-F238E27FC236}">
                <a16:creationId xmlns:a16="http://schemas.microsoft.com/office/drawing/2014/main" id="{53E83AC1-9627-D4E2-FDDD-EA756356AEDE}"/>
              </a:ext>
            </a:extLst>
          </p:cNvPr>
          <p:cNvSpPr/>
          <p:nvPr/>
        </p:nvSpPr>
        <p:spPr>
          <a:xfrm>
            <a:off x="6472137" y="3731861"/>
            <a:ext cx="3323617" cy="847454"/>
          </a:xfrm>
          <a:prstGeom prst="roundRect">
            <a:avLst/>
          </a:prstGeom>
          <a:solidFill>
            <a:srgbClr val="FF6F48"/>
          </a:solidFill>
          <a:ln w="38100">
            <a:solidFill>
              <a:srgbClr val="F58A7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p + n x 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4" y="681442"/>
            <a:ext cx="122723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88276" y="1607746"/>
            <a:ext cx="104662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5400" b="1" dirty="0" smtClean="0">
                <a:solidFill>
                  <a:srgbClr val="219DA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lớp Bốn có 2 lớp học vẽ, khối lớp Ba có 3 lớp học vẽ, mỗi lớp học vẽ có 12 bạn. Hỏi cả hai khối có bao nhiêu bạn học vẽ?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4" y="125850"/>
            <a:ext cx="3224899" cy="177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847" y="345655"/>
            <a:ext cx="10058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lớp học vẽ cả hai khối có là: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+ 3 = 5 (lớp)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bạn học vẽ cả hai khối có là: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5 = 60 (bạn)</a:t>
            </a:r>
          </a:p>
          <a:p>
            <a:pPr algn="ctr"/>
            <a:r>
              <a:rPr lang="vi-VN" sz="5400" dirty="0" smtClean="0">
                <a:solidFill>
                  <a:srgbClr val="FF6F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60 bạn</a:t>
            </a:r>
            <a:endParaRPr lang="en-US" sz="5400" dirty="0">
              <a:solidFill>
                <a:srgbClr val="FF6F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9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3500</a:t>
            </a:r>
            <a:r>
              <a:rPr kumimoji="0" lang="vi-VN" altLang="zh-CN" sz="7200" b="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: 100 = ?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3500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en-US" sz="6600" b="1" kern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10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5780 : ? = 578</a:t>
            </a:r>
            <a:endParaRPr kumimoji="0" lang="vi-VN" altLang="zh-CN" sz="80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123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12300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-300" normalizeH="0" baseline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123 x 2 x 5 =</a:t>
            </a:r>
            <a:r>
              <a:rPr kumimoji="0" lang="vi-VN" altLang="zh-CN" sz="8000" b="0" i="0" u="none" strike="noStrike" kern="1200" cap="none" spc="-300" normalizeH="0" noProof="0" dirty="0" smtClean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?</a:t>
            </a:r>
            <a:endParaRPr kumimoji="0" lang="vi-VN" altLang="zh-CN" sz="80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4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0" spc="-300" dirty="0" smtClean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10 x ( 3 + 2) = ?</a:t>
            </a:r>
            <a:endParaRPr kumimoji="0" lang="zh-CN" altLang="en-US" sz="72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18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6600" b="1" i="0" u="none" strike="noStrike" kern="0" cap="none" spc="0" normalizeH="0" baseline="0" noProof="0" dirty="0" smtClean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30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711</Words>
  <Application>Microsoft Office PowerPoint</Application>
  <PresentationFormat>Widescreen</PresentationFormat>
  <Paragraphs>117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Cambria</vt:lpstr>
      <vt:lpstr>SVN-Newton</vt:lpstr>
      <vt:lpstr>#9Slide07 HoneyCream</vt:lpstr>
      <vt:lpstr>思源黑体 CN</vt:lpstr>
      <vt:lpstr>UTM Avo</vt:lpstr>
      <vt:lpstr>SVN-Cookies</vt:lpstr>
      <vt:lpstr>Montserrat Alternates Black</vt:lpstr>
      <vt:lpstr>Vogue-ExtraBold</vt:lpstr>
      <vt:lpstr>#9Slide05 Atlantika</vt:lpstr>
      <vt:lpstr>字魂156号-萌趣苏打饼</vt:lpstr>
      <vt:lpstr>思源黑体 CN Medium</vt:lpstr>
      <vt:lpstr>Calibri Light</vt:lpstr>
      <vt:lpstr>Times New Roman</vt:lpstr>
      <vt:lpstr>Calibri</vt:lpstr>
      <vt:lpstr>微软雅黑</vt:lpstr>
      <vt:lpstr>等线</vt:lpstr>
      <vt:lpstr>Arial</vt:lpstr>
      <vt:lpstr>Office 主题​​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26</cp:revision>
  <dcterms:created xsi:type="dcterms:W3CDTF">2023-12-05T13:32:39Z</dcterms:created>
  <dcterms:modified xsi:type="dcterms:W3CDTF">2026-01-21T06:43:50Z</dcterms:modified>
</cp:coreProperties>
</file>