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711" r:id="rId3"/>
  </p:sldMasterIdLst>
  <p:notesMasterIdLst>
    <p:notesMasterId r:id="rId20"/>
  </p:notesMasterIdLst>
  <p:sldIdLst>
    <p:sldId id="256" r:id="rId4"/>
    <p:sldId id="258" r:id="rId5"/>
    <p:sldId id="319" r:id="rId6"/>
    <p:sldId id="292" r:id="rId7"/>
    <p:sldId id="320" r:id="rId8"/>
    <p:sldId id="321" r:id="rId9"/>
    <p:sldId id="314" r:id="rId10"/>
    <p:sldId id="325" r:id="rId11"/>
    <p:sldId id="272" r:id="rId12"/>
    <p:sldId id="324" r:id="rId13"/>
    <p:sldId id="322" r:id="rId14"/>
    <p:sldId id="316" r:id="rId15"/>
    <p:sldId id="317" r:id="rId16"/>
    <p:sldId id="323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2C68FE-AE4D-4DDC-920D-8AAFFA81B687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81A91B-932D-481D-B504-6FF8431AF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84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33602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2436407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8280347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6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9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3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4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76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6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40812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7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8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8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0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49405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0969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7667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6043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13460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7020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68715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3299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0944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4905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7252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3664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5541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67477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304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1603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224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457045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33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709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4595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314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01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6504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5845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740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44119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84686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47267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2026/1/13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4511311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10797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1D264C-847C-22D4-4BB4-1F598CA1507E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-1"/>
            <a:ext cx="12192000" cy="685706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77657B4-C954-E7E1-6CC1-245F9417FD68}"/>
              </a:ext>
            </a:extLst>
          </p:cNvPr>
          <p:cNvSpPr/>
          <p:nvPr userDrawn="1"/>
        </p:nvSpPr>
        <p:spPr>
          <a:xfrm>
            <a:off x="336332" y="241738"/>
            <a:ext cx="11582400" cy="64113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935DE97-5A19-7A09-C069-7FCCC164F23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6" y="0"/>
            <a:ext cx="1508593" cy="1508593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1671827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E7E1667-BCFE-CDF1-0FC9-4DD350E27CA0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6" y="0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0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0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1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3.sv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30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1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3.sv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3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1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3.sv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0.svg"/><Relationship Id="rId5" Type="http://schemas.openxmlformats.org/officeDocument/2006/relationships/image" Target="../media/image17.png"/><Relationship Id="rId4" Type="http://schemas.openxmlformats.org/officeDocument/2006/relationships/image" Target="../media/image28.sv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1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3.sv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24.png"/><Relationship Id="rId2" Type="http://schemas.microsoft.com/office/2007/relationships/media" Target="../media/media1.wav"/><Relationship Id="rId1" Type="http://schemas.openxmlformats.org/officeDocument/2006/relationships/tags" Target="../tags/tag63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CC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481263"/>
            <a:ext cx="12192000" cy="2316480"/>
          </a:xfrm>
          <a:custGeom>
            <a:avLst/>
            <a:gdLst/>
            <a:ahLst/>
            <a:cxnLst/>
            <a:rect l="l" t="t" r="r" b="b"/>
            <a:pathLst>
              <a:path w="18288000" h="3474720">
                <a:moveTo>
                  <a:pt x="0" y="0"/>
                </a:moveTo>
                <a:lnTo>
                  <a:pt x="18288000" y="0"/>
                </a:lnTo>
                <a:lnTo>
                  <a:pt x="18288000" y="3474720"/>
                </a:lnTo>
                <a:lnTo>
                  <a:pt x="0" y="3474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535010">
            <a:off x="429550" y="677921"/>
            <a:ext cx="7690365" cy="6142185"/>
          </a:xfrm>
          <a:custGeom>
            <a:avLst/>
            <a:gdLst/>
            <a:ahLst/>
            <a:cxnLst/>
            <a:rect l="l" t="t" r="r" b="b"/>
            <a:pathLst>
              <a:path w="7451005" h="7112323">
                <a:moveTo>
                  <a:pt x="0" y="0"/>
                </a:moveTo>
                <a:lnTo>
                  <a:pt x="7451005" y="0"/>
                </a:lnTo>
                <a:lnTo>
                  <a:pt x="7451005" y="7112322"/>
                </a:lnTo>
                <a:lnTo>
                  <a:pt x="0" y="7112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553584" y="4979881"/>
            <a:ext cx="10203521" cy="5114515"/>
          </a:xfrm>
          <a:custGeom>
            <a:avLst/>
            <a:gdLst/>
            <a:ahLst/>
            <a:cxnLst/>
            <a:rect l="l" t="t" r="r" b="b"/>
            <a:pathLst>
              <a:path w="15305281" h="7671772">
                <a:moveTo>
                  <a:pt x="0" y="0"/>
                </a:moveTo>
                <a:lnTo>
                  <a:pt x="15305281" y="0"/>
                </a:lnTo>
                <a:lnTo>
                  <a:pt x="15305281" y="7671772"/>
                </a:lnTo>
                <a:lnTo>
                  <a:pt x="0" y="767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972525" y="-1471565"/>
            <a:ext cx="5219475" cy="5642675"/>
          </a:xfrm>
          <a:custGeom>
            <a:avLst/>
            <a:gdLst/>
            <a:ahLst/>
            <a:cxnLst/>
            <a:rect l="l" t="t" r="r" b="b"/>
            <a:pathLst>
              <a:path w="7829212" h="8464013">
                <a:moveTo>
                  <a:pt x="0" y="0"/>
                </a:moveTo>
                <a:lnTo>
                  <a:pt x="7829212" y="0"/>
                </a:lnTo>
                <a:lnTo>
                  <a:pt x="7829212" y="8464014"/>
                </a:lnTo>
                <a:lnTo>
                  <a:pt x="0" y="84640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5722629" y="685800"/>
            <a:ext cx="6469371" cy="6045921"/>
          </a:xfrm>
          <a:custGeom>
            <a:avLst/>
            <a:gdLst/>
            <a:ahLst/>
            <a:cxnLst/>
            <a:rect l="l" t="t" r="r" b="b"/>
            <a:pathLst>
              <a:path w="9704056" h="9068882">
                <a:moveTo>
                  <a:pt x="0" y="0"/>
                </a:moveTo>
                <a:lnTo>
                  <a:pt x="9704056" y="0"/>
                </a:lnTo>
                <a:lnTo>
                  <a:pt x="9704056" y="9068882"/>
                </a:lnTo>
                <a:lnTo>
                  <a:pt x="0" y="90688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670060" y="3708761"/>
            <a:ext cx="3168690" cy="3168690"/>
          </a:xfrm>
          <a:custGeom>
            <a:avLst/>
            <a:gdLst/>
            <a:ahLst/>
            <a:cxnLst/>
            <a:rect l="l" t="t" r="r" b="b"/>
            <a:pathLst>
              <a:path w="4753035" h="4753035">
                <a:moveTo>
                  <a:pt x="0" y="0"/>
                </a:moveTo>
                <a:lnTo>
                  <a:pt x="4753035" y="0"/>
                </a:lnTo>
                <a:lnTo>
                  <a:pt x="4753035" y="4753035"/>
                </a:lnTo>
                <a:lnTo>
                  <a:pt x="0" y="475303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D17D5F94-AF13-348B-A748-D41A6D78A0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978" y="1446028"/>
            <a:ext cx="5580148" cy="4299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6CEC2A1D-979F-A8B9-F6E9-E96B642811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316025" y="2424223"/>
            <a:ext cx="5672441" cy="426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FFD4FEDA-CC16-AB0A-2EDA-55591B471218}"/>
              </a:ext>
            </a:extLst>
          </p:cNvPr>
          <p:cNvGrpSpPr/>
          <p:nvPr/>
        </p:nvGrpSpPr>
        <p:grpSpPr>
          <a:xfrm>
            <a:off x="3399470" y="475067"/>
            <a:ext cx="8221916" cy="4373379"/>
            <a:chOff x="780766" y="3797388"/>
            <a:chExt cx="2802512" cy="2222682"/>
          </a:xfrm>
        </p:grpSpPr>
        <p:pic>
          <p:nvPicPr>
            <p:cNvPr id="4" name="图片 21">
              <a:extLst>
                <a:ext uri="{FF2B5EF4-FFF2-40B4-BE49-F238E27FC236}">
                  <a16:creationId xmlns:a16="http://schemas.microsoft.com/office/drawing/2014/main" id="{CA167B88-A27D-2E44-6BEB-849297459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766" y="3797388"/>
              <a:ext cx="2802512" cy="2222682"/>
            </a:xfrm>
            <a:prstGeom prst="rect">
              <a:avLst/>
            </a:prstGeom>
          </p:spPr>
        </p:pic>
        <p:sp>
          <p:nvSpPr>
            <p:cNvPr id="5" name="矩形 9">
              <a:extLst>
                <a:ext uri="{FF2B5EF4-FFF2-40B4-BE49-F238E27FC236}">
                  <a16:creationId xmlns:a16="http://schemas.microsoft.com/office/drawing/2014/main" id="{762A4E6F-A45E-0FE8-113A-11D8F46E991A}"/>
                </a:ext>
              </a:extLst>
            </p:cNvPr>
            <p:cNvSpPr/>
            <p:nvPr/>
          </p:nvSpPr>
          <p:spPr>
            <a:xfrm>
              <a:off x="1030196" y="4501797"/>
              <a:ext cx="2317250" cy="14547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Ta cần nhắc nhau luôn giữ bếp sạch sẽ, không tạo cơ hội cho vi khuẩn, vi trùng phát triển, bảo vệ sự an toàn của cả nhà.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319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CCC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BA0D7C-4836-5D53-C7BB-AC5545D71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941F1E5-91B8-4570-8907-0B0773218D43}"/>
              </a:ext>
            </a:extLst>
          </p:cNvPr>
          <p:cNvSpPr/>
          <p:nvPr/>
        </p:nvSpPr>
        <p:spPr>
          <a:xfrm>
            <a:off x="0" y="5481263"/>
            <a:ext cx="12192000" cy="2316480"/>
          </a:xfrm>
          <a:custGeom>
            <a:avLst/>
            <a:gdLst/>
            <a:ahLst/>
            <a:cxnLst/>
            <a:rect l="l" t="t" r="r" b="b"/>
            <a:pathLst>
              <a:path w="18288000" h="3474720">
                <a:moveTo>
                  <a:pt x="0" y="0"/>
                </a:moveTo>
                <a:lnTo>
                  <a:pt x="18288000" y="0"/>
                </a:lnTo>
                <a:lnTo>
                  <a:pt x="18288000" y="3474720"/>
                </a:lnTo>
                <a:lnTo>
                  <a:pt x="0" y="3474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D5E3E44-5D81-3491-9830-C9A862AC387C}"/>
              </a:ext>
            </a:extLst>
          </p:cNvPr>
          <p:cNvSpPr/>
          <p:nvPr/>
        </p:nvSpPr>
        <p:spPr>
          <a:xfrm rot="-535010">
            <a:off x="429550" y="677921"/>
            <a:ext cx="7690365" cy="6142185"/>
          </a:xfrm>
          <a:custGeom>
            <a:avLst/>
            <a:gdLst/>
            <a:ahLst/>
            <a:cxnLst/>
            <a:rect l="l" t="t" r="r" b="b"/>
            <a:pathLst>
              <a:path w="7451005" h="7112323">
                <a:moveTo>
                  <a:pt x="0" y="0"/>
                </a:moveTo>
                <a:lnTo>
                  <a:pt x="7451005" y="0"/>
                </a:lnTo>
                <a:lnTo>
                  <a:pt x="7451005" y="7112322"/>
                </a:lnTo>
                <a:lnTo>
                  <a:pt x="0" y="7112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4096A3E-ED0D-5BE7-9187-B4B43E541F8A}"/>
              </a:ext>
            </a:extLst>
          </p:cNvPr>
          <p:cNvSpPr/>
          <p:nvPr/>
        </p:nvSpPr>
        <p:spPr>
          <a:xfrm>
            <a:off x="4553584" y="4979881"/>
            <a:ext cx="10203521" cy="5114515"/>
          </a:xfrm>
          <a:custGeom>
            <a:avLst/>
            <a:gdLst/>
            <a:ahLst/>
            <a:cxnLst/>
            <a:rect l="l" t="t" r="r" b="b"/>
            <a:pathLst>
              <a:path w="15305281" h="7671772">
                <a:moveTo>
                  <a:pt x="0" y="0"/>
                </a:moveTo>
                <a:lnTo>
                  <a:pt x="15305281" y="0"/>
                </a:lnTo>
                <a:lnTo>
                  <a:pt x="15305281" y="7671772"/>
                </a:lnTo>
                <a:lnTo>
                  <a:pt x="0" y="767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76A64D8-275F-EDBA-06F4-DA4A48F5A7DC}"/>
              </a:ext>
            </a:extLst>
          </p:cNvPr>
          <p:cNvSpPr/>
          <p:nvPr/>
        </p:nvSpPr>
        <p:spPr>
          <a:xfrm>
            <a:off x="6972525" y="-1471565"/>
            <a:ext cx="5219475" cy="5642675"/>
          </a:xfrm>
          <a:custGeom>
            <a:avLst/>
            <a:gdLst/>
            <a:ahLst/>
            <a:cxnLst/>
            <a:rect l="l" t="t" r="r" b="b"/>
            <a:pathLst>
              <a:path w="7829212" h="8464013">
                <a:moveTo>
                  <a:pt x="0" y="0"/>
                </a:moveTo>
                <a:lnTo>
                  <a:pt x="7829212" y="0"/>
                </a:lnTo>
                <a:lnTo>
                  <a:pt x="7829212" y="8464014"/>
                </a:lnTo>
                <a:lnTo>
                  <a:pt x="0" y="84640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1C527A3-94EE-B101-A208-A5C2ADBD8D30}"/>
              </a:ext>
            </a:extLst>
          </p:cNvPr>
          <p:cNvSpPr/>
          <p:nvPr/>
        </p:nvSpPr>
        <p:spPr>
          <a:xfrm>
            <a:off x="5722629" y="685800"/>
            <a:ext cx="6469371" cy="6045921"/>
          </a:xfrm>
          <a:custGeom>
            <a:avLst/>
            <a:gdLst/>
            <a:ahLst/>
            <a:cxnLst/>
            <a:rect l="l" t="t" r="r" b="b"/>
            <a:pathLst>
              <a:path w="9704056" h="9068882">
                <a:moveTo>
                  <a:pt x="0" y="0"/>
                </a:moveTo>
                <a:lnTo>
                  <a:pt x="9704056" y="0"/>
                </a:lnTo>
                <a:lnTo>
                  <a:pt x="9704056" y="9068882"/>
                </a:lnTo>
                <a:lnTo>
                  <a:pt x="0" y="90688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C1BD24AE-F078-C7EA-1538-B76DA4203DFB}"/>
              </a:ext>
            </a:extLst>
          </p:cNvPr>
          <p:cNvSpPr/>
          <p:nvPr/>
        </p:nvSpPr>
        <p:spPr>
          <a:xfrm>
            <a:off x="-670060" y="3708761"/>
            <a:ext cx="3168690" cy="3168690"/>
          </a:xfrm>
          <a:custGeom>
            <a:avLst/>
            <a:gdLst/>
            <a:ahLst/>
            <a:cxnLst/>
            <a:rect l="l" t="t" r="r" b="b"/>
            <a:pathLst>
              <a:path w="4753035" h="4753035">
                <a:moveTo>
                  <a:pt x="0" y="0"/>
                </a:moveTo>
                <a:lnTo>
                  <a:pt x="4753035" y="0"/>
                </a:lnTo>
                <a:lnTo>
                  <a:pt x="4753035" y="4753035"/>
                </a:lnTo>
                <a:lnTo>
                  <a:pt x="0" y="475303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red and green text&#10;&#10;AI-generated content may be incorrect.">
            <a:extLst>
              <a:ext uri="{FF2B5EF4-FFF2-40B4-BE49-F238E27FC236}">
                <a16:creationId xmlns:a16="http://schemas.microsoft.com/office/drawing/2014/main" id="{C15D209B-6483-F2BB-DABB-5CA3FCC436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983" y="1626781"/>
            <a:ext cx="4578855" cy="375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8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千库网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350" y="657225"/>
            <a:ext cx="10655300" cy="5543550"/>
          </a:xfrm>
          <a:prstGeom prst="rect">
            <a:avLst/>
          </a:prstGeom>
        </p:spPr>
      </p:pic>
      <p:pic>
        <p:nvPicPr>
          <p:cNvPr id="19" name="图片 18" descr="千库网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1053" y="4622490"/>
            <a:ext cx="2266315" cy="24955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4487EC-E91A-42BE-89C4-2D4DFB43B79F}"/>
              </a:ext>
            </a:extLst>
          </p:cNvPr>
          <p:cNvSpPr txBox="1"/>
          <p:nvPr/>
        </p:nvSpPr>
        <p:spPr>
          <a:xfrm>
            <a:off x="4305299" y="2324100"/>
            <a:ext cx="58959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tờ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giấy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tới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2519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99E6F0-EA3A-401E-839F-FC74E5071741}"/>
              </a:ext>
            </a:extLst>
          </p:cNvPr>
          <p:cNvSpPr txBox="1"/>
          <p:nvPr/>
        </p:nvSpPr>
        <p:spPr>
          <a:xfrm>
            <a:off x="1819275" y="1362075"/>
            <a:ext cx="8972550" cy="4456285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</a:pPr>
            <a:r>
              <a:rPr lang="nl-NL" sz="4000" b="1" dirty="0">
                <a:effectLst/>
                <a:latin typeface="+mj-lt"/>
                <a:ea typeface="SimSun" panose="02010600030101010101" pitchFamily="2" charset="-122"/>
              </a:rPr>
              <a:t>KẾ HOẠCH HÀNH ĐỘNG</a:t>
            </a:r>
            <a:endParaRPr lang="en-US" sz="4000" b="1" dirty="0">
              <a:effectLst/>
              <a:latin typeface="+mj-lt"/>
              <a:ea typeface="SimSun" panose="02010600030101010101" pitchFamily="2" charset="-122"/>
            </a:endParaRPr>
          </a:p>
          <a:p>
            <a:pPr marL="0" marR="0">
              <a:lnSpc>
                <a:spcPct val="120000"/>
              </a:lnSpc>
            </a:pPr>
            <a:r>
              <a:rPr lang="nl-NL" sz="4000" dirty="0">
                <a:effectLst/>
                <a:latin typeface="+mj-lt"/>
                <a:ea typeface="SimSun" panose="02010600030101010101" pitchFamily="2" charset="-122"/>
              </a:rPr>
              <a:t> Mình sẽ thực hiện những việc sau vào buổi tối ngày 20 tháng 12 </a:t>
            </a:r>
            <a:endParaRPr lang="en-US" sz="4000" dirty="0">
              <a:effectLst/>
              <a:latin typeface="+mj-lt"/>
              <a:ea typeface="SimSun" panose="02010600030101010101" pitchFamily="2" charset="-122"/>
            </a:endParaRPr>
          </a:p>
          <a:p>
            <a:pPr marL="342900" marR="0" lvl="0" indent="-342900">
              <a:lnSpc>
                <a:spcPct val="120000"/>
              </a:lnSpc>
              <a:buFont typeface="+mj-lt"/>
              <a:buAutoNum type="arabicPeriod"/>
              <a:tabLst>
                <a:tab pos="198120" algn="l"/>
              </a:tabLst>
            </a:pPr>
            <a:r>
              <a:rPr lang="nl-NL" sz="4000" dirty="0">
                <a:effectLst/>
                <a:latin typeface="+mj-lt"/>
                <a:ea typeface="SimSun" panose="02010600030101010101" pitchFamily="2" charset="-122"/>
              </a:rPr>
              <a:t> Cùng mẹ kiểm tra tủ lạnh. </a:t>
            </a:r>
            <a:endParaRPr lang="en-US" sz="4000" dirty="0">
              <a:latin typeface="+mj-lt"/>
              <a:ea typeface="SimSun" panose="02010600030101010101" pitchFamily="2" charset="-122"/>
            </a:endParaRPr>
          </a:p>
          <a:p>
            <a:pPr marL="342900" marR="0" lvl="0" indent="-342900">
              <a:lnSpc>
                <a:spcPct val="120000"/>
              </a:lnSpc>
              <a:buFont typeface="+mj-lt"/>
              <a:buAutoNum type="arabicPeriod"/>
              <a:tabLst>
                <a:tab pos="198120" algn="l"/>
              </a:tabLst>
            </a:pPr>
            <a:r>
              <a:rPr lang="nl-NL" sz="4000" dirty="0">
                <a:effectLst/>
                <a:latin typeface="+mj-lt"/>
                <a:ea typeface="SimSun" panose="02010600030101010101" pitchFamily="2" charset="-122"/>
              </a:rPr>
              <a:t> Sắp xếp lại thức ăn trong tủ lạnh. </a:t>
            </a:r>
            <a:endParaRPr lang="en-US" sz="4000" dirty="0">
              <a:latin typeface="+mj-lt"/>
              <a:ea typeface="SimSun" panose="02010600030101010101" pitchFamily="2" charset="-122"/>
            </a:endParaRPr>
          </a:p>
          <a:p>
            <a:pPr marL="342900" marR="0" lvl="0" indent="-342900">
              <a:lnSpc>
                <a:spcPct val="120000"/>
              </a:lnSpc>
              <a:buFont typeface="+mj-lt"/>
              <a:buAutoNum type="arabicPeriod"/>
              <a:tabLst>
                <a:tab pos="198120" algn="l"/>
              </a:tabLst>
            </a:pPr>
            <a:r>
              <a:rPr lang="en-US" sz="4000" dirty="0">
                <a:effectLst/>
                <a:latin typeface="+mj-lt"/>
                <a:ea typeface="SimSun" panose="02010600030101010101" pitchFamily="2" charset="-122"/>
              </a:rPr>
              <a:t> Lau </a:t>
            </a:r>
            <a:r>
              <a:rPr lang="en-US" sz="4000" dirty="0" err="1">
                <a:effectLst/>
                <a:latin typeface="+mj-lt"/>
                <a:ea typeface="SimSun" panose="02010600030101010101" pitchFamily="2" charset="-122"/>
              </a:rPr>
              <a:t>dọn</a:t>
            </a:r>
            <a:r>
              <a:rPr lang="en-US" sz="40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4000" dirty="0" err="1">
                <a:effectLst/>
                <a:latin typeface="+mj-lt"/>
                <a:ea typeface="SimSun" panose="02010600030101010101" pitchFamily="2" charset="-122"/>
              </a:rPr>
              <a:t>tủ</a:t>
            </a:r>
            <a:r>
              <a:rPr lang="en-US" sz="40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4000" dirty="0" err="1">
                <a:effectLst/>
                <a:latin typeface="+mj-lt"/>
                <a:ea typeface="SimSun" panose="02010600030101010101" pitchFamily="2" charset="-122"/>
              </a:rPr>
              <a:t>lạnh</a:t>
            </a:r>
            <a:r>
              <a:rPr lang="en-US" sz="4000" dirty="0">
                <a:effectLst/>
                <a:latin typeface="+mj-lt"/>
                <a:ea typeface="SimSun" panose="02010600030101010101" pitchFamily="2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23096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CCC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764452-AC4A-50F7-E5D6-84137F643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0C8B157-CE03-B558-6A1C-FC75560FC352}"/>
              </a:ext>
            </a:extLst>
          </p:cNvPr>
          <p:cNvSpPr/>
          <p:nvPr/>
        </p:nvSpPr>
        <p:spPr>
          <a:xfrm>
            <a:off x="0" y="5481263"/>
            <a:ext cx="12192000" cy="2316480"/>
          </a:xfrm>
          <a:custGeom>
            <a:avLst/>
            <a:gdLst/>
            <a:ahLst/>
            <a:cxnLst/>
            <a:rect l="l" t="t" r="r" b="b"/>
            <a:pathLst>
              <a:path w="18288000" h="3474720">
                <a:moveTo>
                  <a:pt x="0" y="0"/>
                </a:moveTo>
                <a:lnTo>
                  <a:pt x="18288000" y="0"/>
                </a:lnTo>
                <a:lnTo>
                  <a:pt x="18288000" y="3474720"/>
                </a:lnTo>
                <a:lnTo>
                  <a:pt x="0" y="3474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B0016E9-B933-588B-13AE-AEAD2C061B71}"/>
              </a:ext>
            </a:extLst>
          </p:cNvPr>
          <p:cNvSpPr/>
          <p:nvPr/>
        </p:nvSpPr>
        <p:spPr>
          <a:xfrm rot="-535010">
            <a:off x="429550" y="677921"/>
            <a:ext cx="7690365" cy="6142185"/>
          </a:xfrm>
          <a:custGeom>
            <a:avLst/>
            <a:gdLst/>
            <a:ahLst/>
            <a:cxnLst/>
            <a:rect l="l" t="t" r="r" b="b"/>
            <a:pathLst>
              <a:path w="7451005" h="7112323">
                <a:moveTo>
                  <a:pt x="0" y="0"/>
                </a:moveTo>
                <a:lnTo>
                  <a:pt x="7451005" y="0"/>
                </a:lnTo>
                <a:lnTo>
                  <a:pt x="7451005" y="7112322"/>
                </a:lnTo>
                <a:lnTo>
                  <a:pt x="0" y="7112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5BED1BC-6ADD-17FA-7993-D00753AF4BA4}"/>
              </a:ext>
            </a:extLst>
          </p:cNvPr>
          <p:cNvSpPr/>
          <p:nvPr/>
        </p:nvSpPr>
        <p:spPr>
          <a:xfrm>
            <a:off x="4553584" y="4979881"/>
            <a:ext cx="10203521" cy="5114515"/>
          </a:xfrm>
          <a:custGeom>
            <a:avLst/>
            <a:gdLst/>
            <a:ahLst/>
            <a:cxnLst/>
            <a:rect l="l" t="t" r="r" b="b"/>
            <a:pathLst>
              <a:path w="15305281" h="7671772">
                <a:moveTo>
                  <a:pt x="0" y="0"/>
                </a:moveTo>
                <a:lnTo>
                  <a:pt x="15305281" y="0"/>
                </a:lnTo>
                <a:lnTo>
                  <a:pt x="15305281" y="7671772"/>
                </a:lnTo>
                <a:lnTo>
                  <a:pt x="0" y="767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B2EDDC3-D8C8-3050-17A0-016E89075CDE}"/>
              </a:ext>
            </a:extLst>
          </p:cNvPr>
          <p:cNvSpPr/>
          <p:nvPr/>
        </p:nvSpPr>
        <p:spPr>
          <a:xfrm>
            <a:off x="6972525" y="-1471565"/>
            <a:ext cx="5219475" cy="5642675"/>
          </a:xfrm>
          <a:custGeom>
            <a:avLst/>
            <a:gdLst/>
            <a:ahLst/>
            <a:cxnLst/>
            <a:rect l="l" t="t" r="r" b="b"/>
            <a:pathLst>
              <a:path w="7829212" h="8464013">
                <a:moveTo>
                  <a:pt x="0" y="0"/>
                </a:moveTo>
                <a:lnTo>
                  <a:pt x="7829212" y="0"/>
                </a:lnTo>
                <a:lnTo>
                  <a:pt x="7829212" y="8464014"/>
                </a:lnTo>
                <a:lnTo>
                  <a:pt x="0" y="84640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3AFE9AA-DBA0-EC85-EDFB-10D6492CF13E}"/>
              </a:ext>
            </a:extLst>
          </p:cNvPr>
          <p:cNvSpPr/>
          <p:nvPr/>
        </p:nvSpPr>
        <p:spPr>
          <a:xfrm>
            <a:off x="5722629" y="685800"/>
            <a:ext cx="6469371" cy="6045921"/>
          </a:xfrm>
          <a:custGeom>
            <a:avLst/>
            <a:gdLst/>
            <a:ahLst/>
            <a:cxnLst/>
            <a:rect l="l" t="t" r="r" b="b"/>
            <a:pathLst>
              <a:path w="9704056" h="9068882">
                <a:moveTo>
                  <a:pt x="0" y="0"/>
                </a:moveTo>
                <a:lnTo>
                  <a:pt x="9704056" y="0"/>
                </a:lnTo>
                <a:lnTo>
                  <a:pt x="9704056" y="9068882"/>
                </a:lnTo>
                <a:lnTo>
                  <a:pt x="0" y="90688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53CD5FA6-1C47-C01D-F341-A4814A3743C2}"/>
              </a:ext>
            </a:extLst>
          </p:cNvPr>
          <p:cNvSpPr/>
          <p:nvPr/>
        </p:nvSpPr>
        <p:spPr>
          <a:xfrm>
            <a:off x="-670060" y="3708761"/>
            <a:ext cx="3168690" cy="3168690"/>
          </a:xfrm>
          <a:custGeom>
            <a:avLst/>
            <a:gdLst/>
            <a:ahLst/>
            <a:cxnLst/>
            <a:rect l="l" t="t" r="r" b="b"/>
            <a:pathLst>
              <a:path w="4753035" h="4753035">
                <a:moveTo>
                  <a:pt x="0" y="0"/>
                </a:moveTo>
                <a:lnTo>
                  <a:pt x="4753035" y="0"/>
                </a:lnTo>
                <a:lnTo>
                  <a:pt x="4753035" y="4753035"/>
                </a:lnTo>
                <a:lnTo>
                  <a:pt x="0" y="475303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D806DD91-F3E4-6154-986A-A83E5DD8ED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88" y="1196463"/>
            <a:ext cx="5907760" cy="475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8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857250" y="2216934"/>
            <a:ext cx="8368305" cy="2926565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909452" y="4939483"/>
              <a:ext cx="5039462" cy="1073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+mj-lt"/>
                  <a:ea typeface="Times New Roman" panose="02020603050405020304" pitchFamily="18" charset="0"/>
                </a:rPr>
                <a:t>Cùng với người thân:</a:t>
              </a:r>
              <a:endParaRPr lang="en-US" sz="3200" b="1" dirty="0">
                <a:effectLst/>
                <a:latin typeface="+mj-lt"/>
                <a:ea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+mj-lt"/>
                  <a:ea typeface="Times New Roman" panose="02020603050405020304" pitchFamily="18" charset="0"/>
                </a:rPr>
                <a:t>+ Kiểm tra nhãn chai, lọ</a:t>
              </a:r>
              <a:endParaRPr lang="en-US" sz="3200" b="1" dirty="0">
                <a:effectLst/>
                <a:latin typeface="+mj-lt"/>
                <a:ea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+mj-lt"/>
                  <a:ea typeface="Times New Roman" panose="02020603050405020304" pitchFamily="18" charset="0"/>
                </a:rPr>
                <a:t>+ Kiểm tra thực phẩm trong tủ lạnh.</a:t>
              </a:r>
              <a:endParaRPr lang="en-US" sz="3200" b="1" dirty="0">
                <a:effectLst/>
                <a:latin typeface="+mj-lt"/>
                <a:ea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+mj-lt"/>
                  <a:ea typeface="Times New Roman" panose="02020603050405020304" pitchFamily="18" charset="0"/>
                </a:rPr>
                <a:t>+ Bảo quản thực phẩm sống và chín trong bếp đúng cách.</a:t>
              </a:r>
              <a:endParaRPr lang="en-US" sz="3200" b="1" dirty="0"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DA4224F-D498-4913-AC6A-4EA8D5526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952" y="590497"/>
            <a:ext cx="5188146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CC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398713"/>
            <a:ext cx="12192000" cy="2316480"/>
          </a:xfrm>
          <a:custGeom>
            <a:avLst/>
            <a:gdLst/>
            <a:ahLst/>
            <a:cxnLst/>
            <a:rect l="l" t="t" r="r" b="b"/>
            <a:pathLst>
              <a:path w="18288000" h="3474720">
                <a:moveTo>
                  <a:pt x="0" y="0"/>
                </a:moveTo>
                <a:lnTo>
                  <a:pt x="18288000" y="0"/>
                </a:lnTo>
                <a:lnTo>
                  <a:pt x="18288000" y="3474720"/>
                </a:lnTo>
                <a:lnTo>
                  <a:pt x="0" y="3474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829108" y="535308"/>
            <a:ext cx="8984743" cy="4238710"/>
            <a:chOff x="0" y="0"/>
            <a:chExt cx="2559955" cy="10312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59955" cy="1031295"/>
            </a:xfrm>
            <a:custGeom>
              <a:avLst/>
              <a:gdLst/>
              <a:ahLst/>
              <a:cxnLst/>
              <a:rect l="l" t="t" r="r" b="b"/>
              <a:pathLst>
                <a:path w="2559955" h="1031295">
                  <a:moveTo>
                    <a:pt x="40622" y="0"/>
                  </a:moveTo>
                  <a:lnTo>
                    <a:pt x="2519333" y="0"/>
                  </a:lnTo>
                  <a:cubicBezTo>
                    <a:pt x="2541768" y="0"/>
                    <a:pt x="2559955" y="18187"/>
                    <a:pt x="2559955" y="40622"/>
                  </a:cubicBezTo>
                  <a:lnTo>
                    <a:pt x="2559955" y="990674"/>
                  </a:lnTo>
                  <a:cubicBezTo>
                    <a:pt x="2559955" y="1001447"/>
                    <a:pt x="2555675" y="1011780"/>
                    <a:pt x="2548057" y="1019398"/>
                  </a:cubicBezTo>
                  <a:cubicBezTo>
                    <a:pt x="2540439" y="1027016"/>
                    <a:pt x="2530107" y="1031295"/>
                    <a:pt x="2519333" y="1031295"/>
                  </a:cubicBezTo>
                  <a:lnTo>
                    <a:pt x="40622" y="1031295"/>
                  </a:lnTo>
                  <a:cubicBezTo>
                    <a:pt x="29848" y="1031295"/>
                    <a:pt x="19516" y="1027016"/>
                    <a:pt x="11898" y="1019398"/>
                  </a:cubicBezTo>
                  <a:cubicBezTo>
                    <a:pt x="4280" y="1011780"/>
                    <a:pt x="0" y="1001447"/>
                    <a:pt x="0" y="990674"/>
                  </a:cubicBezTo>
                  <a:lnTo>
                    <a:pt x="0" y="40622"/>
                  </a:lnTo>
                  <a:cubicBezTo>
                    <a:pt x="0" y="18187"/>
                    <a:pt x="18187" y="0"/>
                    <a:pt x="40622" y="0"/>
                  </a:cubicBez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defTabSz="609630"/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559955" cy="10693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8187070" y="2562447"/>
            <a:ext cx="4271909" cy="4463164"/>
          </a:xfrm>
          <a:custGeom>
            <a:avLst/>
            <a:gdLst/>
            <a:ahLst/>
            <a:cxnLst/>
            <a:rect l="l" t="t" r="r" b="b"/>
            <a:pathLst>
              <a:path w="7965532" h="8590280">
                <a:moveTo>
                  <a:pt x="0" y="0"/>
                </a:moveTo>
                <a:lnTo>
                  <a:pt x="7965532" y="0"/>
                </a:lnTo>
                <a:lnTo>
                  <a:pt x="7965532" y="8590280"/>
                </a:lnTo>
                <a:lnTo>
                  <a:pt x="0" y="85902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768836" y="4515351"/>
            <a:ext cx="7970997" cy="3768107"/>
          </a:xfrm>
          <a:custGeom>
            <a:avLst/>
            <a:gdLst/>
            <a:ahLst/>
            <a:cxnLst/>
            <a:rect l="l" t="t" r="r" b="b"/>
            <a:pathLst>
              <a:path w="11956495" h="5652161">
                <a:moveTo>
                  <a:pt x="0" y="0"/>
                </a:moveTo>
                <a:lnTo>
                  <a:pt x="11956495" y="0"/>
                </a:lnTo>
                <a:lnTo>
                  <a:pt x="11956495" y="5652162"/>
                </a:lnTo>
                <a:lnTo>
                  <a:pt x="0" y="56521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E08C8A-442D-D5D9-FF6B-DA71DF3C6E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4374" y="236671"/>
            <a:ext cx="4578493" cy="8535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C9F399-920C-1FEA-A805-CF6A1855B6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2752" y="1826526"/>
            <a:ext cx="7492633" cy="17801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9854A1-2347-79FB-372D-57BF100BEE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732" y="1086676"/>
            <a:ext cx="2420322" cy="963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CCC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8E6336-613A-6348-8408-3AAEC4B5F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4A23598-0BB4-9654-E7BA-F921387F662C}"/>
              </a:ext>
            </a:extLst>
          </p:cNvPr>
          <p:cNvSpPr/>
          <p:nvPr/>
        </p:nvSpPr>
        <p:spPr>
          <a:xfrm>
            <a:off x="0" y="5481263"/>
            <a:ext cx="12192000" cy="2316480"/>
          </a:xfrm>
          <a:custGeom>
            <a:avLst/>
            <a:gdLst/>
            <a:ahLst/>
            <a:cxnLst/>
            <a:rect l="l" t="t" r="r" b="b"/>
            <a:pathLst>
              <a:path w="18288000" h="3474720">
                <a:moveTo>
                  <a:pt x="0" y="0"/>
                </a:moveTo>
                <a:lnTo>
                  <a:pt x="18288000" y="0"/>
                </a:lnTo>
                <a:lnTo>
                  <a:pt x="18288000" y="3474720"/>
                </a:lnTo>
                <a:lnTo>
                  <a:pt x="0" y="3474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72196EC-6539-9F83-E51E-881D9ECE5111}"/>
              </a:ext>
            </a:extLst>
          </p:cNvPr>
          <p:cNvSpPr/>
          <p:nvPr/>
        </p:nvSpPr>
        <p:spPr>
          <a:xfrm rot="-535010">
            <a:off x="429550" y="677921"/>
            <a:ext cx="7690365" cy="6142185"/>
          </a:xfrm>
          <a:custGeom>
            <a:avLst/>
            <a:gdLst/>
            <a:ahLst/>
            <a:cxnLst/>
            <a:rect l="l" t="t" r="r" b="b"/>
            <a:pathLst>
              <a:path w="7451005" h="7112323">
                <a:moveTo>
                  <a:pt x="0" y="0"/>
                </a:moveTo>
                <a:lnTo>
                  <a:pt x="7451005" y="0"/>
                </a:lnTo>
                <a:lnTo>
                  <a:pt x="7451005" y="7112322"/>
                </a:lnTo>
                <a:lnTo>
                  <a:pt x="0" y="7112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B4F7E39-6B0C-B53A-F186-873923ECB294}"/>
              </a:ext>
            </a:extLst>
          </p:cNvPr>
          <p:cNvSpPr/>
          <p:nvPr/>
        </p:nvSpPr>
        <p:spPr>
          <a:xfrm>
            <a:off x="4553584" y="4979881"/>
            <a:ext cx="10203521" cy="5114515"/>
          </a:xfrm>
          <a:custGeom>
            <a:avLst/>
            <a:gdLst/>
            <a:ahLst/>
            <a:cxnLst/>
            <a:rect l="l" t="t" r="r" b="b"/>
            <a:pathLst>
              <a:path w="15305281" h="7671772">
                <a:moveTo>
                  <a:pt x="0" y="0"/>
                </a:moveTo>
                <a:lnTo>
                  <a:pt x="15305281" y="0"/>
                </a:lnTo>
                <a:lnTo>
                  <a:pt x="15305281" y="7671772"/>
                </a:lnTo>
                <a:lnTo>
                  <a:pt x="0" y="767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6FAFA9C-D20F-BE78-990A-DE6D79EC9EEC}"/>
              </a:ext>
            </a:extLst>
          </p:cNvPr>
          <p:cNvSpPr/>
          <p:nvPr/>
        </p:nvSpPr>
        <p:spPr>
          <a:xfrm>
            <a:off x="6972525" y="-1471565"/>
            <a:ext cx="5219475" cy="5642675"/>
          </a:xfrm>
          <a:custGeom>
            <a:avLst/>
            <a:gdLst/>
            <a:ahLst/>
            <a:cxnLst/>
            <a:rect l="l" t="t" r="r" b="b"/>
            <a:pathLst>
              <a:path w="7829212" h="8464013">
                <a:moveTo>
                  <a:pt x="0" y="0"/>
                </a:moveTo>
                <a:lnTo>
                  <a:pt x="7829212" y="0"/>
                </a:lnTo>
                <a:lnTo>
                  <a:pt x="7829212" y="8464014"/>
                </a:lnTo>
                <a:lnTo>
                  <a:pt x="0" y="84640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4BD09D9-ED40-33B6-62CE-12DCF6BEECEB}"/>
              </a:ext>
            </a:extLst>
          </p:cNvPr>
          <p:cNvSpPr/>
          <p:nvPr/>
        </p:nvSpPr>
        <p:spPr>
          <a:xfrm>
            <a:off x="5722629" y="685800"/>
            <a:ext cx="6469371" cy="6045921"/>
          </a:xfrm>
          <a:custGeom>
            <a:avLst/>
            <a:gdLst/>
            <a:ahLst/>
            <a:cxnLst/>
            <a:rect l="l" t="t" r="r" b="b"/>
            <a:pathLst>
              <a:path w="9704056" h="9068882">
                <a:moveTo>
                  <a:pt x="0" y="0"/>
                </a:moveTo>
                <a:lnTo>
                  <a:pt x="9704056" y="0"/>
                </a:lnTo>
                <a:lnTo>
                  <a:pt x="9704056" y="9068882"/>
                </a:lnTo>
                <a:lnTo>
                  <a:pt x="0" y="90688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1381D033-B060-FB9A-E948-727176CB924C}"/>
              </a:ext>
            </a:extLst>
          </p:cNvPr>
          <p:cNvSpPr/>
          <p:nvPr/>
        </p:nvSpPr>
        <p:spPr>
          <a:xfrm>
            <a:off x="-670060" y="3708761"/>
            <a:ext cx="3168690" cy="3168690"/>
          </a:xfrm>
          <a:custGeom>
            <a:avLst/>
            <a:gdLst/>
            <a:ahLst/>
            <a:cxnLst/>
            <a:rect l="l" t="t" r="r" b="b"/>
            <a:pathLst>
              <a:path w="4753035" h="4753035">
                <a:moveTo>
                  <a:pt x="0" y="0"/>
                </a:moveTo>
                <a:lnTo>
                  <a:pt x="4753035" y="0"/>
                </a:lnTo>
                <a:lnTo>
                  <a:pt x="4753035" y="4753035"/>
                </a:lnTo>
                <a:lnTo>
                  <a:pt x="0" y="475303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green and red text&#10;&#10;AI-generated content may be incorrect.">
            <a:extLst>
              <a:ext uri="{FF2B5EF4-FFF2-40B4-BE49-F238E27FC236}">
                <a16:creationId xmlns:a16="http://schemas.microsoft.com/office/drawing/2014/main" id="{9239AE3D-119B-1695-D825-6FE7A399832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701" y="1488558"/>
            <a:ext cx="4900254" cy="381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8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person in a pink dress&#10;&#10;AI-generated content may be incorrect.">
            <a:extLst>
              <a:ext uri="{FF2B5EF4-FFF2-40B4-BE49-F238E27FC236}">
                <a16:creationId xmlns:a16="http://schemas.microsoft.com/office/drawing/2014/main" id="{664DC7ED-7B3D-1BEC-B970-7D05C56D99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964" y="999461"/>
            <a:ext cx="2757545" cy="572031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7917380-6F26-8CF8-6BC3-FF011EC9D74F}"/>
              </a:ext>
            </a:extLst>
          </p:cNvPr>
          <p:cNvSpPr/>
          <p:nvPr/>
        </p:nvSpPr>
        <p:spPr>
          <a:xfrm>
            <a:off x="935665" y="350874"/>
            <a:ext cx="7495953" cy="32854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Chia lớp thành đội Nếu và đội Thì để dự đoán những nguy cơ sẽ xảy ra nếu không thực hiện vệ sinh an toàn thực phẩm trong bếp.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Lần lượt một bên nói "Nếu..., bên kia nói Thì.., sau ba cầu thủ đối lại.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Nếu đồ ăn bị mốc trắng Thì đồ ăn đã bị nhiễm khuẩn.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36A3B378-4445-7CFC-2AFB-47BB01E2E6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01405" y="503865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61A016-5AE3-2D9B-0AB7-BC87E42B2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ạt động trải nghiệm lớp 3 Tuần 21 trang 61, 62, 63 - Kết nối tri thức">
            <a:extLst>
              <a:ext uri="{FF2B5EF4-FFF2-40B4-BE49-F238E27FC236}">
                <a16:creationId xmlns:a16="http://schemas.microsoft.com/office/drawing/2014/main" id="{4AC63281-86B5-1BF3-599B-B689A9E58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11" y="1658141"/>
            <a:ext cx="10761415" cy="309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293696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1E23653-0114-C506-3C7B-0CC1413C0E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631070"/>
              </p:ext>
            </p:extLst>
          </p:nvPr>
        </p:nvGraphicFramePr>
        <p:xfrm>
          <a:off x="967562" y="723013"/>
          <a:ext cx="10313582" cy="5209953"/>
        </p:xfrm>
        <a:graphic>
          <a:graphicData uri="http://schemas.openxmlformats.org/drawingml/2006/table">
            <a:tbl>
              <a:tblPr/>
              <a:tblGrid>
                <a:gridCol w="5156791">
                  <a:extLst>
                    <a:ext uri="{9D8B030D-6E8A-4147-A177-3AD203B41FA5}">
                      <a16:colId xmlns:a16="http://schemas.microsoft.com/office/drawing/2014/main" val="1607561116"/>
                    </a:ext>
                  </a:extLst>
                </a:gridCol>
                <a:gridCol w="5156791">
                  <a:extLst>
                    <a:ext uri="{9D8B030D-6E8A-4147-A177-3AD203B41FA5}">
                      <a16:colId xmlns:a16="http://schemas.microsoft.com/office/drawing/2014/main" val="1237540582"/>
                    </a:ext>
                  </a:extLst>
                </a:gridCol>
              </a:tblGrid>
              <a:tr h="1132818">
                <a:tc>
                  <a:txBody>
                    <a:bodyPr/>
                    <a:lstStyle/>
                    <a:p>
                      <a:pPr algn="just" fontAlgn="t">
                        <a:lnSpc>
                          <a:spcPct val="100000"/>
                        </a:lnSpc>
                        <a:buNone/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Nếu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ăn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mốc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trắng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00000"/>
                        </a:lnSpc>
                        <a:buNone/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Thì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ăn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nhiễm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khuẩn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5888535"/>
                  </a:ext>
                </a:extLst>
              </a:tr>
              <a:tr h="1132818">
                <a:tc>
                  <a:txBody>
                    <a:bodyPr/>
                    <a:lstStyle/>
                    <a:p>
                      <a:pPr algn="just" fontAlgn="t">
                        <a:lnSpc>
                          <a:spcPct val="100000"/>
                        </a:lnSpc>
                        <a:buNone/>
                      </a:pP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Nếu ăn phải trái cây bị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hỏng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00000"/>
                        </a:lnSpc>
                        <a:buNone/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….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Thì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thể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buồn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nôn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0565434"/>
                  </a:ext>
                </a:extLst>
              </a:tr>
              <a:tr h="1132818">
                <a:tc>
                  <a:txBody>
                    <a:bodyPr/>
                    <a:lstStyle/>
                    <a:p>
                      <a:pPr algn="just" fontAlgn="t">
                        <a:lnSpc>
                          <a:spcPct val="100000"/>
                        </a:lnSpc>
                        <a:buNone/>
                      </a:pPr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Nếu uống phải nước lã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00000"/>
                        </a:lnSpc>
                        <a:buNone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…. Thì dễ bị đau bụng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8007144"/>
                  </a:ext>
                </a:extLst>
              </a:tr>
              <a:tr h="1132818">
                <a:tc>
                  <a:txBody>
                    <a:bodyPr/>
                    <a:lstStyle/>
                    <a:p>
                      <a:pPr algn="just" fontAlgn="t">
                        <a:lnSpc>
                          <a:spcPct val="100000"/>
                        </a:lnSpc>
                        <a:buNone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Nếu ăn phải đồ quá hạn sử dụng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00000"/>
                        </a:lnSpc>
                        <a:buNone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 Thì có thể bị ngộ độc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3134877"/>
                  </a:ext>
                </a:extLst>
              </a:tr>
              <a:tr h="678681">
                <a:tc>
                  <a:txBody>
                    <a:bodyPr/>
                    <a:lstStyle/>
                    <a:p>
                      <a:pPr algn="just" fontAlgn="t">
                        <a:lnSpc>
                          <a:spcPct val="100000"/>
                        </a:lnSpc>
                        <a:buNone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……….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00000"/>
                        </a:lnSpc>
                        <a:buNone/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…………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5019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926585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9522AA-95E0-48F2-B3ED-8F6BF77264ED}"/>
              </a:ext>
            </a:extLst>
          </p:cNvPr>
          <p:cNvGrpSpPr/>
          <p:nvPr/>
        </p:nvGrpSpPr>
        <p:grpSpPr>
          <a:xfrm>
            <a:off x="1743074" y="189185"/>
            <a:ext cx="8830597" cy="1097583"/>
            <a:chOff x="647699" y="198710"/>
            <a:chExt cx="8830597" cy="109758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FD8FF6A5-EDA0-47B1-AF3E-FE9141AEDAE9}"/>
                </a:ext>
              </a:extLst>
            </p:cNvPr>
            <p:cNvSpPr/>
            <p:nvPr/>
          </p:nvSpPr>
          <p:spPr>
            <a:xfrm>
              <a:off x="647699" y="198710"/>
              <a:ext cx="8830597" cy="1054824"/>
            </a:xfrm>
            <a:prstGeom prst="roundRect">
              <a:avLst/>
            </a:prstGeom>
            <a:ln w="28575">
              <a:prstDash val="lgDash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41D16CD-5D30-4ED5-8639-83F9D36A924B}"/>
                </a:ext>
              </a:extLst>
            </p:cNvPr>
            <p:cNvSpPr txBox="1"/>
            <p:nvPr/>
          </p:nvSpPr>
          <p:spPr>
            <a:xfrm>
              <a:off x="861017" y="219075"/>
              <a:ext cx="83890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2. Thảo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luận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về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những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việc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cần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làm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để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đảm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bảo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vệ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sinh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 an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toàn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trong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ăn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uống</a:t>
              </a:r>
              <a:endPara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ango AC"/>
                <a:sym typeface="Mango AC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A05A8F6-86B9-4E60-9C50-E7545CEF0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1158" y="1857375"/>
            <a:ext cx="6207017" cy="3646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2A0FD1C-DB07-45AD-82ED-BD1154CFCE55}"/>
              </a:ext>
            </a:extLst>
          </p:cNvPr>
          <p:cNvSpPr/>
          <p:nvPr/>
        </p:nvSpPr>
        <p:spPr>
          <a:xfrm>
            <a:off x="449891" y="2004680"/>
            <a:ext cx="5048250" cy="8980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vấn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đề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thảo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luận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C0266E5-0D59-4983-B414-871CFDC9CFAF}"/>
              </a:ext>
            </a:extLst>
          </p:cNvPr>
          <p:cNvSpPr/>
          <p:nvPr/>
        </p:nvSpPr>
        <p:spPr>
          <a:xfrm>
            <a:off x="208441" y="3405520"/>
            <a:ext cx="5610225" cy="13153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vệ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sinh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an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toàn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uống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bếp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17DB4EA-2D2F-4BAD-8B97-F3EDA188759C}"/>
              </a:ext>
            </a:extLst>
          </p:cNvPr>
          <p:cNvSpPr/>
          <p:nvPr/>
        </p:nvSpPr>
        <p:spPr>
          <a:xfrm>
            <a:off x="295718" y="5178940"/>
            <a:ext cx="5610225" cy="91351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Đại diện nhóm trình bày trước lớp.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76744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child&#10;&#10;AI-generated content may be incorrect.">
            <a:extLst>
              <a:ext uri="{FF2B5EF4-FFF2-40B4-BE49-F238E27FC236}">
                <a16:creationId xmlns:a16="http://schemas.microsoft.com/office/drawing/2014/main" id="{9B705BFE-0C18-187F-7C9C-CD920CE35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540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295EFC-C8CD-5844-E139-766E11262C1B}"/>
              </a:ext>
            </a:extLst>
          </p:cNvPr>
          <p:cNvSpPr txBox="1"/>
          <p:nvPr/>
        </p:nvSpPr>
        <p:spPr>
          <a:xfrm>
            <a:off x="6071191" y="0"/>
            <a:ext cx="1541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Ví</a:t>
            </a:r>
            <a:r>
              <a:rPr lang="en-US" sz="2800" b="1" dirty="0"/>
              <a:t> </a:t>
            </a:r>
            <a:r>
              <a:rPr lang="en-US" sz="2800" b="1" dirty="0" err="1"/>
              <a:t>dụ</a:t>
            </a:r>
            <a:r>
              <a:rPr lang="en-US" sz="28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42822589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873900" y="218229"/>
            <a:ext cx="10276002" cy="1264741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M</a:t>
            </a:r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ột số việc cần làm để đảm bảo vệ sinh an toàn trong ăn uống tại bếp nhà em: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A0DB48D4-CE9A-4904-BD07-ED2C15BDCC3F}"/>
              </a:ext>
            </a:extLst>
          </p:cNvPr>
          <p:cNvGrpSpPr/>
          <p:nvPr/>
        </p:nvGrpSpPr>
        <p:grpSpPr>
          <a:xfrm>
            <a:off x="1114425" y="1616863"/>
            <a:ext cx="9982200" cy="764388"/>
            <a:chOff x="674228" y="4862098"/>
            <a:chExt cx="5343799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84F1D07F-6BBE-4D1E-8D17-8391D4A2684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F8479341-017A-4C98-A4C1-A91AE8C9B9FE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74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Bảo quản thực phẩm sống và chín đúng cách.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1">
            <a:extLst>
              <a:ext uri="{FF2B5EF4-FFF2-40B4-BE49-F238E27FC236}">
                <a16:creationId xmlns:a16="http://schemas.microsoft.com/office/drawing/2014/main" id="{D399638F-7732-4756-9A44-D9249D834D00}"/>
              </a:ext>
            </a:extLst>
          </p:cNvPr>
          <p:cNvGrpSpPr/>
          <p:nvPr/>
        </p:nvGrpSpPr>
        <p:grpSpPr>
          <a:xfrm>
            <a:off x="1057275" y="2578888"/>
            <a:ext cx="10115549" cy="935838"/>
            <a:chOff x="674228" y="4862098"/>
            <a:chExt cx="5343799" cy="1230073"/>
          </a:xfrm>
        </p:grpSpPr>
        <p:sp>
          <p:nvSpPr>
            <p:cNvPr id="9" name="Rectangle: Rounded Corners 2">
              <a:extLst>
                <a:ext uri="{FF2B5EF4-FFF2-40B4-BE49-F238E27FC236}">
                  <a16:creationId xmlns:a16="http://schemas.microsoft.com/office/drawing/2014/main" id="{457DE790-2FC5-4067-964B-CACD6EAE7FCD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1B8EAB3F-94AA-4B2E-8005-865870964552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1092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Thường xuyên kiểm tra chất lượng và hạn sử dụng của các loại thực phẩm trong tủ lạnh, tủ bếp, kệ,...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">
            <a:extLst>
              <a:ext uri="{FF2B5EF4-FFF2-40B4-BE49-F238E27FC236}">
                <a16:creationId xmlns:a16="http://schemas.microsoft.com/office/drawing/2014/main" id="{93F5E28B-4B3A-460A-B634-613BFBCE58EA}"/>
              </a:ext>
            </a:extLst>
          </p:cNvPr>
          <p:cNvGrpSpPr/>
          <p:nvPr/>
        </p:nvGrpSpPr>
        <p:grpSpPr>
          <a:xfrm>
            <a:off x="1085850" y="3788563"/>
            <a:ext cx="9982200" cy="1545437"/>
            <a:chOff x="674228" y="4862098"/>
            <a:chExt cx="5343799" cy="2171333"/>
          </a:xfrm>
        </p:grpSpPr>
        <p:sp>
          <p:nvSpPr>
            <p:cNvPr id="12" name="Rectangle: Rounded Corners 2">
              <a:extLst>
                <a:ext uri="{FF2B5EF4-FFF2-40B4-BE49-F238E27FC236}">
                  <a16:creationId xmlns:a16="http://schemas.microsoft.com/office/drawing/2014/main" id="{F979193A-D4AF-403E-956F-336825C5C672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D980A58E-E76D-46A2-A016-5A183783627D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2093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Thường xuyên vệ sinh các dụng cụ nhà bếp và làm sạch dụng cụ vệ sinh sau khi dùng.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">
            <a:extLst>
              <a:ext uri="{FF2B5EF4-FFF2-40B4-BE49-F238E27FC236}">
                <a16:creationId xmlns:a16="http://schemas.microsoft.com/office/drawing/2014/main" id="{9A811C64-DC52-4F8E-A9DC-C2707EFBB049}"/>
              </a:ext>
            </a:extLst>
          </p:cNvPr>
          <p:cNvGrpSpPr/>
          <p:nvPr/>
        </p:nvGrpSpPr>
        <p:grpSpPr>
          <a:xfrm>
            <a:off x="1047750" y="4874413"/>
            <a:ext cx="9982200" cy="492375"/>
            <a:chOff x="674228" y="4862098"/>
            <a:chExt cx="5343799" cy="1240689"/>
          </a:xfrm>
        </p:grpSpPr>
        <p:sp>
          <p:nvSpPr>
            <p:cNvPr id="18" name="Rectangle: Rounded Corners 2">
              <a:extLst>
                <a:ext uri="{FF2B5EF4-FFF2-40B4-BE49-F238E27FC236}">
                  <a16:creationId xmlns:a16="http://schemas.microsoft.com/office/drawing/2014/main" id="{C0651451-703C-44CE-B3E0-16D65DAB2A3B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3">
              <a:extLst>
                <a:ext uri="{FF2B5EF4-FFF2-40B4-BE49-F238E27FC236}">
                  <a16:creationId xmlns:a16="http://schemas.microsoft.com/office/drawing/2014/main" id="{BE3E8E20-0B52-4B66-A33F-C71A0E9706C6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16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Dán nhãn cho các loại hộp, lọ và đậy nắp kín để bảo quản tốt hơn.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">
            <a:extLst>
              <a:ext uri="{FF2B5EF4-FFF2-40B4-BE49-F238E27FC236}">
                <a16:creationId xmlns:a16="http://schemas.microsoft.com/office/drawing/2014/main" id="{5794F8B3-D7C6-427C-A94C-4E29DD344086}"/>
              </a:ext>
            </a:extLst>
          </p:cNvPr>
          <p:cNvGrpSpPr/>
          <p:nvPr/>
        </p:nvGrpSpPr>
        <p:grpSpPr>
          <a:xfrm>
            <a:off x="1038225" y="5636412"/>
            <a:ext cx="9982200" cy="861708"/>
            <a:chOff x="674228" y="4862095"/>
            <a:chExt cx="5343799" cy="2171336"/>
          </a:xfrm>
        </p:grpSpPr>
        <p:sp>
          <p:nvSpPr>
            <p:cNvPr id="21" name="Rectangle: Rounded Corners 2">
              <a:extLst>
                <a:ext uri="{FF2B5EF4-FFF2-40B4-BE49-F238E27FC236}">
                  <a16:creationId xmlns:a16="http://schemas.microsoft.com/office/drawing/2014/main" id="{598D8E67-525D-4598-989A-51311C59EE0E}"/>
                </a:ext>
              </a:extLst>
            </p:cNvPr>
            <p:cNvSpPr/>
            <p:nvPr/>
          </p:nvSpPr>
          <p:spPr>
            <a:xfrm>
              <a:off x="674228" y="4862095"/>
              <a:ext cx="5343799" cy="209411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3">
              <a:extLst>
                <a:ext uri="{FF2B5EF4-FFF2-40B4-BE49-F238E27FC236}">
                  <a16:creationId xmlns:a16="http://schemas.microsoft.com/office/drawing/2014/main" id="{74CF4BA7-7041-498D-8BF3-8B0B016A3A45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2093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Không để thực phẩm chín trên bàn, mâm mà không có lồng bàn hay nắp đậy che chắn.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428</Words>
  <Application>Microsoft Office PowerPoint</Application>
  <PresentationFormat>Widescreen</PresentationFormat>
  <Paragraphs>35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微软雅黑</vt:lpstr>
      <vt:lpstr>SimSun</vt:lpstr>
      <vt:lpstr>SimSun</vt:lpstr>
      <vt:lpstr>#9Slide03 IcielSamsung Sharp Bo</vt:lpstr>
      <vt:lpstr>Arial</vt:lpstr>
      <vt:lpstr>Calibri</vt:lpstr>
      <vt:lpstr>Cambria</vt:lpstr>
      <vt:lpstr>Cambria (Đầu đề)</vt:lpstr>
      <vt:lpstr>Mango AC</vt:lpstr>
      <vt:lpstr>黑体</vt:lpstr>
      <vt:lpstr>Tahoma</vt:lpstr>
      <vt:lpstr>Times New Roman</vt:lpstr>
      <vt:lpstr>Wingdings</vt:lpstr>
      <vt:lpstr>Office 主题​​</vt:lpstr>
      <vt:lpstr>sách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42</cp:revision>
  <dcterms:created xsi:type="dcterms:W3CDTF">2022-10-11T12:03:25Z</dcterms:created>
  <dcterms:modified xsi:type="dcterms:W3CDTF">2026-01-13T13:15:23Z</dcterms:modified>
</cp:coreProperties>
</file>