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9" r:id="rId4"/>
    <p:sldMasterId id="2147483702" r:id="rId5"/>
    <p:sldMasterId id="2147483715" r:id="rId6"/>
    <p:sldMasterId id="2147483739" r:id="rId7"/>
  </p:sldMasterIdLst>
  <p:notesMasterIdLst>
    <p:notesMasterId r:id="rId27"/>
  </p:notesMasterIdLst>
  <p:sldIdLst>
    <p:sldId id="334" r:id="rId8"/>
    <p:sldId id="333" r:id="rId9"/>
    <p:sldId id="403" r:id="rId10"/>
    <p:sldId id="289" r:id="rId11"/>
    <p:sldId id="329" r:id="rId12"/>
    <p:sldId id="344" r:id="rId13"/>
    <p:sldId id="404" r:id="rId14"/>
    <p:sldId id="400" r:id="rId15"/>
    <p:sldId id="337" r:id="rId16"/>
    <p:sldId id="405" r:id="rId17"/>
    <p:sldId id="343" r:id="rId18"/>
    <p:sldId id="401" r:id="rId19"/>
    <p:sldId id="402" r:id="rId20"/>
    <p:sldId id="306" r:id="rId21"/>
    <p:sldId id="345" r:id="rId22"/>
    <p:sldId id="328" r:id="rId23"/>
    <p:sldId id="295" r:id="rId24"/>
    <p:sldId id="302" r:id="rId25"/>
    <p:sldId id="33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9AD0-F4E4-40EF-B396-60A689F07E7A}"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BC39-EDD7-4C45-A1E3-E4E5F8192521}" type="slidenum">
              <a:rPr lang="en-US" smtClean="0"/>
              <a:t>‹#›</a:t>
            </a:fld>
            <a:endParaRPr lang="en-US"/>
          </a:p>
        </p:txBody>
      </p:sp>
    </p:spTree>
    <p:extLst>
      <p:ext uri="{BB962C8B-B14F-4D97-AF65-F5344CB8AC3E}">
        <p14:creationId xmlns:p14="http://schemas.microsoft.com/office/powerpoint/2010/main" val="330712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nối</a:t>
            </a:r>
            <a:r>
              <a:rPr lang="en-US" baseline="0" dirty="0"/>
              <a:t> </a:t>
            </a:r>
            <a:r>
              <a:rPr lang="en-US" baseline="0" dirty="0" err="1"/>
              <a:t>đuôi</a:t>
            </a:r>
            <a:r>
              <a:rPr lang="en-US" baseline="0" dirty="0"/>
              <a:t> </a:t>
            </a:r>
            <a:r>
              <a:rPr lang="en-US" baseline="0" dirty="0" err="1"/>
              <a:t>nhau</a:t>
            </a:r>
            <a:r>
              <a:rPr lang="en-US" baseline="0" dirty="0"/>
              <a:t> </a:t>
            </a:r>
            <a:r>
              <a:rPr lang="en-US" baseline="0" dirty="0" err="1"/>
              <a:t>và</a:t>
            </a:r>
            <a:r>
              <a:rPr lang="en-US" baseline="0" dirty="0"/>
              <a:t> </a:t>
            </a:r>
            <a:r>
              <a:rPr lang="en-US" baseline="0" dirty="0" err="1"/>
              <a:t>hát</a:t>
            </a:r>
            <a:r>
              <a:rPr lang="en-US" baseline="0" dirty="0"/>
              <a:t> </a:t>
            </a:r>
            <a:r>
              <a:rPr lang="en-US" baseline="0" dirty="0" err="1"/>
              <a:t>bài</a:t>
            </a:r>
            <a:r>
              <a:rPr lang="en-US" baseline="0" dirty="0"/>
              <a:t> </a:t>
            </a:r>
            <a:r>
              <a:rPr lang="en-US" baseline="0" dirty="0" err="1"/>
              <a:t>hát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92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Trong hoạt động “Kí ức vui vẻ”, GV chia lớp thành các nhóm 4, nhóm trưởng mỗi nhóm sẽ là người dẫn dắt hoạt động trong nhóm mình, cho các thành viên chia sẻ với các thành viên khác, nhóm trưởng tập hợp lại những việc đã làm thể hiện sự thân thiện với bạn bè và ghi vào phần ý kiến chung của cá nhóm.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96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16148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25215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11771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59192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4411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772927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642014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5892313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728554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077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038337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970710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386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070949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80482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98628971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731351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22065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229384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9779136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06700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2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785831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26905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770027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26440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1774102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50837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84264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008073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8512864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962080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2368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038241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2026/1/22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20448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t>2026/1/22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370284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7922057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t>2026/1/22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3379181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2026/1/22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94204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2026/1/22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3583449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522184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7692351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t>2026/1/22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9726172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28784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9181889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0972967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63519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055853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906326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546522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271654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26828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274054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501603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62417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459909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324834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0137974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4011748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49666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06387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47106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216193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31131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398097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58573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98395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7628270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6781728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1978213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1939006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0317590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112391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68306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43038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6789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5979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13563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75532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52703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504012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124455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041479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391242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99724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53348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173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83496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77437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41335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3700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8795199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782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76096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theme" Target="../theme/theme7.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618FFC5A-C8C6-FDEF-3255-27F6DBA4507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8288" y="0"/>
            <a:ext cx="1660634" cy="1660634"/>
          </a:xfrm>
          <a:prstGeom prst="rect">
            <a:avLst/>
          </a:prstGeom>
        </p:spPr>
      </p:pic>
    </p:spTree>
    <p:extLst>
      <p:ext uri="{BB962C8B-B14F-4D97-AF65-F5344CB8AC3E}">
        <p14:creationId xmlns:p14="http://schemas.microsoft.com/office/powerpoint/2010/main" val="18354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882CDB2E-E78F-022E-9571-8F78EF4F10E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8288" y="0"/>
            <a:ext cx="1660634" cy="1660634"/>
          </a:xfrm>
          <a:prstGeom prst="rect">
            <a:avLst/>
          </a:prstGeom>
        </p:spPr>
      </p:pic>
    </p:spTree>
    <p:extLst>
      <p:ext uri="{BB962C8B-B14F-4D97-AF65-F5344CB8AC3E}">
        <p14:creationId xmlns:p14="http://schemas.microsoft.com/office/powerpoint/2010/main" val="1470117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210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197952242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4162956-5CB0-4FEB-A743-0729203F5A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2026/1/22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
        <p:nvSpPr>
          <p:cNvPr id="9" name="9Slide.vn - 2019">
            <a:extLst>
              <a:ext uri="{FF2B5EF4-FFF2-40B4-BE49-F238E27FC236}">
                <a16:creationId xmlns:a16="http://schemas.microsoft.com/office/drawing/2014/main" id="{E69135EB-F06C-42EA-9937-7D246FBC9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12147337-90D2-454E-8601-9C12BF72CD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3AC29EEB-FD6D-463B-82F3-7264B4E63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B16623D5-CDF8-443C-9985-A11B0503A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2ADBEF88-6CC1-41F3-8D0B-C7A499F1AD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974026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E6B442-8D74-4D36-9D91-F9BDC58BF8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9Slide.vn - 2019">
            <a:extLst>
              <a:ext uri="{FF2B5EF4-FFF2-40B4-BE49-F238E27FC236}">
                <a16:creationId xmlns:a16="http://schemas.microsoft.com/office/drawing/2014/main" id="{20AD8AFF-AC97-47F2-BD76-8CBC06CCC2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D1DE8E48-2F17-48C7-9AD3-A9A5C3EDB1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FA1929B-8B4D-4467-839F-93513E1474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74CAC870-1617-4E0B-A131-810AE21533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00030813-5892-4A14-9AB2-E260D573BB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177413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99838823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image" Target="../media/image41.png"/><Relationship Id="rId1" Type="http://schemas.openxmlformats.org/officeDocument/2006/relationships/slideLayout" Target="../slideLayouts/slideLayout4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9.png"/><Relationship Id="rId2" Type="http://schemas.openxmlformats.org/officeDocument/2006/relationships/image" Target="../media/image41.png"/><Relationship Id="rId1" Type="http://schemas.openxmlformats.org/officeDocument/2006/relationships/slideLayout" Target="../slideLayouts/slideLayout4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3.png"/><Relationship Id="rId2" Type="http://schemas.openxmlformats.org/officeDocument/2006/relationships/image" Target="../media/image41.png"/><Relationship Id="rId1" Type="http://schemas.openxmlformats.org/officeDocument/2006/relationships/slideLayout" Target="../slideLayouts/slideLayout4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g"/></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jpeg"/><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77.png"/><Relationship Id="rId5" Type="http://schemas.microsoft.com/office/2007/relationships/hdphoto" Target="../media/hdphoto4.wdp"/><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51.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1.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8.emf"/><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3.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wmf"/></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3.png"/><Relationship Id="rId2" Type="http://schemas.openxmlformats.org/officeDocument/2006/relationships/image" Target="../media/image47.emf"/><Relationship Id="rId1" Type="http://schemas.openxmlformats.org/officeDocument/2006/relationships/slideLayout" Target="../slideLayouts/slideLayout4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4" name="Picture 3" descr="A green and orange letters&#10;&#10;AI-generated content may be incorrect.">
            <a:extLst>
              <a:ext uri="{FF2B5EF4-FFF2-40B4-BE49-F238E27FC236}">
                <a16:creationId xmlns:a16="http://schemas.microsoft.com/office/drawing/2014/main" id="{CF129A6F-B338-5223-ACEC-9D73CB7176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6058" y="253885"/>
            <a:ext cx="7986452" cy="2097206"/>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Biết Biển Báo Giao Thông Chưa- Học An Toàn Giao Thông - Vui Cùng Đèn Tín Hiệu &amp; Biển Báo - YouTube">
            <a:hlinkClick r:id="" action="ppaction://media"/>
            <a:extLst>
              <a:ext uri="{FF2B5EF4-FFF2-40B4-BE49-F238E27FC236}">
                <a16:creationId xmlns:a16="http://schemas.microsoft.com/office/drawing/2014/main" id="{18248B1F-C997-4692-718F-D6E9240BEFB0}"/>
              </a:ext>
            </a:extLst>
          </p:cNvPr>
          <p:cNvPicPr>
            <a:picLocks noChangeAspect="1"/>
          </p:cNvPicPr>
          <p:nvPr>
            <a:videoFile r:link="rId1"/>
            <p:extLst>
              <p:ext uri="{DAA4B4D4-6D71-4841-9C94-3DE7FCFB9230}">
                <p14:media xmlns:p14="http://schemas.microsoft.com/office/powerpoint/2010/main" r:embed="rId2">
                  <p14:trim st="13511"/>
                </p14:media>
              </p:ext>
            </p:extLst>
          </p:nvPr>
        </p:nvPicPr>
        <p:blipFill>
          <a:blip r:embed="rId4"/>
          <a:stretch>
            <a:fillRect/>
          </a:stretch>
        </p:blipFill>
        <p:spPr>
          <a:xfrm>
            <a:off x="0" y="68263"/>
            <a:ext cx="12191999" cy="6721475"/>
          </a:xfrm>
          <a:prstGeom prst="rect">
            <a:avLst/>
          </a:prstGeom>
          <a:noFill/>
        </p:spPr>
      </p:pic>
    </p:spTree>
    <p:extLst>
      <p:ext uri="{BB962C8B-B14F-4D97-AF65-F5344CB8AC3E}">
        <p14:creationId xmlns:p14="http://schemas.microsoft.com/office/powerpoint/2010/main" val="42782951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latin typeface="Cambria" panose="02040503050406030204" pitchFamily="18" charset="0"/>
                <a:ea typeface="Cambria" panose="02040503050406030204" pitchFamily="18" charset="0"/>
                <a:cs typeface="+mn-e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Biển</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báo</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cấm</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là</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biểu</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thị</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cho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các</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điều</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ấm</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mà</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tham</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giao</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không</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được</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vi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phạm</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Dấu hiệu chủ yếu nhận biết của biển báo cấm:</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Biển báo cấm chủ yếu có dạng hình tròn, viền đỏ, nền màu trắng, trên nền có hình vẽ hoặc chữ số, chữ viết màu đen thể hiện điều cấm, trừ một số trường hợp đặc biệt.</a:t>
            </a:r>
            <a:endPar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72515"/>
            <a:chOff x="9135" y="2965"/>
            <a:chExt cx="17322" cy="1689"/>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Helvetic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52"/>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Biển</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báo</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nguy</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hiểm</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được</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sử</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dụng</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để</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cung</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cấp</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tin</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cảnh</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báo</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nguy</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hiểm</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phía</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trước</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cho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tham</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giao</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endParaRPr kumimoji="0" lang="en-US" sz="27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Helvetica"/>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63"/>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Biển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chỉ</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dẫn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dùng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để</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chỉ</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dẫn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hướng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đi</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các</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điều</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cần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thiết</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nhằm</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giúp</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tham</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giao</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trong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việc</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điều</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khiển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phương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tiện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hướng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dẫn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giao</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trên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đường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được</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thuận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lợi</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đảm</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bảo</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an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toàn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7" name="Picture 6">
            <a:extLst>
              <a:ext uri="{FF2B5EF4-FFF2-40B4-BE49-F238E27FC236}">
                <a16:creationId xmlns:a16="http://schemas.microsoft.com/office/drawing/2014/main" id="{4970FDA3-80D9-BB97-6C05-ABB00D40B65E}"/>
              </a:ext>
            </a:extLst>
          </p:cNvPr>
          <p:cNvPicPr>
            <a:picLocks noChangeAspect="1"/>
          </p:cNvPicPr>
          <p:nvPr/>
        </p:nvPicPr>
        <p:blipFill>
          <a:blip r:embed="rId7"/>
          <a:stretch>
            <a:fillRect/>
          </a:stretch>
        </p:blipFill>
        <p:spPr>
          <a:xfrm>
            <a:off x="3384386" y="372589"/>
            <a:ext cx="5529551" cy="1072989"/>
          </a:xfrm>
          <a:prstGeom prst="rect">
            <a:avLst/>
          </a:prstGeom>
        </p:spPr>
      </p:pic>
      <p:pic>
        <p:nvPicPr>
          <p:cNvPr id="11" name="Picture 10">
            <a:extLst>
              <a:ext uri="{FF2B5EF4-FFF2-40B4-BE49-F238E27FC236}">
                <a16:creationId xmlns:a16="http://schemas.microsoft.com/office/drawing/2014/main" id="{082F4D53-877A-7AA6-9F6C-41AC7E261F0F}"/>
              </a:ext>
            </a:extLst>
          </p:cNvPr>
          <p:cNvPicPr>
            <a:picLocks noChangeAspect="1"/>
          </p:cNvPicPr>
          <p:nvPr/>
        </p:nvPicPr>
        <p:blipFill>
          <a:blip r:embed="rId8"/>
          <a:stretch>
            <a:fillRect/>
          </a:stretch>
        </p:blipFill>
        <p:spPr>
          <a:xfrm>
            <a:off x="2286066" y="1765673"/>
            <a:ext cx="8279086" cy="944962"/>
          </a:xfrm>
          <a:prstGeom prst="rect">
            <a:avLst/>
          </a:prstGeom>
        </p:spPr>
      </p:pic>
    </p:spTree>
    <p:extLst>
      <p:ext uri="{BB962C8B-B14F-4D97-AF65-F5344CB8AC3E}">
        <p14:creationId xmlns:p14="http://schemas.microsoft.com/office/powerpoint/2010/main" val="41402224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GV chia nhóm, phát biển báo cho từng nhóm.</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Yêu cầu HS gắn đúng biển báo giao thông vào đúng vị trí thích hợp của nhóm mình.</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Nhóm nào gắn xong trước, đúng là nhóm thắng cuộc.</a:t>
            </a: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thường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các</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vừa</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tìm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ở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đâu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4" name="Picture 13" descr="A blue and orange text&#10;&#10;AI-generated content may be incorrect.">
            <a:extLst>
              <a:ext uri="{FF2B5EF4-FFF2-40B4-BE49-F238E27FC236}">
                <a16:creationId xmlns:a16="http://schemas.microsoft.com/office/drawing/2014/main" id="{A4590836-5785-41F1-677B-05D70FDE64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91933" y="694608"/>
            <a:ext cx="8254699" cy="2853175"/>
          </a:xfrm>
          <a:prstGeom prst="rect">
            <a:avLst/>
          </a:prstGeom>
        </p:spPr>
      </p:pic>
    </p:spTree>
    <p:extLst>
      <p:ext uri="{BB962C8B-B14F-4D97-AF65-F5344CB8AC3E}">
        <p14:creationId xmlns:p14="http://schemas.microsoft.com/office/powerpoint/2010/main" val="7400972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èn giao thông">
            <a:hlinkClick r:id="" action="ppaction://media"/>
            <a:extLst>
              <a:ext uri="{FF2B5EF4-FFF2-40B4-BE49-F238E27FC236}">
                <a16:creationId xmlns:a16="http://schemas.microsoft.com/office/drawing/2014/main" id="{C634239C-785A-4DEC-8108-C15928B439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395708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_hot_hnh_202601220810_l3rmt">
            <a:hlinkClick r:id="" action="ppaction://media"/>
            <a:extLst>
              <a:ext uri="{FF2B5EF4-FFF2-40B4-BE49-F238E27FC236}">
                <a16:creationId xmlns:a16="http://schemas.microsoft.com/office/drawing/2014/main" id="{6085C0A4-4FA0-FCC5-2848-004D017C41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2986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77749" y="2945164"/>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4" name="Google Shape;961;p9"/>
          <p:cNvSpPr/>
          <p:nvPr/>
        </p:nvSpPr>
        <p:spPr>
          <a:xfrm>
            <a:off x="4110232" y="234231"/>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ngày</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tháng</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a:t>
            </a:r>
            <a:endParaRPr kumimoji="0" sz="3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961;p9">
            <a:extLst>
              <a:ext uri="{FF2B5EF4-FFF2-40B4-BE49-F238E27FC236}">
                <a16:creationId xmlns:a16="http://schemas.microsoft.com/office/drawing/2014/main" id="{54285490-B3CA-4238-8F72-37AECC567B86}"/>
              </a:ext>
            </a:extLst>
          </p:cNvPr>
          <p:cNvSpPr/>
          <p:nvPr/>
        </p:nvSpPr>
        <p:spPr>
          <a:xfrm>
            <a:off x="2566146" y="861434"/>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32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32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13" name="Picture 12">
            <a:extLst>
              <a:ext uri="{FF2B5EF4-FFF2-40B4-BE49-F238E27FC236}">
                <a16:creationId xmlns:a16="http://schemas.microsoft.com/office/drawing/2014/main" id="{5435C3A1-2286-4DC6-550F-FCB69002DD87}"/>
              </a:ext>
            </a:extLst>
          </p:cNvPr>
          <p:cNvPicPr>
            <a:picLocks noChangeAspect="1"/>
          </p:cNvPicPr>
          <p:nvPr/>
        </p:nvPicPr>
        <p:blipFill>
          <a:blip r:embed="rId10"/>
          <a:stretch>
            <a:fillRect/>
          </a:stretch>
        </p:blipFill>
        <p:spPr>
          <a:xfrm>
            <a:off x="2913320" y="1524020"/>
            <a:ext cx="7275155" cy="2466064"/>
          </a:xfrm>
          <a:prstGeom prst="rect">
            <a:avLst/>
          </a:prstGeom>
        </p:spPr>
      </p:pic>
      <p:pic>
        <p:nvPicPr>
          <p:cNvPr id="17" name="Picture 16">
            <a:extLst>
              <a:ext uri="{FF2B5EF4-FFF2-40B4-BE49-F238E27FC236}">
                <a16:creationId xmlns:a16="http://schemas.microsoft.com/office/drawing/2014/main" id="{16D1C35A-64F6-8C35-1567-3F1B659BA191}"/>
              </a:ext>
            </a:extLst>
          </p:cNvPr>
          <p:cNvPicPr>
            <a:picLocks noChangeAspect="1"/>
          </p:cNvPicPr>
          <p:nvPr/>
        </p:nvPicPr>
        <p:blipFill>
          <a:blip r:embed="rId11"/>
          <a:stretch>
            <a:fillRect/>
          </a:stretch>
        </p:blipFill>
        <p:spPr>
          <a:xfrm>
            <a:off x="911405" y="618480"/>
            <a:ext cx="2054530" cy="1176630"/>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6" name="Picture 5" descr="A green and orange letters&#10;&#10;AI-generated content may be incorrect.">
            <a:extLst>
              <a:ext uri="{FF2B5EF4-FFF2-40B4-BE49-F238E27FC236}">
                <a16:creationId xmlns:a16="http://schemas.microsoft.com/office/drawing/2014/main" id="{29C2499F-888C-E615-8866-E195B4CFD2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3262" y="1082934"/>
            <a:ext cx="9035055" cy="2267909"/>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338853"/>
            <a:ext cx="9260958" cy="180892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914400" marR="0" lvl="0" indent="-914400" algn="ctr" defTabSz="914400" rtl="0" eaLnBrk="1" fontAlgn="auto" latinLnBrk="0" hangingPunct="1">
              <a:lnSpc>
                <a:spcPct val="100000"/>
              </a:lnSpc>
              <a:spcBef>
                <a:spcPts val="0"/>
              </a:spcBef>
              <a:spcAft>
                <a:spcPts val="0"/>
              </a:spcAft>
              <a:buClrTx/>
              <a:buSzTx/>
              <a:buFontTx/>
              <a:buAutoNum type="arabicPeriod"/>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biển</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báo</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p>
          <a:p>
            <a:pPr marR="0" lvl="0" algn="ctr" defTabSz="914400" rtl="0" eaLnBrk="1" fontAlgn="auto" latinLnBrk="0" hangingPunct="1">
              <a:lnSpc>
                <a:spcPct val="100000"/>
              </a:lnSpc>
              <a:spcBef>
                <a:spcPts val="0"/>
              </a:spcBef>
              <a:spcAft>
                <a:spcPts val="0"/>
              </a:spcAft>
              <a:buClrTx/>
              <a:buSzTx/>
              <a:tabLst/>
              <a:defRPr/>
            </a:pP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giao</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01063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B422D-B2F7-D342-9C6B-978EF43217E8}"/>
            </a:ext>
          </a:extLst>
        </p:cNvPr>
        <p:cNvGrpSpPr/>
        <p:nvPr/>
      </p:nvGrpSpPr>
      <p:grpSpPr>
        <a:xfrm>
          <a:off x="0" y="0"/>
          <a:ext cx="0" cy="0"/>
          <a:chOff x="0" y="0"/>
          <a:chExt cx="0" cy="0"/>
        </a:xfrm>
      </p:grpSpPr>
      <p:pic>
        <p:nvPicPr>
          <p:cNvPr id="10" name="图片 6">
            <a:extLst>
              <a:ext uri="{FF2B5EF4-FFF2-40B4-BE49-F238E27FC236}">
                <a16:creationId xmlns:a16="http://schemas.microsoft.com/office/drawing/2014/main" id="{6282C4C1-3442-8C69-1971-417ADEF6ED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208A97A0-F0A6-26D7-AAE3-022544BC9D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sp>
        <p:nvSpPr>
          <p:cNvPr id="2" name="Google Shape;973;p10">
            <a:extLst>
              <a:ext uri="{FF2B5EF4-FFF2-40B4-BE49-F238E27FC236}">
                <a16:creationId xmlns:a16="http://schemas.microsoft.com/office/drawing/2014/main" id="{3FCCFDF6-418B-A00B-EE9F-CF23AD54528A}"/>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Cambria" panose="02040503050406030204" pitchFamily="18" charset="0"/>
                <a:ea typeface="Cambria" panose="02040503050406030204" pitchFamily="18" charset="0"/>
                <a:cs typeface="Calibri"/>
                <a:sym typeface="Calibri"/>
              </a:rPr>
              <a:t>Em cùng bạn thảo luận:</a:t>
            </a:r>
          </a:p>
          <a:p>
            <a:pPr marL="457200" lvl="0" indent="-457200">
              <a:buFont typeface="Arial" panose="020B0604020202020204" pitchFamily="34" charset="0"/>
              <a:buChar char="•"/>
            </a:pPr>
            <a:r>
              <a:rPr lang="vi-VN" sz="2800" dirty="0">
                <a:solidFill>
                  <a:srgbClr val="244061"/>
                </a:solidFill>
                <a:latin typeface="Cambria" panose="02040503050406030204" pitchFamily="18" charset="0"/>
                <a:ea typeface="Cambria" panose="02040503050406030204" pitchFamily="18" charset="0"/>
                <a:cs typeface="Calibri"/>
                <a:sym typeface="Calibri"/>
              </a:rPr>
              <a:t>Biển báo giao thông dùng để làm gì?</a:t>
            </a:r>
          </a:p>
          <a:p>
            <a:pPr marL="457200" lvl="0" indent="-457200">
              <a:buFont typeface="Arial" panose="020B0604020202020204" pitchFamily="34" charset="0"/>
              <a:buChar char="•"/>
            </a:pPr>
            <a:r>
              <a:rPr lang="vi-VN" sz="2800" dirty="0">
                <a:solidFill>
                  <a:srgbClr val="244061"/>
                </a:solidFill>
                <a:latin typeface="Cambria" panose="02040503050406030204" pitchFamily="18" charset="0"/>
                <a:ea typeface="Cambria" panose="02040503050406030204" pitchFamily="18" charset="0"/>
                <a:cs typeface="Calibri"/>
                <a:sym typeface="Calibri"/>
              </a:rPr>
              <a:t>Các biển báo giao thông trong Hình 1 có hình dáng, màu sắc và ý nghĩa như thế nào?</a:t>
            </a:r>
            <a:endParaRPr kumimoji="0" sz="2800" i="0" u="none" strike="noStrike" kern="1200" cap="none" spc="0" normalizeH="0" baseline="0" noProof="0" dirty="0">
              <a:ln>
                <a:noFill/>
              </a:ln>
              <a:solidFill>
                <a:srgbClr val="244061"/>
              </a:solidFill>
              <a:effectLst/>
              <a:uLnTx/>
              <a:uFillTx/>
              <a:latin typeface="Cambria" panose="02040503050406030204" pitchFamily="18" charset="0"/>
              <a:ea typeface="Cambria" panose="02040503050406030204" pitchFamily="18" charset="0"/>
              <a:cs typeface="Calibri"/>
              <a:sym typeface="Calibri"/>
            </a:endParaRPr>
          </a:p>
        </p:txBody>
      </p:sp>
      <p:pic>
        <p:nvPicPr>
          <p:cNvPr id="3" name="Picture 2">
            <a:extLst>
              <a:ext uri="{FF2B5EF4-FFF2-40B4-BE49-F238E27FC236}">
                <a16:creationId xmlns:a16="http://schemas.microsoft.com/office/drawing/2014/main" id="{ECAC8842-3CC8-AEF8-0CA9-71C6CEF6F67D}"/>
              </a:ext>
            </a:extLst>
          </p:cNvPr>
          <p:cNvPicPr>
            <a:picLocks noChangeAspect="1"/>
          </p:cNvPicPr>
          <p:nvPr/>
        </p:nvPicPr>
        <p:blipFill>
          <a:blip r:embed="rId4"/>
          <a:stretch>
            <a:fillRect/>
          </a:stretch>
        </p:blipFill>
        <p:spPr>
          <a:xfrm>
            <a:off x="2551115" y="220249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844765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grpSp>
        <p:nvGrpSpPr>
          <p:cNvPr id="35" name="Group 34"/>
          <p:cNvGrpSpPr/>
          <p:nvPr/>
        </p:nvGrpSpPr>
        <p:grpSpPr>
          <a:xfrm>
            <a:off x="483447" y="369994"/>
            <a:ext cx="10451253" cy="6387253"/>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r:id="rId3" imgW="3028950" imgH="2178050" progId="Paint.Picture">
                    <p:embed/>
                  </p:oleObj>
                </mc:Choice>
                <mc:Fallback>
                  <p:oleObj r:id="rId3" imgW="3028950" imgH="2178050" progId="Paint.Picture">
                    <p:embed/>
                    <p:pic>
                      <p:nvPicPr>
                        <p:cNvPr id="14" name="Object 13"/>
                        <p:cNvPicPr/>
                        <p:nvPr/>
                      </p:nvPicPr>
                      <p:blipFill>
                        <a:blip r:embed="rId4"/>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5">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83633" y="5499947"/>
            <a:ext cx="11704320" cy="930487"/>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u="sng" kern="0" dirty="0" err="1">
                <a:solidFill>
                  <a:srgbClr val="FF0000"/>
                </a:solidFill>
                <a:latin typeface="Calibri" panose="020F0502020204030204" charset="0"/>
                <a:cs typeface="Calibri" panose="020F0502020204030204" charset="0"/>
                <a:sym typeface="Arial" panose="020B0604020202020204"/>
              </a:rPr>
              <a:t>Lưu ý:</a:t>
            </a:r>
            <a:r>
              <a:rPr lang="en-US" sz="3733" b="1" kern="0" dirty="0" err="1">
                <a:solidFill>
                  <a:srgbClr val="000000"/>
                </a:solidFill>
                <a:latin typeface="Calibri" panose="020F0502020204030204" charset="0"/>
                <a:cs typeface="Calibri" panose="020F0502020204030204" charset="0"/>
                <a:sym typeface="Arial" panose="020B0604020202020204"/>
              </a:rPr>
              <a:t> Không ghi trùng lặp các ý kiến ở phần ý kiến chung</a:t>
            </a:r>
          </a:p>
        </p:txBody>
      </p:sp>
      <p:sp>
        <p:nvSpPr>
          <p:cNvPr id="36" name="Rounded Rectangle 35"/>
          <p:cNvSpPr/>
          <p:nvPr/>
        </p:nvSpPr>
        <p:spPr>
          <a:xfrm>
            <a:off x="7951894" y="259080"/>
            <a:ext cx="4036060" cy="7620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kern="0" dirty="0" err="1">
                <a:solidFill>
                  <a:srgbClr val="00B050"/>
                </a:solidFill>
                <a:latin typeface="Calibri" panose="020F0502020204030204" charset="0"/>
                <a:cs typeface="Calibri" panose="020F0502020204030204" charset="0"/>
                <a:sym typeface="Arial" panose="020B0604020202020204"/>
              </a:rPr>
              <a:t>Hoạt</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động</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nhóm</a:t>
            </a:r>
            <a:r>
              <a:rPr lang="en-US" sz="3733" b="1" kern="0" dirty="0">
                <a:solidFill>
                  <a:srgbClr val="00B050"/>
                </a:solidFill>
                <a:latin typeface="Calibri" panose="020F0502020204030204" charset="0"/>
                <a:cs typeface="Calibri" panose="020F0502020204030204" charset="0"/>
                <a:sym typeface="Arial" panose="020B0604020202020204"/>
              </a:rPr>
              <a:t> 4</a:t>
            </a:r>
          </a:p>
        </p:txBody>
      </p:sp>
      <p:pic>
        <p:nvPicPr>
          <p:cNvPr id="3" name="Picture 2">
            <a:extLst>
              <a:ext uri="{FF2B5EF4-FFF2-40B4-BE49-F238E27FC236}">
                <a16:creationId xmlns:a16="http://schemas.microsoft.com/office/drawing/2014/main" id="{2942B43B-E66A-408D-B46A-1555D65E0CE0}"/>
              </a:ext>
            </a:extLst>
          </p:cNvPr>
          <p:cNvPicPr>
            <a:picLocks noChangeAspect="1"/>
          </p:cNvPicPr>
          <p:nvPr/>
        </p:nvPicPr>
        <p:blipFill>
          <a:blip r:embed="rId6"/>
          <a:stretch>
            <a:fillRect/>
          </a:stretch>
        </p:blipFill>
        <p:spPr>
          <a:xfrm>
            <a:off x="5439549" y="2832913"/>
            <a:ext cx="1195167" cy="2930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815278"/>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b="1" dirty="0">
                <a:solidFill>
                  <a:srgbClr val="C00000"/>
                </a:solidFill>
                <a:latin typeface="Cambria" panose="02040503050406030204" pitchFamily="18" charset="0"/>
                <a:ea typeface="Cambria" panose="02040503050406030204" pitchFamily="18" charset="0"/>
                <a:cs typeface="Calibri" panose="020F0502020204030204" pitchFamily="34" charset="0"/>
              </a:rPr>
              <a:t>Biển báo hiệu giao thông là hiệu lệnh cảnh báo và chỉ dẫn giao thông trên đường.</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225917" y="2242082"/>
            <a:ext cx="5128281" cy="3264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510</Words>
  <Application>Microsoft Office PowerPoint</Application>
  <PresentationFormat>Widescreen</PresentationFormat>
  <Paragraphs>41</Paragraphs>
  <Slides>19</Slides>
  <Notes>12</Notes>
  <HiddenSlides>0</HiddenSlides>
  <MMClips>3</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19</vt:i4>
      </vt:variant>
    </vt:vector>
  </HeadingPairs>
  <TitlesOfParts>
    <vt:vector size="39" baseType="lpstr">
      <vt:lpstr>等线</vt:lpstr>
      <vt:lpstr>字魂36号-正文宋楷</vt:lpstr>
      <vt:lpstr>Arial</vt:lpstr>
      <vt:lpstr>Calibri</vt:lpstr>
      <vt:lpstr>Calibri Light</vt:lpstr>
      <vt:lpstr>Cambria</vt:lpstr>
      <vt:lpstr>Coiny</vt:lpstr>
      <vt:lpstr>Georgia</vt:lpstr>
      <vt:lpstr>Helvetica</vt:lpstr>
      <vt:lpstr>Lato</vt:lpstr>
      <vt:lpstr>Patrick Hand</vt:lpstr>
      <vt:lpstr>Roboto Condensed Light</vt:lpstr>
      <vt:lpstr>4_Office 主题​​</vt:lpstr>
      <vt:lpstr>Office 主题</vt:lpstr>
      <vt:lpstr>1_Office 主题​​</vt:lpstr>
      <vt:lpstr>1_Simple Light</vt:lpstr>
      <vt:lpstr>Office 主题​​</vt:lpstr>
      <vt:lpstr>3_Office 主题</vt:lpstr>
      <vt:lpstr>End of Course Jeopardy by Slidesgo</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2022-11-16T11:44:59Z</dcterms:created>
  <dcterms:modified xsi:type="dcterms:W3CDTF">2026-01-22T01:15:58Z</dcterms:modified>
</cp:coreProperties>
</file>