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95" r:id="rId2"/>
  </p:sldMasterIdLst>
  <p:notesMasterIdLst>
    <p:notesMasterId r:id="rId14"/>
  </p:notesMasterIdLst>
  <p:sldIdLst>
    <p:sldId id="299" r:id="rId3"/>
    <p:sldId id="445" r:id="rId4"/>
    <p:sldId id="258" r:id="rId5"/>
    <p:sldId id="262" r:id="rId6"/>
    <p:sldId id="508" r:id="rId7"/>
    <p:sldId id="510" r:id="rId8"/>
    <p:sldId id="297" r:id="rId9"/>
    <p:sldId id="511" r:id="rId10"/>
    <p:sldId id="512" r:id="rId11"/>
    <p:sldId id="535" r:id="rId12"/>
    <p:sldId id="5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D465"/>
    <a:srgbClr val="89DFF5"/>
    <a:srgbClr val="FF9900"/>
    <a:srgbClr val="FFFF99"/>
    <a:srgbClr val="FF9999"/>
    <a:srgbClr val="000066"/>
    <a:srgbClr val="FF5050"/>
    <a:srgbClr val="EE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EBE9A-4970-4DC0-8406-9EC69D4FA759}" v="5" dt="2024-06-13T09:24:47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5039" autoAdjust="0"/>
  </p:normalViewPr>
  <p:slideViewPr>
    <p:cSldViewPr snapToGrid="0">
      <p:cViewPr varScale="1">
        <p:scale>
          <a:sx n="58" d="100"/>
          <a:sy n="58" d="100"/>
        </p:scale>
        <p:origin x="3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9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235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157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4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6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24FC-60CF-4DCA-AAE3-43D2AAC74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92B49-9BDC-4AD1-BDB7-6917E144F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F35A3-6831-4F4B-8E07-3D703B98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7E90-CE23-447C-8B7B-297E4A7C2DD3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08BEE-FEAA-4DBF-B3D5-D577EE3F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092F-03BD-4822-A65E-02AAEAF1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D406-B358-47E1-A270-B293926B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02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92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4/3/2026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8" r:id="rId4"/>
    <p:sldLayoutId id="2147483689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7" r:id="rId19"/>
    <p:sldLayoutId id="2147483708" r:id="rId20"/>
    <p:sldLayoutId id="2147483710" r:id="rId21"/>
    <p:sldLayoutId id="2147483809" r:id="rId22"/>
    <p:sldLayoutId id="2147483814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image" Target="../media/image2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43" Type="http://schemas.microsoft.com/office/2007/relationships/hdphoto" Target="../media/hdphoto1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notesSlide" Target="../notesSlides/notesSlide8.xml"/><Relationship Id="rId26" Type="http://schemas.openxmlformats.org/officeDocument/2006/relationships/image" Target="../media/image56.svg"/><Relationship Id="rId3" Type="http://schemas.microsoft.com/office/2007/relationships/media" Target="../media/media7.mp3"/><Relationship Id="rId21" Type="http://schemas.openxmlformats.org/officeDocument/2006/relationships/image" Target="../media/image46.pn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slideLayout" Target="../slideLayouts/slideLayout23.xml"/><Relationship Id="rId25" Type="http://schemas.openxmlformats.org/officeDocument/2006/relationships/image" Target="../media/image55.png"/><Relationship Id="rId2" Type="http://schemas.openxmlformats.org/officeDocument/2006/relationships/audio" Target="../media/media6.mp3"/><Relationship Id="rId16" Type="http://schemas.openxmlformats.org/officeDocument/2006/relationships/audio" Target="../media/media13.mp3"/><Relationship Id="rId20" Type="http://schemas.openxmlformats.org/officeDocument/2006/relationships/image" Target="../media/image52.sv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24" Type="http://schemas.openxmlformats.org/officeDocument/2006/relationships/image" Target="../media/image54.svg"/><Relationship Id="rId5" Type="http://schemas.microsoft.com/office/2007/relationships/media" Target="../media/media8.mp3"/><Relationship Id="rId15" Type="http://schemas.microsoft.com/office/2007/relationships/media" Target="../media/media13.mp3"/><Relationship Id="rId23" Type="http://schemas.openxmlformats.org/officeDocument/2006/relationships/image" Target="../media/image53.png"/><Relationship Id="rId28" Type="http://schemas.openxmlformats.org/officeDocument/2006/relationships/image" Target="../media/image21.png"/><Relationship Id="rId10" Type="http://schemas.openxmlformats.org/officeDocument/2006/relationships/audio" Target="../media/media10.mp3"/><Relationship Id="rId19" Type="http://schemas.openxmlformats.org/officeDocument/2006/relationships/image" Target="../media/image51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47.svg"/><Relationship Id="rId27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microsoft.com/office/2007/relationships/hdphoto" Target="../media/hdphoto21.wdp"/><Relationship Id="rId3" Type="http://schemas.microsoft.com/office/2007/relationships/media" Target="../media/media15.mp3"/><Relationship Id="rId7" Type="http://schemas.openxmlformats.org/officeDocument/2006/relationships/image" Target="../media/image38.png"/><Relationship Id="rId12" Type="http://schemas.openxmlformats.org/officeDocument/2006/relationships/image" Target="../media/image5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9.sv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8.png"/><Relationship Id="rId4" Type="http://schemas.openxmlformats.org/officeDocument/2006/relationships/audio" Target="../media/media15.mp3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microsoft.com/office/2007/relationships/hdphoto" Target="../media/hdphoto17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11" Type="http://schemas.microsoft.com/office/2007/relationships/hdphoto" Target="../media/hdphoto20.wdp"/><Relationship Id="rId5" Type="http://schemas.openxmlformats.org/officeDocument/2006/relationships/image" Target="../media/image41.sv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microsoft.com/office/2007/relationships/hdphoto" Target="../media/hdphoto19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21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9.svg"/><Relationship Id="rId5" Type="http://schemas.microsoft.com/office/2007/relationships/media" Target="../media/media4.mp3"/><Relationship Id="rId15" Type="http://schemas.openxmlformats.org/officeDocument/2006/relationships/image" Target="../media/image50.png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506706">
            <a:off x="9746052" y="4787992"/>
            <a:ext cx="1170583" cy="1621229"/>
          </a:xfrm>
          <a:prstGeom prst="rect">
            <a:avLst/>
          </a:prstGeom>
        </p:spPr>
      </p:pic>
      <p:pic>
        <p:nvPicPr>
          <p:cNvPr id="57" name="Picture 56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4973" y1="53350" x2="74599" y2="52357"/>
                        <a14:foregroundMark x1="74064" y1="78164" x2="77005" y2="66005"/>
                        <a14:foregroundMark x1="93316" y1="75434" x2="85829" y2="67246"/>
                        <a14:foregroundMark x1="88235" y1="51365" x2="90374" y2="54094"/>
                        <a14:foregroundMark x1="17647" y1="19355" x2="7754" y2="35484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585521" y="3583644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0" y="8591"/>
            <a:ext cx="4787900" cy="3783807"/>
          </a:xfrm>
          <a:custGeom>
            <a:avLst/>
            <a:gdLst/>
            <a:ahLst/>
            <a:cxnLst/>
            <a:rect l="l" t="t" r="r" b="b"/>
            <a:pathLst>
              <a:path w="8117458" h="6626797">
                <a:moveTo>
                  <a:pt x="0" y="0"/>
                </a:moveTo>
                <a:lnTo>
                  <a:pt x="8117458" y="0"/>
                </a:lnTo>
                <a:lnTo>
                  <a:pt x="8117458" y="6626797"/>
                </a:lnTo>
                <a:lnTo>
                  <a:pt x="0" y="66267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86846" y="2405796"/>
            <a:ext cx="1048228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62"/>
              </a:lnSpc>
            </a:pPr>
            <a:r>
              <a:rPr lang="en-US" sz="9600" b="1" dirty="0">
                <a:solidFill>
                  <a:srgbClr val="4C9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 EXAMPLES?</a:t>
            </a:r>
          </a:p>
        </p:txBody>
      </p:sp>
      <p:sp>
        <p:nvSpPr>
          <p:cNvPr id="18" name="Freeform 18"/>
          <p:cNvSpPr/>
          <p:nvPr/>
        </p:nvSpPr>
        <p:spPr>
          <a:xfrm rot="-541456">
            <a:off x="243954" y="1020104"/>
            <a:ext cx="1169277" cy="1116254"/>
          </a:xfrm>
          <a:custGeom>
            <a:avLst/>
            <a:gdLst/>
            <a:ahLst/>
            <a:cxnLst/>
            <a:rect l="l" t="t" r="r" b="b"/>
            <a:pathLst>
              <a:path w="2374374" h="2361423">
                <a:moveTo>
                  <a:pt x="0" y="0"/>
                </a:moveTo>
                <a:lnTo>
                  <a:pt x="2374373" y="0"/>
                </a:lnTo>
                <a:lnTo>
                  <a:pt x="2374373" y="2361423"/>
                </a:lnTo>
                <a:lnTo>
                  <a:pt x="0" y="23614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14828">
            <a:off x="11255672" y="6164865"/>
            <a:ext cx="923993" cy="830627"/>
          </a:xfrm>
          <a:custGeom>
            <a:avLst/>
            <a:gdLst/>
            <a:ahLst/>
            <a:cxnLst/>
            <a:rect l="l" t="t" r="r" b="b"/>
            <a:pathLst>
              <a:path w="1385989" h="1245941">
                <a:moveTo>
                  <a:pt x="0" y="0"/>
                </a:moveTo>
                <a:lnTo>
                  <a:pt x="1385988" y="0"/>
                </a:lnTo>
                <a:lnTo>
                  <a:pt x="1385988" y="1245941"/>
                </a:lnTo>
                <a:lnTo>
                  <a:pt x="0" y="12459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3491169">
            <a:off x="2375813" y="114088"/>
            <a:ext cx="1527367" cy="1030278"/>
          </a:xfrm>
          <a:custGeom>
            <a:avLst/>
            <a:gdLst/>
            <a:ahLst/>
            <a:cxnLst/>
            <a:rect l="l" t="t" r="r" b="b"/>
            <a:pathLst>
              <a:path w="2291050" h="1545417">
                <a:moveTo>
                  <a:pt x="0" y="0"/>
                </a:moveTo>
                <a:lnTo>
                  <a:pt x="2291050" y="0"/>
                </a:lnTo>
                <a:lnTo>
                  <a:pt x="2291050" y="1545417"/>
                </a:lnTo>
                <a:lnTo>
                  <a:pt x="0" y="154541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14828">
            <a:off x="375390" y="5985541"/>
            <a:ext cx="923993" cy="830627"/>
          </a:xfrm>
          <a:custGeom>
            <a:avLst/>
            <a:gdLst/>
            <a:ahLst/>
            <a:cxnLst/>
            <a:rect l="l" t="t" r="r" b="b"/>
            <a:pathLst>
              <a:path w="1385989" h="1245941">
                <a:moveTo>
                  <a:pt x="0" y="0"/>
                </a:moveTo>
                <a:lnTo>
                  <a:pt x="1385988" y="0"/>
                </a:lnTo>
                <a:lnTo>
                  <a:pt x="1385988" y="1245941"/>
                </a:lnTo>
                <a:lnTo>
                  <a:pt x="0" y="12459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Google Shape;627;p19"/>
          <p:cNvSpPr/>
          <p:nvPr/>
        </p:nvSpPr>
        <p:spPr>
          <a:xfrm>
            <a:off x="2987074" y="2610207"/>
            <a:ext cx="2994173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vi-VN" sz="4000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looked</a:t>
            </a:r>
          </a:p>
          <a:p>
            <a:pPr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en-US" sz="3200" dirty="0" err="1"/>
              <a:t>lʊkt</a:t>
            </a:r>
            <a:r>
              <a:rPr lang="en-US" sz="3200" dirty="0"/>
              <a:t>/</a:t>
            </a:r>
            <a:endParaRPr lang="en-US" sz="3200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24" name="Google Shape;629;p19"/>
          <p:cNvSpPr/>
          <p:nvPr/>
        </p:nvSpPr>
        <p:spPr>
          <a:xfrm>
            <a:off x="8324681" y="1143000"/>
            <a:ext cx="2851318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</a:t>
            </a:r>
            <a:r>
              <a:rPr lang="vi-VN" sz="40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aughed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en-US" sz="3200" dirty="0" err="1"/>
              <a:t>læft</a:t>
            </a:r>
            <a:r>
              <a:rPr lang="en-US" sz="3200" dirty="0"/>
              <a:t>/</a:t>
            </a:r>
            <a:endParaRPr sz="3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25" name="Google Shape;631;p19"/>
          <p:cNvSpPr/>
          <p:nvPr/>
        </p:nvSpPr>
        <p:spPr>
          <a:xfrm>
            <a:off x="8324681" y="2529341"/>
            <a:ext cx="2851318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fixed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vi-VN" sz="3200" dirty="0"/>
              <a:t>fikst</a:t>
            </a:r>
            <a:r>
              <a:rPr lang="en-US" sz="3200" dirty="0"/>
              <a:t>/</a:t>
            </a:r>
            <a:endParaRPr sz="3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26" name="Google Shape;633;p19"/>
          <p:cNvSpPr/>
          <p:nvPr/>
        </p:nvSpPr>
        <p:spPr>
          <a:xfrm>
            <a:off x="3001100" y="3977043"/>
            <a:ext cx="2994174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m</a:t>
            </a:r>
            <a:r>
              <a:rPr lang="vi-VN" sz="40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atched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en-US" sz="3200" dirty="0" err="1"/>
              <a:t>mætʃt</a:t>
            </a:r>
            <a:r>
              <a:rPr lang="en-US" sz="3200" dirty="0"/>
              <a:t>/</a:t>
            </a:r>
            <a:endParaRPr sz="3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27" name="Google Shape;635;p19"/>
          <p:cNvSpPr/>
          <p:nvPr/>
        </p:nvSpPr>
        <p:spPr>
          <a:xfrm>
            <a:off x="2987074" y="1143001"/>
            <a:ext cx="2851318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h</a:t>
            </a:r>
            <a:r>
              <a:rPr lang="vi-VN" sz="40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elped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en-US" sz="3200" dirty="0" err="1"/>
              <a:t>helpt</a:t>
            </a:r>
            <a:r>
              <a:rPr lang="en-US" sz="3200" dirty="0"/>
              <a:t>/</a:t>
            </a:r>
            <a:endParaRPr sz="3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28" name="Google Shape;637;p19"/>
          <p:cNvSpPr/>
          <p:nvPr/>
        </p:nvSpPr>
        <p:spPr>
          <a:xfrm>
            <a:off x="8359696" y="3977043"/>
            <a:ext cx="2816303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d</a:t>
            </a:r>
            <a:r>
              <a:rPr lang="vi-VN" sz="40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anced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vi-VN" sz="3200" dirty="0"/>
              <a:t>danst</a:t>
            </a:r>
            <a:r>
              <a:rPr lang="en-US" sz="3200" dirty="0"/>
              <a:t>/</a:t>
            </a:r>
            <a:endParaRPr sz="3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29" name="Google Shape;639;p19"/>
          <p:cNvSpPr/>
          <p:nvPr/>
        </p:nvSpPr>
        <p:spPr>
          <a:xfrm>
            <a:off x="3013800" y="5380038"/>
            <a:ext cx="2994174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</a:t>
            </a:r>
            <a:r>
              <a:rPr lang="vi-VN" sz="40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ashed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en-US" sz="3200" dirty="0" err="1"/>
              <a:t>wɑːʃt</a:t>
            </a:r>
            <a:r>
              <a:rPr lang="en-US" sz="3200" dirty="0"/>
              <a:t>/</a:t>
            </a:r>
            <a:endParaRPr sz="32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30" name="Google Shape;641;p19"/>
          <p:cNvSpPr/>
          <p:nvPr/>
        </p:nvSpPr>
        <p:spPr>
          <a:xfrm>
            <a:off x="8372396" y="5414993"/>
            <a:ext cx="2850370" cy="11497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-VN" sz="40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breathed</a:t>
            </a:r>
          </a:p>
          <a:p>
            <a:pPr lvl="0" algn="ctr">
              <a:buClr>
                <a:srgbClr val="000000"/>
              </a:buClr>
              <a:buSzPts val="2000"/>
            </a:pPr>
            <a:r>
              <a:rPr lang="en-US" sz="3200" dirty="0"/>
              <a:t>/</a:t>
            </a:r>
            <a:r>
              <a:rPr lang="en-US" sz="3200" dirty="0" err="1"/>
              <a:t>bre</a:t>
            </a:r>
            <a:r>
              <a:rPr lang="el-GR" sz="3200" dirty="0"/>
              <a:t>θ</a:t>
            </a:r>
            <a:r>
              <a:rPr lang="en-US" sz="3200" dirty="0"/>
              <a:t>t/</a:t>
            </a:r>
            <a:endParaRPr sz="320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pic>
        <p:nvPicPr>
          <p:cNvPr id="32" name="help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940946" y="1948572"/>
            <a:ext cx="457224" cy="457224"/>
          </a:xfrm>
          <a:prstGeom prst="rect">
            <a:avLst/>
          </a:prstGeom>
        </p:spPr>
      </p:pic>
      <p:pic>
        <p:nvPicPr>
          <p:cNvPr id="7" name="look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84744" y="2636096"/>
            <a:ext cx="406400" cy="406400"/>
          </a:xfrm>
          <a:prstGeom prst="rect">
            <a:avLst/>
          </a:prstGeom>
        </p:spPr>
      </p:pic>
      <p:pic>
        <p:nvPicPr>
          <p:cNvPr id="8" name="match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90122" y="3214479"/>
            <a:ext cx="406400" cy="406400"/>
          </a:xfrm>
          <a:prstGeom prst="rect">
            <a:avLst/>
          </a:prstGeom>
        </p:spPr>
      </p:pic>
      <p:pic>
        <p:nvPicPr>
          <p:cNvPr id="9" name="wash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1461" y="3792398"/>
            <a:ext cx="406400" cy="406400"/>
          </a:xfrm>
          <a:prstGeom prst="rect">
            <a:avLst/>
          </a:prstGeom>
        </p:spPr>
      </p:pic>
      <p:pic>
        <p:nvPicPr>
          <p:cNvPr id="10" name="laughe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19724" y="1143000"/>
            <a:ext cx="406400" cy="406400"/>
          </a:xfrm>
          <a:prstGeom prst="rect">
            <a:avLst/>
          </a:prstGeom>
        </p:spPr>
      </p:pic>
      <p:pic>
        <p:nvPicPr>
          <p:cNvPr id="11" name="fixe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19724" y="1814752"/>
            <a:ext cx="406400" cy="406400"/>
          </a:xfrm>
          <a:prstGeom prst="rect">
            <a:avLst/>
          </a:prstGeom>
        </p:spPr>
      </p:pic>
      <p:pic>
        <p:nvPicPr>
          <p:cNvPr id="12" name="dance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19724" y="2486504"/>
            <a:ext cx="406400" cy="406400"/>
          </a:xfrm>
          <a:prstGeom prst="rect">
            <a:avLst/>
          </a:prstGeom>
        </p:spPr>
      </p:pic>
      <p:pic>
        <p:nvPicPr>
          <p:cNvPr id="13" name="breathe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617102" y="6088904"/>
            <a:ext cx="406400" cy="406400"/>
          </a:xfrm>
          <a:prstGeom prst="rect">
            <a:avLst/>
          </a:prstGeom>
        </p:spPr>
      </p:pic>
      <p:pic>
        <p:nvPicPr>
          <p:cNvPr id="33" name="fixe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585669" y="3251088"/>
            <a:ext cx="406400" cy="406400"/>
          </a:xfrm>
          <a:prstGeom prst="rect">
            <a:avLst/>
          </a:prstGeom>
        </p:spPr>
      </p:pic>
      <p:pic>
        <p:nvPicPr>
          <p:cNvPr id="34" name="dance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610193" y="4653330"/>
            <a:ext cx="406400" cy="406400"/>
          </a:xfrm>
          <a:prstGeom prst="rect">
            <a:avLst/>
          </a:prstGeom>
        </p:spPr>
      </p:pic>
      <p:pic>
        <p:nvPicPr>
          <p:cNvPr id="35" name="help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344949" y="1749157"/>
            <a:ext cx="457224" cy="457224"/>
          </a:xfrm>
          <a:prstGeom prst="rect">
            <a:avLst/>
          </a:prstGeom>
        </p:spPr>
      </p:pic>
      <p:pic>
        <p:nvPicPr>
          <p:cNvPr id="36" name="look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395773" y="3271463"/>
            <a:ext cx="406400" cy="406400"/>
          </a:xfrm>
          <a:prstGeom prst="rect">
            <a:avLst/>
          </a:prstGeom>
        </p:spPr>
      </p:pic>
      <p:pic>
        <p:nvPicPr>
          <p:cNvPr id="37" name="match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465377" y="4689932"/>
            <a:ext cx="406400" cy="406400"/>
          </a:xfrm>
          <a:prstGeom prst="rect">
            <a:avLst/>
          </a:prstGeom>
        </p:spPr>
      </p:pic>
      <p:pic>
        <p:nvPicPr>
          <p:cNvPr id="38" name="wash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498006" y="5994454"/>
            <a:ext cx="406400" cy="406400"/>
          </a:xfrm>
          <a:prstGeom prst="rect">
            <a:avLst/>
          </a:prstGeom>
        </p:spPr>
      </p:pic>
      <p:pic>
        <p:nvPicPr>
          <p:cNvPr id="39" name="laughe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585669" y="1841723"/>
            <a:ext cx="406400" cy="406400"/>
          </a:xfrm>
          <a:prstGeom prst="rect">
            <a:avLst/>
          </a:prstGeom>
        </p:spPr>
      </p:pic>
      <p:pic>
        <p:nvPicPr>
          <p:cNvPr id="14" name="breathe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34448" y="3051279"/>
            <a:ext cx="406400" cy="406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32368" y="328316"/>
            <a:ext cx="21659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s-E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/t/ </a:t>
            </a:r>
          </a:p>
        </p:txBody>
      </p:sp>
    </p:spTree>
    <p:extLst>
      <p:ext uri="{BB962C8B-B14F-4D97-AF65-F5344CB8AC3E}">
        <p14:creationId xmlns:p14="http://schemas.microsoft.com/office/powerpoint/2010/main" val="30886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2.59259E-6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6221" y="-511754"/>
            <a:ext cx="2859614" cy="2266894"/>
          </a:xfrm>
          <a:custGeom>
            <a:avLst/>
            <a:gdLst/>
            <a:ahLst/>
            <a:cxnLst/>
            <a:rect l="l" t="t" r="r" b="b"/>
            <a:pathLst>
              <a:path w="4289421" h="3400341">
                <a:moveTo>
                  <a:pt x="4289422" y="0"/>
                </a:moveTo>
                <a:lnTo>
                  <a:pt x="0" y="0"/>
                </a:lnTo>
                <a:lnTo>
                  <a:pt x="0" y="3400342"/>
                </a:lnTo>
                <a:lnTo>
                  <a:pt x="4289422" y="3400342"/>
                </a:lnTo>
                <a:lnTo>
                  <a:pt x="42894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571257" y="65259"/>
            <a:ext cx="9284037" cy="131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2"/>
              </a:lnSpc>
            </a:pPr>
            <a:r>
              <a:rPr lang="en-US" sz="7830" dirty="0">
                <a:solidFill>
                  <a:srgbClr val="3F9265"/>
                </a:solidFill>
                <a:latin typeface="Comic Sans MS" panose="030F0702030302020204" pitchFamily="66" charset="0"/>
              </a:rPr>
              <a:t>Pronunciation: -</a:t>
            </a:r>
            <a:r>
              <a:rPr lang="en-US" sz="7830" dirty="0" err="1">
                <a:solidFill>
                  <a:srgbClr val="3F9265"/>
                </a:solidFill>
                <a:latin typeface="Comic Sans MS" panose="030F0702030302020204" pitchFamily="66" charset="0"/>
              </a:rPr>
              <a:t>ed</a:t>
            </a:r>
            <a:endParaRPr lang="en-US" sz="7830" dirty="0">
              <a:solidFill>
                <a:srgbClr val="3F92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2921" y="1989988"/>
            <a:ext cx="4913421" cy="4868012"/>
            <a:chOff x="1177640" y="1033982"/>
            <a:chExt cx="3344175" cy="3952656"/>
          </a:xfrm>
        </p:grpSpPr>
        <p:sp>
          <p:nvSpPr>
            <p:cNvPr id="39" name="Freeform 9"/>
            <p:cNvSpPr/>
            <p:nvPr/>
          </p:nvSpPr>
          <p:spPr>
            <a:xfrm rot="5400000">
              <a:off x="192511" y="2019111"/>
              <a:ext cx="3952656" cy="1982398"/>
            </a:xfrm>
            <a:custGeom>
              <a:avLst/>
              <a:gdLst/>
              <a:ahLst/>
              <a:cxnLst/>
              <a:rect l="l" t="t" r="r" b="b"/>
              <a:pathLst>
                <a:path w="5286394" h="2643197">
                  <a:moveTo>
                    <a:pt x="0" y="0"/>
                  </a:moveTo>
                  <a:lnTo>
                    <a:pt x="5286394" y="0"/>
                  </a:lnTo>
                  <a:lnTo>
                    <a:pt x="5286394" y="2643197"/>
                  </a:lnTo>
                  <a:lnTo>
                    <a:pt x="0" y="264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798261" y="1587500"/>
              <a:ext cx="2723554" cy="28042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s-E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Vowel or voiced consonant sounds </a:t>
              </a:r>
              <a:r>
                <a:rPr lang="en-US" altLang="es-E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/</a:t>
              </a:r>
              <a:r>
                <a:rPr lang="pt-BR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b, g, ð, v, z, ʒ, dʒ, m, n, ŋ, r, l/</a:t>
              </a:r>
              <a:r>
                <a:rPr lang="en-US" altLang="es-E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32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89713" y="2998747"/>
            <a:ext cx="3665751" cy="1216148"/>
            <a:chOff x="8406628" y="2230091"/>
            <a:chExt cx="8752502" cy="1748530"/>
          </a:xfrm>
        </p:grpSpPr>
        <p:grpSp>
          <p:nvGrpSpPr>
            <p:cNvPr id="49" name="Group 6"/>
            <p:cNvGrpSpPr/>
            <p:nvPr/>
          </p:nvGrpSpPr>
          <p:grpSpPr>
            <a:xfrm>
              <a:off x="9016310" y="2230091"/>
              <a:ext cx="7987691" cy="1691304"/>
              <a:chOff x="0" y="0"/>
              <a:chExt cx="2103754" cy="445446"/>
            </a:xfrm>
          </p:grpSpPr>
          <p:sp>
            <p:nvSpPr>
              <p:cNvPr id="50" name="Freeform 7"/>
              <p:cNvSpPr/>
              <p:nvPr/>
            </p:nvSpPr>
            <p:spPr>
              <a:xfrm>
                <a:off x="0" y="0"/>
                <a:ext cx="2103754" cy="445446"/>
              </a:xfrm>
              <a:custGeom>
                <a:avLst/>
                <a:gdLst/>
                <a:ahLst/>
                <a:cxnLst/>
                <a:rect l="l" t="t" r="r" b="b"/>
                <a:pathLst>
                  <a:path w="2103754" h="445446">
                    <a:moveTo>
                      <a:pt x="49431" y="0"/>
                    </a:moveTo>
                    <a:lnTo>
                      <a:pt x="2054323" y="0"/>
                    </a:lnTo>
                    <a:cubicBezTo>
                      <a:pt x="2081623" y="0"/>
                      <a:pt x="2103754" y="22131"/>
                      <a:pt x="2103754" y="49431"/>
                    </a:cubicBezTo>
                    <a:lnTo>
                      <a:pt x="2103754" y="396016"/>
                    </a:lnTo>
                    <a:cubicBezTo>
                      <a:pt x="2103754" y="423315"/>
                      <a:pt x="2081623" y="445446"/>
                      <a:pt x="2054323" y="445446"/>
                    </a:cubicBezTo>
                    <a:lnTo>
                      <a:pt x="49431" y="445446"/>
                    </a:lnTo>
                    <a:cubicBezTo>
                      <a:pt x="36321" y="445446"/>
                      <a:pt x="23748" y="440238"/>
                      <a:pt x="14478" y="430968"/>
                    </a:cubicBezTo>
                    <a:cubicBezTo>
                      <a:pt x="5208" y="421698"/>
                      <a:pt x="0" y="409125"/>
                      <a:pt x="0" y="396016"/>
                    </a:cubicBezTo>
                    <a:lnTo>
                      <a:pt x="0" y="49431"/>
                    </a:lnTo>
                    <a:cubicBezTo>
                      <a:pt x="0" y="22131"/>
                      <a:pt x="22131" y="0"/>
                      <a:pt x="49431" y="0"/>
                    </a:cubicBezTo>
                    <a:close/>
                  </a:path>
                </a:pathLst>
              </a:custGeom>
              <a:solidFill>
                <a:srgbClr val="59C5F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8"/>
              <p:cNvSpPr txBox="1"/>
              <p:nvPr/>
            </p:nvSpPr>
            <p:spPr>
              <a:xfrm>
                <a:off x="0" y="-47625"/>
                <a:ext cx="2103754" cy="493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8406628" y="2785777"/>
              <a:ext cx="8752502" cy="1192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altLang="es-ES" sz="6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phon</a:t>
              </a:r>
              <a:r>
                <a:rPr lang="en-US" altLang="es-ES" sz="6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ed</a:t>
              </a:r>
              <a:r>
                <a:rPr lang="en-US" altLang="es-ES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pPr>
                <a:lnSpc>
                  <a:spcPts val="3780"/>
                </a:lnSpc>
              </a:pPr>
              <a:endParaRPr lang="en-US" sz="4400" dirty="0">
                <a:solidFill>
                  <a:srgbClr val="444444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6042" y="1230970"/>
            <a:ext cx="12143186" cy="1741148"/>
            <a:chOff x="116714" y="1443544"/>
            <a:chExt cx="11939202" cy="1214703"/>
          </a:xfrm>
        </p:grpSpPr>
        <p:sp>
          <p:nvSpPr>
            <p:cNvPr id="71" name="Rounded Rectangle 70"/>
            <p:cNvSpPr/>
            <p:nvPr/>
          </p:nvSpPr>
          <p:spPr>
            <a:xfrm>
              <a:off x="116714" y="1443544"/>
              <a:ext cx="11939202" cy="1048342"/>
            </a:xfrm>
            <a:prstGeom prst="roundRect">
              <a:avLst/>
            </a:prstGeom>
            <a:solidFill>
              <a:schemeClr val="tx1">
                <a:alpha val="2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0057" y="1521286"/>
              <a:ext cx="11378003" cy="113696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en-US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After a vowel or voiced consonant </a:t>
              </a:r>
              <a:r>
                <a:rPr lang="vi-VN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sound,</a:t>
              </a:r>
              <a:r>
                <a:rPr lang="en-US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we pronounce the “-</a:t>
              </a:r>
              <a:r>
                <a:rPr lang="en-US" altLang="es-ES" sz="28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ed</a:t>
              </a:r>
              <a:r>
                <a:rPr lang="en-US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” as </a:t>
              </a:r>
              <a:endParaRPr lang="vi-VN" altLang="es-E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pPr algn="ctr"/>
              <a:r>
                <a:rPr lang="en-US" altLang="es-E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/d/</a:t>
              </a:r>
              <a:r>
                <a:rPr lang="en-US" altLang="es-ES" sz="5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779061" y="2777936"/>
            <a:ext cx="7821924" cy="2155759"/>
            <a:chOff x="5430851" y="2573055"/>
            <a:chExt cx="8079641" cy="1999733"/>
          </a:xfrm>
        </p:grpSpPr>
        <p:sp>
          <p:nvSpPr>
            <p:cNvPr id="88" name="Rounded Rectangle 87"/>
            <p:cNvSpPr/>
            <p:nvPr/>
          </p:nvSpPr>
          <p:spPr>
            <a:xfrm>
              <a:off x="5430851" y="2573055"/>
              <a:ext cx="7614275" cy="1999733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85166" y="2929959"/>
              <a:ext cx="752532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es-ES" sz="3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Vibration in the vocal chords.</a:t>
              </a:r>
            </a:p>
            <a:p>
              <a:pPr algn="just"/>
              <a:r>
                <a:rPr lang="en-US" altLang="es-ES" sz="3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No push of air</a:t>
              </a: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6" b="72531" l="1042" r="42535">
                        <a14:foregroundMark x1="7292" y1="53395" x2="11979" y2="58025"/>
                        <a14:foregroundMark x1="11632" y1="55247" x2="10243" y2="55247"/>
                        <a14:foregroundMark x1="12153" y1="55247" x2="12326" y2="54630"/>
                        <a14:foregroundMark x1="3125" y1="51852" x2="2951" y2="56790"/>
                        <a14:foregroundMark x1="4340" y1="58642" x2="3819" y2="56173"/>
                        <a14:foregroundMark x1="3472" y1="50309" x2="3993" y2="48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37" y="3761337"/>
            <a:ext cx="7315576" cy="41150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96343" y="4620176"/>
            <a:ext cx="6682396" cy="1610330"/>
            <a:chOff x="9016310" y="2230091"/>
            <a:chExt cx="7987691" cy="1691304"/>
          </a:xfrm>
        </p:grpSpPr>
        <p:grpSp>
          <p:nvGrpSpPr>
            <p:cNvPr id="21" name="Group 6"/>
            <p:cNvGrpSpPr/>
            <p:nvPr/>
          </p:nvGrpSpPr>
          <p:grpSpPr>
            <a:xfrm>
              <a:off x="9016310" y="2230091"/>
              <a:ext cx="7987691" cy="1691304"/>
              <a:chOff x="0" y="0"/>
              <a:chExt cx="2103754" cy="445446"/>
            </a:xfrm>
          </p:grpSpPr>
          <p:sp>
            <p:nvSpPr>
              <p:cNvPr id="23" name="Freeform 7"/>
              <p:cNvSpPr/>
              <p:nvPr/>
            </p:nvSpPr>
            <p:spPr>
              <a:xfrm>
                <a:off x="0" y="0"/>
                <a:ext cx="2103754" cy="445446"/>
              </a:xfrm>
              <a:custGeom>
                <a:avLst/>
                <a:gdLst/>
                <a:ahLst/>
                <a:cxnLst/>
                <a:rect l="l" t="t" r="r" b="b"/>
                <a:pathLst>
                  <a:path w="2103754" h="445446">
                    <a:moveTo>
                      <a:pt x="49431" y="0"/>
                    </a:moveTo>
                    <a:lnTo>
                      <a:pt x="2054323" y="0"/>
                    </a:lnTo>
                    <a:cubicBezTo>
                      <a:pt x="2081623" y="0"/>
                      <a:pt x="2103754" y="22131"/>
                      <a:pt x="2103754" y="49431"/>
                    </a:cubicBezTo>
                    <a:lnTo>
                      <a:pt x="2103754" y="396016"/>
                    </a:lnTo>
                    <a:cubicBezTo>
                      <a:pt x="2103754" y="423315"/>
                      <a:pt x="2081623" y="445446"/>
                      <a:pt x="2054323" y="445446"/>
                    </a:cubicBezTo>
                    <a:lnTo>
                      <a:pt x="49431" y="445446"/>
                    </a:lnTo>
                    <a:cubicBezTo>
                      <a:pt x="36321" y="445446"/>
                      <a:pt x="23748" y="440238"/>
                      <a:pt x="14478" y="430968"/>
                    </a:cubicBezTo>
                    <a:cubicBezTo>
                      <a:pt x="5208" y="421698"/>
                      <a:pt x="0" y="409125"/>
                      <a:pt x="0" y="396016"/>
                    </a:cubicBezTo>
                    <a:lnTo>
                      <a:pt x="0" y="49431"/>
                    </a:lnTo>
                    <a:cubicBezTo>
                      <a:pt x="0" y="22131"/>
                      <a:pt x="22131" y="0"/>
                      <a:pt x="49431" y="0"/>
                    </a:cubicBezTo>
                    <a:close/>
                  </a:path>
                </a:pathLst>
              </a:custGeom>
              <a:solidFill>
                <a:srgbClr val="59C5F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8"/>
              <p:cNvSpPr txBox="1"/>
              <p:nvPr/>
            </p:nvSpPr>
            <p:spPr>
              <a:xfrm>
                <a:off x="0" y="-47625"/>
                <a:ext cx="2103754" cy="493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9225336" y="2238645"/>
              <a:ext cx="2368357" cy="872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es-ES" sz="4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phone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479849" y="5372880"/>
            <a:ext cx="1819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fəʊ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77138" y="4620176"/>
            <a:ext cx="4299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vi-VN" alt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phon</a:t>
            </a:r>
            <a:r>
              <a:rPr lang="en-US" altLang="es-ES" sz="4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ed</a:t>
            </a:r>
            <a:r>
              <a:rPr lang="en-US" altLang="es-E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vi-VN" alt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en-US" alt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vi-VN" altLang="es-E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4800" dirty="0">
                <a:solidFill>
                  <a:srgbClr val="444444"/>
                </a:solidFill>
                <a:latin typeface="Comic Sans MS" panose="030F0702030302020204" pitchFamily="66" charset="0"/>
              </a:rPr>
              <a:t>                         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fəʊ</a:t>
            </a:r>
            <a:r>
              <a:rPr lang="vi-VN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endParaRPr lang="en-US" sz="4800" dirty="0"/>
          </a:p>
        </p:txBody>
      </p:sp>
      <p:pic>
        <p:nvPicPr>
          <p:cNvPr id="5" name="phone__us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28750" y="5690784"/>
            <a:ext cx="406400" cy="406400"/>
          </a:xfrm>
          <a:prstGeom prst="rect">
            <a:avLst/>
          </a:prstGeom>
        </p:spPr>
      </p:pic>
      <p:pic>
        <p:nvPicPr>
          <p:cNvPr id="6" name="pronunciation_en_phon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55294" y="56907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8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98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782320" y="1292191"/>
            <a:ext cx="11271504" cy="2145268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9</a:t>
            </a:r>
            <a:r>
              <a:rPr lang="vi-VN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HOLIDAYS AND TRAVEL</a:t>
            </a:r>
          </a:p>
        </p:txBody>
      </p:sp>
      <p:sp>
        <p:nvSpPr>
          <p:cNvPr id="7" name="Pentagon 6"/>
          <p:cNvSpPr/>
          <p:nvPr/>
        </p:nvSpPr>
        <p:spPr>
          <a:xfrm>
            <a:off x="2479040" y="3911600"/>
            <a:ext cx="6299200" cy="690880"/>
          </a:xfrm>
          <a:prstGeom prst="homePlat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vi-VN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– Task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7,8,9,10</a:t>
            </a:r>
          </a:p>
        </p:txBody>
      </p:sp>
    </p:spTree>
    <p:extLst>
      <p:ext uri="{BB962C8B-B14F-4D97-AF65-F5344CB8AC3E}">
        <p14:creationId xmlns:p14="http://schemas.microsoft.com/office/powerpoint/2010/main" val="202896872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" b="89715" l="4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1542"/>
            <a:ext cx="12313920" cy="8548642"/>
          </a:xfrm>
          <a:prstGeom prst="rect">
            <a:avLst/>
          </a:prstGeom>
        </p:spPr>
      </p:pic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86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0"/>
            <a:ext cx="12865100" cy="8597900"/>
          </a:xfrm>
          <a:prstGeom prst="rect">
            <a:avLst/>
          </a:prstGeom>
        </p:spPr>
      </p:pic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5B95860-A8B7-6869-6235-1646A0B31184}"/>
              </a:ext>
            </a:extLst>
          </p:cNvPr>
          <p:cNvSpPr/>
          <p:nvPr/>
        </p:nvSpPr>
        <p:spPr>
          <a:xfrm rot="10800000" flipH="1">
            <a:off x="1421032" y="3884717"/>
            <a:ext cx="4346945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2611394" y="138966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0" y="2454336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Warm</a:t>
            </a:r>
            <a:r>
              <a:rPr lang="en-US" sz="8000" dirty="0">
                <a:latin typeface="Comic Sans MS" panose="030F0702030302020204" pitchFamily="66" charset="0"/>
              </a:rPr>
              <a:t>-</a:t>
            </a:r>
            <a:r>
              <a:rPr lang="vi-VN" sz="8000" dirty="0">
                <a:latin typeface="Comic Sans MS" panose="030F0702030302020204" pitchFamily="66" charset="0"/>
              </a:rPr>
              <a:t>up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546505" y="394987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800" dirty="0">
                <a:latin typeface="Comic Sans MS" panose="030F0702030302020204" pitchFamily="66" charset="0"/>
              </a:rPr>
              <a:t>Let’s play a game!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2611394" y="582107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4876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0"/>
            <a:ext cx="13220699" cy="6856781"/>
          </a:xfrm>
          <a:prstGeom prst="rect">
            <a:avLst/>
          </a:prstGeom>
        </p:spPr>
      </p:pic>
      <p:pic>
        <p:nvPicPr>
          <p:cNvPr id="594" name="Google Shape;5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367" y="333550"/>
            <a:ext cx="1137916" cy="102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07886">
            <a:off x="10757082" y="801605"/>
            <a:ext cx="1460258" cy="10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09325">
            <a:off x="2942240" y="16190"/>
            <a:ext cx="1097745" cy="8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8516" y="-88699"/>
            <a:ext cx="1224614" cy="98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09091" y="351169"/>
            <a:ext cx="871309" cy="703128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9"/>
          <p:cNvSpPr txBox="1"/>
          <p:nvPr/>
        </p:nvSpPr>
        <p:spPr>
          <a:xfrm>
            <a:off x="9805354" y="2900667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knives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9"/>
          <p:cNvSpPr txBox="1"/>
          <p:nvPr/>
        </p:nvSpPr>
        <p:spPr>
          <a:xfrm>
            <a:off x="2096250" y="2702133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lions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9"/>
          <p:cNvSpPr txBox="1"/>
          <p:nvPr/>
        </p:nvSpPr>
        <p:spPr>
          <a:xfrm>
            <a:off x="7063380" y="2730815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babies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9"/>
          <p:cNvSpPr txBox="1"/>
          <p:nvPr/>
        </p:nvSpPr>
        <p:spPr>
          <a:xfrm>
            <a:off x="4810522" y="2736568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watches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9"/>
          <p:cNvSpPr txBox="1"/>
          <p:nvPr/>
        </p:nvSpPr>
        <p:spPr>
          <a:xfrm>
            <a:off x="4810522" y="3319355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potatoes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9"/>
          <p:cNvSpPr txBox="1"/>
          <p:nvPr/>
        </p:nvSpPr>
        <p:spPr>
          <a:xfrm>
            <a:off x="2096250" y="3284071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eggs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9"/>
          <p:cNvSpPr txBox="1"/>
          <p:nvPr/>
        </p:nvSpPr>
        <p:spPr>
          <a:xfrm>
            <a:off x="7063380" y="3304412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parties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9"/>
          <p:cNvSpPr txBox="1"/>
          <p:nvPr/>
        </p:nvSpPr>
        <p:spPr>
          <a:xfrm>
            <a:off x="4810522" y="3799129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buses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9"/>
          <p:cNvSpPr txBox="1"/>
          <p:nvPr/>
        </p:nvSpPr>
        <p:spPr>
          <a:xfrm>
            <a:off x="9805354" y="3470915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loaves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9"/>
          <p:cNvSpPr txBox="1"/>
          <p:nvPr/>
        </p:nvSpPr>
        <p:spPr>
          <a:xfrm>
            <a:off x="9805354" y="3812563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shelves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9"/>
          <p:cNvSpPr txBox="1"/>
          <p:nvPr/>
        </p:nvSpPr>
        <p:spPr>
          <a:xfrm>
            <a:off x="2096250" y="3637409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eyes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9"/>
          <p:cNvSpPr txBox="1"/>
          <p:nvPr/>
        </p:nvSpPr>
        <p:spPr>
          <a:xfrm>
            <a:off x="4810522" y="4571800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glasses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9"/>
          <p:cNvSpPr txBox="1"/>
          <p:nvPr/>
        </p:nvSpPr>
        <p:spPr>
          <a:xfrm>
            <a:off x="7063380" y="3649409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stories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9"/>
          <p:cNvSpPr txBox="1"/>
          <p:nvPr/>
        </p:nvSpPr>
        <p:spPr>
          <a:xfrm>
            <a:off x="2096250" y="3762147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stars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9"/>
          <p:cNvSpPr txBox="1"/>
          <p:nvPr/>
        </p:nvSpPr>
        <p:spPr>
          <a:xfrm>
            <a:off x="7063380" y="3765805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berries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9"/>
          <p:cNvSpPr txBox="1"/>
          <p:nvPr/>
        </p:nvSpPr>
        <p:spPr>
          <a:xfrm>
            <a:off x="9805354" y="3925612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leaves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9"/>
          <p:cNvSpPr txBox="1"/>
          <p:nvPr/>
        </p:nvSpPr>
        <p:spPr>
          <a:xfrm>
            <a:off x="2096249" y="4542348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girls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9"/>
          <p:cNvSpPr txBox="1"/>
          <p:nvPr/>
        </p:nvSpPr>
        <p:spPr>
          <a:xfrm>
            <a:off x="4810522" y="3673542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boxes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9"/>
          <p:cNvSpPr txBox="1"/>
          <p:nvPr/>
        </p:nvSpPr>
        <p:spPr>
          <a:xfrm>
            <a:off x="7050136" y="4529286"/>
            <a:ext cx="1962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countries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9"/>
          <p:cNvSpPr/>
          <p:nvPr/>
        </p:nvSpPr>
        <p:spPr>
          <a:xfrm>
            <a:off x="1813822" y="2425952"/>
            <a:ext cx="1297468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wait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9"/>
          <p:cNvSpPr/>
          <p:nvPr/>
        </p:nvSpPr>
        <p:spPr>
          <a:xfrm>
            <a:off x="3294687" y="2425952"/>
            <a:ext cx="1512509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waited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9"/>
          <p:cNvSpPr/>
          <p:nvPr/>
        </p:nvSpPr>
        <p:spPr>
          <a:xfrm>
            <a:off x="5559244" y="2425952"/>
            <a:ext cx="123556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go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9"/>
          <p:cNvSpPr/>
          <p:nvPr/>
        </p:nvSpPr>
        <p:spPr>
          <a:xfrm>
            <a:off x="6944794" y="2425952"/>
            <a:ext cx="1645729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went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9"/>
          <p:cNvSpPr/>
          <p:nvPr/>
        </p:nvSpPr>
        <p:spPr>
          <a:xfrm>
            <a:off x="9101261" y="2425952"/>
            <a:ext cx="1187343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leep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9"/>
          <p:cNvSpPr/>
          <p:nvPr/>
        </p:nvSpPr>
        <p:spPr>
          <a:xfrm>
            <a:off x="10516229" y="2411089"/>
            <a:ext cx="1501097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slept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9"/>
          <p:cNvSpPr/>
          <p:nvPr/>
        </p:nvSpPr>
        <p:spPr>
          <a:xfrm>
            <a:off x="1813821" y="3470265"/>
            <a:ext cx="1297469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eat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9"/>
          <p:cNvSpPr/>
          <p:nvPr/>
        </p:nvSpPr>
        <p:spPr>
          <a:xfrm>
            <a:off x="3308536" y="3465399"/>
            <a:ext cx="1453735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ate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9"/>
          <p:cNvSpPr/>
          <p:nvPr/>
        </p:nvSpPr>
        <p:spPr>
          <a:xfrm>
            <a:off x="5559244" y="3470264"/>
            <a:ext cx="123556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have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9"/>
          <p:cNvSpPr/>
          <p:nvPr/>
        </p:nvSpPr>
        <p:spPr>
          <a:xfrm>
            <a:off x="6941530" y="3470263"/>
            <a:ext cx="1645729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had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9"/>
          <p:cNvSpPr/>
          <p:nvPr/>
        </p:nvSpPr>
        <p:spPr>
          <a:xfrm>
            <a:off x="9127749" y="3463669"/>
            <a:ext cx="1172170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do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9"/>
          <p:cNvSpPr/>
          <p:nvPr/>
        </p:nvSpPr>
        <p:spPr>
          <a:xfrm>
            <a:off x="10516229" y="3457081"/>
            <a:ext cx="1501097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did</a:t>
            </a:r>
            <a:endParaRPr sz="2800" b="0" i="0" u="none" strike="noStrike" cap="none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9"/>
          <p:cNvSpPr/>
          <p:nvPr/>
        </p:nvSpPr>
        <p:spPr>
          <a:xfrm>
            <a:off x="1813821" y="4505943"/>
            <a:ext cx="1297469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visit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9"/>
          <p:cNvSpPr/>
          <p:nvPr/>
        </p:nvSpPr>
        <p:spPr>
          <a:xfrm>
            <a:off x="3288793" y="4505906"/>
            <a:ext cx="1518403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visited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9"/>
          <p:cNvSpPr/>
          <p:nvPr/>
        </p:nvSpPr>
        <p:spPr>
          <a:xfrm>
            <a:off x="5559244" y="4505943"/>
            <a:ext cx="1235154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watch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9"/>
          <p:cNvSpPr/>
          <p:nvPr/>
        </p:nvSpPr>
        <p:spPr>
          <a:xfrm>
            <a:off x="6941530" y="4504288"/>
            <a:ext cx="1667561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watched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9"/>
          <p:cNvSpPr/>
          <p:nvPr/>
        </p:nvSpPr>
        <p:spPr>
          <a:xfrm>
            <a:off x="9127749" y="4504289"/>
            <a:ext cx="1172170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buy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9"/>
          <p:cNvSpPr/>
          <p:nvPr/>
        </p:nvSpPr>
        <p:spPr>
          <a:xfrm>
            <a:off x="10521419" y="4494909"/>
            <a:ext cx="1501097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bought</a:t>
            </a:r>
            <a:endParaRPr sz="2800" b="0" i="0" u="none" strike="noStrike" cap="none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9"/>
          <p:cNvSpPr txBox="1"/>
          <p:nvPr/>
        </p:nvSpPr>
        <p:spPr>
          <a:xfrm>
            <a:off x="2704040" y="1246706"/>
            <a:ext cx="95169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dirty="0">
                <a:solidFill>
                  <a:srgbClr val="2FC9C5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Write the past form of the verbs.</a:t>
            </a:r>
            <a:r>
              <a:rPr lang="en-US" sz="4000" dirty="0">
                <a:solidFill>
                  <a:srgbClr val="2FC9C5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</a:t>
            </a:r>
            <a:endParaRPr sz="4000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48768"/>
            <a:ext cx="1771962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30" grpId="0" animBg="1"/>
      <p:bldP spid="632" grpId="0" animBg="1"/>
      <p:bldP spid="634" grpId="0" animBg="1"/>
      <p:bldP spid="636" grpId="0" animBg="1"/>
      <p:bldP spid="638" grpId="0" animBg="1"/>
      <p:bldP spid="640" grpId="0" animBg="1"/>
      <p:bldP spid="642" grpId="0" animBg="1"/>
      <p:bldP spid="6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0" y="608"/>
            <a:ext cx="12928600" cy="6856781"/>
          </a:xfrm>
          <a:prstGeom prst="rect">
            <a:avLst/>
          </a:prstGeom>
        </p:spPr>
      </p:pic>
      <p:pic>
        <p:nvPicPr>
          <p:cNvPr id="594" name="Google Shape;5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367" y="333550"/>
            <a:ext cx="918274" cy="102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07886">
            <a:off x="10763096" y="760876"/>
            <a:ext cx="1178397" cy="10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09325">
            <a:off x="2952288" y="-28844"/>
            <a:ext cx="885857" cy="8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8516" y="-88699"/>
            <a:ext cx="988237" cy="98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09092" y="351169"/>
            <a:ext cx="703128" cy="70312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9"/>
          <p:cNvSpPr txBox="1"/>
          <p:nvPr/>
        </p:nvSpPr>
        <p:spPr>
          <a:xfrm>
            <a:off x="2643843" y="1321757"/>
            <a:ext cx="84678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dirty="0">
                <a:solidFill>
                  <a:srgbClr val="2FC9C5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Write the past form of the verbs.</a:t>
            </a:r>
            <a:r>
              <a:rPr lang="en-US" sz="4000" dirty="0">
                <a:solidFill>
                  <a:srgbClr val="2FC9C5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</a:t>
            </a:r>
            <a:endParaRPr sz="4000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48768"/>
            <a:ext cx="1429935" cy="685627"/>
          </a:xfrm>
          <a:prstGeom prst="rect">
            <a:avLst/>
          </a:prstGeom>
        </p:spPr>
      </p:pic>
      <p:sp>
        <p:nvSpPr>
          <p:cNvPr id="86" name="Google Shape;657;p20"/>
          <p:cNvSpPr txBox="1"/>
          <p:nvPr/>
        </p:nvSpPr>
        <p:spPr>
          <a:xfrm>
            <a:off x="9881554" y="3200120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knives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87" name="Google Shape;658;p20"/>
          <p:cNvSpPr txBox="1"/>
          <p:nvPr/>
        </p:nvSpPr>
        <p:spPr>
          <a:xfrm>
            <a:off x="2129270" y="3001586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lions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88" name="Google Shape;659;p20"/>
          <p:cNvSpPr txBox="1"/>
          <p:nvPr/>
        </p:nvSpPr>
        <p:spPr>
          <a:xfrm>
            <a:off x="7167520" y="3030268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babies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89" name="Google Shape;660;p20"/>
          <p:cNvSpPr txBox="1"/>
          <p:nvPr/>
        </p:nvSpPr>
        <p:spPr>
          <a:xfrm>
            <a:off x="4914662" y="3036021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watches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0" name="Google Shape;661;p20"/>
          <p:cNvSpPr txBox="1"/>
          <p:nvPr/>
        </p:nvSpPr>
        <p:spPr>
          <a:xfrm>
            <a:off x="4914662" y="3479108"/>
            <a:ext cx="158347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potatoes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1" name="Google Shape;662;p20"/>
          <p:cNvSpPr txBox="1"/>
          <p:nvPr/>
        </p:nvSpPr>
        <p:spPr>
          <a:xfrm>
            <a:off x="2129270" y="3354616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eggs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2" name="Google Shape;663;p20"/>
          <p:cNvSpPr txBox="1"/>
          <p:nvPr/>
        </p:nvSpPr>
        <p:spPr>
          <a:xfrm>
            <a:off x="7167520" y="3374957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parties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3" name="Google Shape;664;p20"/>
          <p:cNvSpPr txBox="1"/>
          <p:nvPr/>
        </p:nvSpPr>
        <p:spPr>
          <a:xfrm>
            <a:off x="4914662" y="4631982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buses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4" name="Google Shape;665;p20"/>
          <p:cNvSpPr txBox="1"/>
          <p:nvPr/>
        </p:nvSpPr>
        <p:spPr>
          <a:xfrm>
            <a:off x="9881554" y="3541460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loaves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5" name="Google Shape;666;p20"/>
          <p:cNvSpPr txBox="1"/>
          <p:nvPr/>
        </p:nvSpPr>
        <p:spPr>
          <a:xfrm>
            <a:off x="9881554" y="3972316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shelves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6" name="Google Shape;667;p20"/>
          <p:cNvSpPr txBox="1"/>
          <p:nvPr/>
        </p:nvSpPr>
        <p:spPr>
          <a:xfrm>
            <a:off x="2129270" y="3797162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eyes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7" name="Google Shape;668;p20"/>
          <p:cNvSpPr txBox="1"/>
          <p:nvPr/>
        </p:nvSpPr>
        <p:spPr>
          <a:xfrm>
            <a:off x="4914662" y="4696241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glasses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8" name="Google Shape;669;p20"/>
          <p:cNvSpPr txBox="1"/>
          <p:nvPr/>
        </p:nvSpPr>
        <p:spPr>
          <a:xfrm>
            <a:off x="7167520" y="3809162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stories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99" name="Google Shape;670;p20"/>
          <p:cNvSpPr txBox="1"/>
          <p:nvPr/>
        </p:nvSpPr>
        <p:spPr>
          <a:xfrm>
            <a:off x="2129270" y="4595000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stars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671;p20"/>
          <p:cNvSpPr txBox="1"/>
          <p:nvPr/>
        </p:nvSpPr>
        <p:spPr>
          <a:xfrm>
            <a:off x="7167520" y="4598658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berries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672;p20"/>
          <p:cNvSpPr txBox="1"/>
          <p:nvPr/>
        </p:nvSpPr>
        <p:spPr>
          <a:xfrm>
            <a:off x="9881554" y="4468537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leaves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673;p20"/>
          <p:cNvSpPr txBox="1"/>
          <p:nvPr/>
        </p:nvSpPr>
        <p:spPr>
          <a:xfrm>
            <a:off x="2129269" y="4666789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girls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674;p20"/>
          <p:cNvSpPr txBox="1"/>
          <p:nvPr/>
        </p:nvSpPr>
        <p:spPr>
          <a:xfrm>
            <a:off x="4914662" y="3833295"/>
            <a:ext cx="15834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boxes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675;p20"/>
          <p:cNvSpPr txBox="1"/>
          <p:nvPr/>
        </p:nvSpPr>
        <p:spPr>
          <a:xfrm>
            <a:off x="7154276" y="4653727"/>
            <a:ext cx="158347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countries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685;p20"/>
          <p:cNvSpPr/>
          <p:nvPr/>
        </p:nvSpPr>
        <p:spPr>
          <a:xfrm>
            <a:off x="1846841" y="2509505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 dirty="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study</a:t>
            </a:r>
            <a:endParaRPr sz="2800" u="none" strike="noStrike" cap="none" dirty="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686;p20"/>
          <p:cNvSpPr/>
          <p:nvPr/>
        </p:nvSpPr>
        <p:spPr>
          <a:xfrm>
            <a:off x="3198945" y="2509505"/>
            <a:ext cx="150986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 dirty="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studied</a:t>
            </a:r>
            <a:endParaRPr sz="2800" u="none" strike="noStrike" cap="none" dirty="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687;p20"/>
          <p:cNvSpPr/>
          <p:nvPr/>
        </p:nvSpPr>
        <p:spPr>
          <a:xfrm>
            <a:off x="5332854" y="2509505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write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688;p20"/>
          <p:cNvSpPr/>
          <p:nvPr/>
        </p:nvSpPr>
        <p:spPr>
          <a:xfrm>
            <a:off x="6684958" y="2509505"/>
            <a:ext cx="159544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wrote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689;p20"/>
          <p:cNvSpPr/>
          <p:nvPr/>
        </p:nvSpPr>
        <p:spPr>
          <a:xfrm>
            <a:off x="8840947" y="2509505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 dirty="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tell</a:t>
            </a:r>
            <a:endParaRPr sz="2800" u="none" strike="noStrike" cap="none" dirty="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690;p20"/>
          <p:cNvSpPr/>
          <p:nvPr/>
        </p:nvSpPr>
        <p:spPr>
          <a:xfrm>
            <a:off x="10185617" y="2509505"/>
            <a:ext cx="147820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 dirty="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told</a:t>
            </a:r>
            <a:endParaRPr sz="2800" u="none" strike="noStrike" cap="none" dirty="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691;p20"/>
          <p:cNvSpPr/>
          <p:nvPr/>
        </p:nvSpPr>
        <p:spPr>
          <a:xfrm>
            <a:off x="1846841" y="3582448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arrive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692;p20"/>
          <p:cNvSpPr/>
          <p:nvPr/>
        </p:nvSpPr>
        <p:spPr>
          <a:xfrm>
            <a:off x="3198945" y="3582448"/>
            <a:ext cx="1498216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arrived</a:t>
            </a:r>
            <a:endParaRPr sz="280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693;p20"/>
          <p:cNvSpPr/>
          <p:nvPr/>
        </p:nvSpPr>
        <p:spPr>
          <a:xfrm>
            <a:off x="5332854" y="3582448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stop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694;p20"/>
          <p:cNvSpPr/>
          <p:nvPr/>
        </p:nvSpPr>
        <p:spPr>
          <a:xfrm>
            <a:off x="6684958" y="3582448"/>
            <a:ext cx="159544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 dirty="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stopped</a:t>
            </a:r>
            <a:endParaRPr sz="2800" u="none" strike="noStrike" cap="none" dirty="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695;p20"/>
          <p:cNvSpPr/>
          <p:nvPr/>
        </p:nvSpPr>
        <p:spPr>
          <a:xfrm>
            <a:off x="8830344" y="3534214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work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696;p20"/>
          <p:cNvSpPr/>
          <p:nvPr/>
        </p:nvSpPr>
        <p:spPr>
          <a:xfrm>
            <a:off x="10185617" y="3531077"/>
            <a:ext cx="147820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worked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697;p20"/>
          <p:cNvSpPr/>
          <p:nvPr/>
        </p:nvSpPr>
        <p:spPr>
          <a:xfrm>
            <a:off x="1846841" y="4630384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speak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698;p20"/>
          <p:cNvSpPr/>
          <p:nvPr/>
        </p:nvSpPr>
        <p:spPr>
          <a:xfrm>
            <a:off x="3205470" y="4630384"/>
            <a:ext cx="150192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spoke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699;p20"/>
          <p:cNvSpPr/>
          <p:nvPr/>
        </p:nvSpPr>
        <p:spPr>
          <a:xfrm>
            <a:off x="5332443" y="4630384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think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700;p20"/>
          <p:cNvSpPr/>
          <p:nvPr/>
        </p:nvSpPr>
        <p:spPr>
          <a:xfrm>
            <a:off x="6700737" y="4630384"/>
            <a:ext cx="1577061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thought</a:t>
            </a:r>
            <a:endParaRPr sz="2800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701;p20"/>
          <p:cNvSpPr/>
          <p:nvPr/>
        </p:nvSpPr>
        <p:spPr>
          <a:xfrm>
            <a:off x="8846538" y="4628730"/>
            <a:ext cx="1263805" cy="624469"/>
          </a:xfrm>
          <a:prstGeom prst="roundRect">
            <a:avLst>
              <a:gd name="adj" fmla="val 16667"/>
            </a:avLst>
          </a:prstGeom>
          <a:solidFill>
            <a:srgbClr val="F4B08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give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702;p20"/>
          <p:cNvSpPr/>
          <p:nvPr/>
        </p:nvSpPr>
        <p:spPr>
          <a:xfrm>
            <a:off x="10211842" y="4628730"/>
            <a:ext cx="1478202" cy="624469"/>
          </a:xfrm>
          <a:prstGeom prst="roundRect">
            <a:avLst>
              <a:gd name="adj" fmla="val 16667"/>
            </a:avLst>
          </a:prstGeom>
          <a:solidFill>
            <a:srgbClr val="2FC9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gave</a:t>
            </a:r>
            <a:endParaRPr sz="2800" u="none" strike="noStrike" cap="none">
              <a:solidFill>
                <a:srgbClr val="FFFFFF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0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8" grpId="0" animBg="1"/>
      <p:bldP spid="110" grpId="0" animBg="1"/>
      <p:bldP spid="112" grpId="0" animBg="1"/>
      <p:bldP spid="114" grpId="0" animBg="1"/>
      <p:bldP spid="116" grpId="0" animBg="1"/>
      <p:bldP spid="118" grpId="0" animBg="1"/>
      <p:bldP spid="120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86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0"/>
            <a:ext cx="14020800" cy="8064500"/>
          </a:xfrm>
          <a:prstGeom prst="rect">
            <a:avLst/>
          </a:prstGeom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2652699" y="306960"/>
            <a:ext cx="2519696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-434279" y="2786967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Presentation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2628348" y="736102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27910" y="-112532"/>
            <a:ext cx="2859614" cy="2266894"/>
          </a:xfrm>
          <a:custGeom>
            <a:avLst/>
            <a:gdLst/>
            <a:ahLst/>
            <a:cxnLst/>
            <a:rect l="l" t="t" r="r" b="b"/>
            <a:pathLst>
              <a:path w="4289421" h="3400341">
                <a:moveTo>
                  <a:pt x="4289422" y="0"/>
                </a:moveTo>
                <a:lnTo>
                  <a:pt x="0" y="0"/>
                </a:lnTo>
                <a:lnTo>
                  <a:pt x="0" y="3400342"/>
                </a:lnTo>
                <a:lnTo>
                  <a:pt x="4289422" y="3400342"/>
                </a:lnTo>
                <a:lnTo>
                  <a:pt x="42894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871706" y="1187660"/>
            <a:ext cx="3205475" cy="4749546"/>
            <a:chOff x="871706" y="1187660"/>
            <a:chExt cx="3205475" cy="4749546"/>
          </a:xfrm>
        </p:grpSpPr>
        <p:grpSp>
          <p:nvGrpSpPr>
            <p:cNvPr id="9" name="Group 9"/>
            <p:cNvGrpSpPr/>
            <p:nvPr/>
          </p:nvGrpSpPr>
          <p:grpSpPr>
            <a:xfrm>
              <a:off x="871706" y="1187660"/>
              <a:ext cx="3205475" cy="4749546"/>
              <a:chOff x="0" y="0"/>
              <a:chExt cx="6410949" cy="94990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6" y="0"/>
                <a:ext cx="6127598" cy="1151693"/>
              </a:xfrm>
              <a:custGeom>
                <a:avLst/>
                <a:gdLst/>
                <a:ahLst/>
                <a:cxnLst/>
                <a:rect l="l" t="t" r="r" b="b"/>
                <a:pathLst>
                  <a:path w="6127598" h="1151693">
                    <a:moveTo>
                      <a:pt x="0" y="0"/>
                    </a:moveTo>
                    <a:lnTo>
                      <a:pt x="6127597" y="0"/>
                    </a:lnTo>
                    <a:lnTo>
                      <a:pt x="6127597" y="1151693"/>
                    </a:lnTo>
                    <a:lnTo>
                      <a:pt x="0" y="115169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11"/>
              <p:cNvGrpSpPr/>
              <p:nvPr/>
            </p:nvGrpSpPr>
            <p:grpSpPr>
              <a:xfrm>
                <a:off x="0" y="957664"/>
                <a:ext cx="6410949" cy="8541428"/>
                <a:chOff x="0" y="0"/>
                <a:chExt cx="1348999" cy="1797297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1348999" cy="179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999" h="1797297">
                      <a:moveTo>
                        <a:pt x="77087" y="0"/>
                      </a:moveTo>
                      <a:lnTo>
                        <a:pt x="1271912" y="0"/>
                      </a:lnTo>
                      <a:cubicBezTo>
                        <a:pt x="1292357" y="0"/>
                        <a:pt x="1311965" y="8122"/>
                        <a:pt x="1326421" y="22578"/>
                      </a:cubicBezTo>
                      <a:cubicBezTo>
                        <a:pt x="1340878" y="37035"/>
                        <a:pt x="1348999" y="56642"/>
                        <a:pt x="1348999" y="77087"/>
                      </a:cubicBezTo>
                      <a:lnTo>
                        <a:pt x="1348999" y="1720210"/>
                      </a:lnTo>
                      <a:cubicBezTo>
                        <a:pt x="1348999" y="1762784"/>
                        <a:pt x="1314486" y="1797297"/>
                        <a:pt x="1271912" y="1797297"/>
                      </a:cubicBezTo>
                      <a:lnTo>
                        <a:pt x="77087" y="1797297"/>
                      </a:lnTo>
                      <a:cubicBezTo>
                        <a:pt x="56642" y="1797297"/>
                        <a:pt x="37035" y="1789176"/>
                        <a:pt x="22578" y="1774719"/>
                      </a:cubicBezTo>
                      <a:cubicBezTo>
                        <a:pt x="8122" y="1760263"/>
                        <a:pt x="0" y="1740655"/>
                        <a:pt x="0" y="1720210"/>
                      </a:cubicBezTo>
                      <a:lnTo>
                        <a:pt x="0" y="77087"/>
                      </a:lnTo>
                      <a:cubicBezTo>
                        <a:pt x="0" y="56642"/>
                        <a:pt x="8122" y="37035"/>
                        <a:pt x="22578" y="22578"/>
                      </a:cubicBezTo>
                      <a:cubicBezTo>
                        <a:pt x="37035" y="8122"/>
                        <a:pt x="56642" y="0"/>
                        <a:pt x="77087" y="0"/>
                      </a:cubicBezTo>
                      <a:close/>
                    </a:path>
                  </a:pathLst>
                </a:custGeom>
                <a:solidFill>
                  <a:srgbClr val="5ECE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-47625"/>
                  <a:ext cx="1348999" cy="18449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</p:grpSp>
        <p:sp>
          <p:nvSpPr>
            <p:cNvPr id="25" name="TextBox 25"/>
            <p:cNvSpPr txBox="1"/>
            <p:nvPr/>
          </p:nvSpPr>
          <p:spPr>
            <a:xfrm>
              <a:off x="1078175" y="3251574"/>
              <a:ext cx="2466773" cy="97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6"/>
                </a:lnSpc>
              </a:pPr>
              <a:r>
                <a:rPr lang="en-US" sz="9600" dirty="0">
                  <a:solidFill>
                    <a:srgbClr val="156250"/>
                  </a:solidFill>
                  <a:latin typeface="Comic Sans MS" panose="030F0702030302020204" pitchFamily="66" charset="0"/>
                </a:rPr>
                <a:t>/t/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71257" y="65259"/>
            <a:ext cx="9284037" cy="131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2"/>
              </a:lnSpc>
            </a:pPr>
            <a:r>
              <a:rPr lang="en-US" sz="7830" dirty="0">
                <a:solidFill>
                  <a:srgbClr val="3F9265"/>
                </a:solidFill>
                <a:latin typeface="Comic Sans MS" panose="030F0702030302020204" pitchFamily="66" charset="0"/>
              </a:rPr>
              <a:t>Pronunciation: -</a:t>
            </a:r>
            <a:r>
              <a:rPr lang="en-US" sz="7830" dirty="0" err="1">
                <a:solidFill>
                  <a:srgbClr val="3F9265"/>
                </a:solidFill>
                <a:latin typeface="Comic Sans MS" panose="030F0702030302020204" pitchFamily="66" charset="0"/>
              </a:rPr>
              <a:t>ed</a:t>
            </a:r>
            <a:endParaRPr lang="en-US" sz="7830" dirty="0">
              <a:solidFill>
                <a:srgbClr val="3F926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23227" y="1187660"/>
            <a:ext cx="3636007" cy="4749546"/>
            <a:chOff x="4223227" y="1187660"/>
            <a:chExt cx="3636007" cy="4749546"/>
          </a:xfrm>
        </p:grpSpPr>
        <p:grpSp>
          <p:nvGrpSpPr>
            <p:cNvPr id="4" name="Group 4"/>
            <p:cNvGrpSpPr/>
            <p:nvPr/>
          </p:nvGrpSpPr>
          <p:grpSpPr>
            <a:xfrm>
              <a:off x="4497391" y="1187660"/>
              <a:ext cx="3205475" cy="4749546"/>
              <a:chOff x="0" y="0"/>
              <a:chExt cx="6410949" cy="94990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6" y="0"/>
                <a:ext cx="6127598" cy="1151693"/>
              </a:xfrm>
              <a:custGeom>
                <a:avLst/>
                <a:gdLst/>
                <a:ahLst/>
                <a:cxnLst/>
                <a:rect l="l" t="t" r="r" b="b"/>
                <a:pathLst>
                  <a:path w="6127598" h="1151693">
                    <a:moveTo>
                      <a:pt x="0" y="0"/>
                    </a:moveTo>
                    <a:lnTo>
                      <a:pt x="6127597" y="0"/>
                    </a:lnTo>
                    <a:lnTo>
                      <a:pt x="6127597" y="1151693"/>
                    </a:lnTo>
                    <a:lnTo>
                      <a:pt x="0" y="115169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6"/>
              <p:cNvGrpSpPr/>
              <p:nvPr/>
            </p:nvGrpSpPr>
            <p:grpSpPr>
              <a:xfrm>
                <a:off x="0" y="957664"/>
                <a:ext cx="6410949" cy="8541428"/>
                <a:chOff x="0" y="0"/>
                <a:chExt cx="1348999" cy="1797297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1348999" cy="179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999" h="1797297">
                      <a:moveTo>
                        <a:pt x="82117" y="0"/>
                      </a:moveTo>
                      <a:lnTo>
                        <a:pt x="1266882" y="0"/>
                      </a:lnTo>
                      <a:cubicBezTo>
                        <a:pt x="1288661" y="0"/>
                        <a:pt x="1309548" y="8652"/>
                        <a:pt x="1324948" y="24052"/>
                      </a:cubicBezTo>
                      <a:cubicBezTo>
                        <a:pt x="1340348" y="39452"/>
                        <a:pt x="1348999" y="60339"/>
                        <a:pt x="1348999" y="82117"/>
                      </a:cubicBezTo>
                      <a:lnTo>
                        <a:pt x="1348999" y="1715180"/>
                      </a:lnTo>
                      <a:cubicBezTo>
                        <a:pt x="1348999" y="1760532"/>
                        <a:pt x="1312234" y="1797297"/>
                        <a:pt x="1266882" y="1797297"/>
                      </a:cubicBezTo>
                      <a:lnTo>
                        <a:pt x="82117" y="1797297"/>
                      </a:lnTo>
                      <a:cubicBezTo>
                        <a:pt x="36765" y="1797297"/>
                        <a:pt x="0" y="1760532"/>
                        <a:pt x="0" y="1715180"/>
                      </a:cubicBezTo>
                      <a:lnTo>
                        <a:pt x="0" y="82117"/>
                      </a:lnTo>
                      <a:cubicBezTo>
                        <a:pt x="0" y="36765"/>
                        <a:pt x="36765" y="0"/>
                        <a:pt x="82117" y="0"/>
                      </a:cubicBezTo>
                      <a:close/>
                    </a:path>
                  </a:pathLst>
                </a:custGeom>
                <a:solidFill>
                  <a:srgbClr val="4EC9F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47625"/>
                  <a:ext cx="1348999" cy="18449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</p:grpSp>
        <p:sp>
          <p:nvSpPr>
            <p:cNvPr id="27" name="TextBox 27"/>
            <p:cNvSpPr txBox="1"/>
            <p:nvPr/>
          </p:nvSpPr>
          <p:spPr>
            <a:xfrm>
              <a:off x="4223227" y="3222979"/>
              <a:ext cx="3636007" cy="97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</a:pPr>
              <a:r>
                <a:rPr lang="en-US" sz="9600" dirty="0">
                  <a:solidFill>
                    <a:srgbClr val="156250"/>
                  </a:solidFill>
                  <a:latin typeface="Comic Sans MS" panose="030F0702030302020204" pitchFamily="66" charset="0"/>
                </a:rPr>
                <a:t>/d/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800972" y="1187660"/>
            <a:ext cx="3636007" cy="4749546"/>
            <a:chOff x="7800972" y="1187660"/>
            <a:chExt cx="3636007" cy="4749546"/>
          </a:xfrm>
        </p:grpSpPr>
        <p:grpSp>
          <p:nvGrpSpPr>
            <p:cNvPr id="16" name="Group 16"/>
            <p:cNvGrpSpPr/>
            <p:nvPr/>
          </p:nvGrpSpPr>
          <p:grpSpPr>
            <a:xfrm>
              <a:off x="8016239" y="1187660"/>
              <a:ext cx="3205475" cy="4749546"/>
              <a:chOff x="0" y="0"/>
              <a:chExt cx="6410949" cy="949909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6" y="0"/>
                <a:ext cx="6127598" cy="1151693"/>
              </a:xfrm>
              <a:custGeom>
                <a:avLst/>
                <a:gdLst/>
                <a:ahLst/>
                <a:cxnLst/>
                <a:rect l="l" t="t" r="r" b="b"/>
                <a:pathLst>
                  <a:path w="6127598" h="1151693">
                    <a:moveTo>
                      <a:pt x="0" y="0"/>
                    </a:moveTo>
                    <a:lnTo>
                      <a:pt x="6127597" y="0"/>
                    </a:lnTo>
                    <a:lnTo>
                      <a:pt x="6127597" y="1151693"/>
                    </a:lnTo>
                    <a:lnTo>
                      <a:pt x="0" y="115169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" name="Group 18"/>
              <p:cNvGrpSpPr/>
              <p:nvPr/>
            </p:nvGrpSpPr>
            <p:grpSpPr>
              <a:xfrm>
                <a:off x="0" y="957664"/>
                <a:ext cx="6410949" cy="8541428"/>
                <a:chOff x="0" y="0"/>
                <a:chExt cx="1348999" cy="1797297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1348999" cy="179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999" h="1797297">
                      <a:moveTo>
                        <a:pt x="82117" y="0"/>
                      </a:moveTo>
                      <a:lnTo>
                        <a:pt x="1266882" y="0"/>
                      </a:lnTo>
                      <a:cubicBezTo>
                        <a:pt x="1288661" y="0"/>
                        <a:pt x="1309548" y="8652"/>
                        <a:pt x="1324948" y="24052"/>
                      </a:cubicBezTo>
                      <a:cubicBezTo>
                        <a:pt x="1340348" y="39452"/>
                        <a:pt x="1348999" y="60339"/>
                        <a:pt x="1348999" y="82117"/>
                      </a:cubicBezTo>
                      <a:lnTo>
                        <a:pt x="1348999" y="1715180"/>
                      </a:lnTo>
                      <a:cubicBezTo>
                        <a:pt x="1348999" y="1760532"/>
                        <a:pt x="1312234" y="1797297"/>
                        <a:pt x="1266882" y="1797297"/>
                      </a:cubicBezTo>
                      <a:lnTo>
                        <a:pt x="82117" y="1797297"/>
                      </a:lnTo>
                      <a:cubicBezTo>
                        <a:pt x="36765" y="1797297"/>
                        <a:pt x="0" y="1760532"/>
                        <a:pt x="0" y="1715180"/>
                      </a:cubicBezTo>
                      <a:lnTo>
                        <a:pt x="0" y="82117"/>
                      </a:lnTo>
                      <a:cubicBezTo>
                        <a:pt x="0" y="36765"/>
                        <a:pt x="36765" y="0"/>
                        <a:pt x="82117" y="0"/>
                      </a:cubicBezTo>
                      <a:close/>
                    </a:path>
                  </a:pathLst>
                </a:custGeom>
                <a:solidFill>
                  <a:srgbClr val="4EC9F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TextBox 20"/>
                <p:cNvSpPr txBox="1"/>
                <p:nvPr/>
              </p:nvSpPr>
              <p:spPr>
                <a:xfrm>
                  <a:off x="0" y="-47625"/>
                  <a:ext cx="1348999" cy="18449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</p:grpSp>
        <p:sp>
          <p:nvSpPr>
            <p:cNvPr id="28" name="TextBox 28"/>
            <p:cNvSpPr txBox="1"/>
            <p:nvPr/>
          </p:nvSpPr>
          <p:spPr>
            <a:xfrm>
              <a:off x="7800972" y="3222979"/>
              <a:ext cx="3636007" cy="97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</a:pPr>
              <a:r>
                <a:rPr lang="en-US" sz="9600" dirty="0">
                  <a:solidFill>
                    <a:srgbClr val="156250"/>
                  </a:solidFill>
                  <a:latin typeface="Comic Sans MS" panose="030F0702030302020204" pitchFamily="66" charset="0"/>
                </a:rPr>
                <a:t>/id/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700" r="96300">
                        <a14:foregroundMark x1="51800" y1="29091" x2="66900" y2="28182"/>
                        <a14:foregroundMark x1="70400" y1="25000" x2="66100" y2="20568"/>
                        <a14:foregroundMark x1="57000" y1="16818" x2="68400" y2="20341"/>
                        <a14:foregroundMark x1="84400" y1="22045" x2="79700" y2="25568"/>
                        <a14:foregroundMark x1="71000" y1="18864" x2="69100" y2="21705"/>
                        <a14:foregroundMark x1="79000" y1="24659" x2="74100" y2="22727"/>
                        <a14:foregroundMark x1="65800" y1="41136" x2="82400" y2="67045"/>
                        <a14:foregroundMark x1="68900" y1="71818" x2="52800" y2="69432"/>
                        <a14:foregroundMark x1="63700" y1="40000" x2="63700" y2="53523"/>
                        <a14:foregroundMark x1="29300" y1="37727" x2="26500" y2="43295"/>
                        <a14:foregroundMark x1="13300" y1="67386" x2="35700" y2="56477"/>
                        <a14:foregroundMark x1="7600" y1="66818" x2="16300" y2="62727"/>
                        <a14:foregroundMark x1="15100" y1="73295" x2="8400" y2="73182"/>
                        <a14:foregroundMark x1="23400" y1="61477" x2="26700" y2="66250"/>
                        <a14:foregroundMark x1="30100" y1="75795" x2="31900" y2="67727"/>
                        <a14:foregroundMark x1="85900" y1="72955" x2="81500" y2="73182"/>
                        <a14:backgroundMark x1="24600" y1="31705" x2="28300" y2="33182"/>
                        <a14:backgroundMark x1="28300" y1="33182" x2="31700" y2="3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9266" y="4029653"/>
            <a:ext cx="5067495" cy="38151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00" r="97200">
                        <a14:foregroundMark x1="49600" y1="42564" x2="39500" y2="44231"/>
                        <a14:foregroundMark x1="60000" y1="24231" x2="63700" y2="25000"/>
                        <a14:foregroundMark x1="71100" y1="27949" x2="74600" y2="28333"/>
                        <a14:foregroundMark x1="24700" y1="26538" x2="24700" y2="30513"/>
                        <a14:foregroundMark x1="22400" y1="22949" x2="23600" y2="25000"/>
                        <a14:foregroundMark x1="25200" y1="21795" x2="25200" y2="25000"/>
                        <a14:foregroundMark x1="27900" y1="23205" x2="26200" y2="25385"/>
                        <a14:foregroundMark x1="30100" y1="25897" x2="27800" y2="26795"/>
                        <a14:foregroundMark x1="30100" y1="29231" x2="27800" y2="29231"/>
                        <a14:foregroundMark x1="29500" y1="32179" x2="27500" y2="30000"/>
                        <a14:foregroundMark x1="27300" y1="35128" x2="26500" y2="31538"/>
                        <a14:foregroundMark x1="24600" y1="34872" x2="24700" y2="32821"/>
                        <a14:foregroundMark x1="22300" y1="33846" x2="23000" y2="32436"/>
                        <a14:foregroundMark x1="20200" y1="31154" x2="22100" y2="30128"/>
                        <a14:foregroundMark x1="20100" y1="28333" x2="22100" y2="28462"/>
                        <a14:foregroundMark x1="20500" y1="25769" x2="226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01" y="3745266"/>
            <a:ext cx="5566999" cy="425276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-12959309" y="2408966"/>
            <a:ext cx="11927810" cy="1929610"/>
            <a:chOff x="3637117" y="1687981"/>
            <a:chExt cx="13252584" cy="2185406"/>
          </a:xfrm>
        </p:grpSpPr>
        <p:grpSp>
          <p:nvGrpSpPr>
            <p:cNvPr id="36" name="Group 35"/>
            <p:cNvGrpSpPr/>
            <p:nvPr/>
          </p:nvGrpSpPr>
          <p:grpSpPr>
            <a:xfrm>
              <a:off x="3637117" y="1687981"/>
              <a:ext cx="13252584" cy="2185406"/>
              <a:chOff x="7740437" y="2202574"/>
              <a:chExt cx="9263564" cy="1746339"/>
            </a:xfrm>
          </p:grpSpPr>
          <p:grpSp>
            <p:nvGrpSpPr>
              <p:cNvPr id="32" name="Group 6"/>
              <p:cNvGrpSpPr/>
              <p:nvPr/>
            </p:nvGrpSpPr>
            <p:grpSpPr>
              <a:xfrm>
                <a:off x="9016310" y="2230091"/>
                <a:ext cx="7987691" cy="1691304"/>
                <a:chOff x="0" y="0"/>
                <a:chExt cx="2103754" cy="445446"/>
              </a:xfrm>
            </p:grpSpPr>
            <p:sp>
              <p:nvSpPr>
                <p:cNvPr id="33" name="Freeform 7"/>
                <p:cNvSpPr/>
                <p:nvPr/>
              </p:nvSpPr>
              <p:spPr>
                <a:xfrm>
                  <a:off x="0" y="0"/>
                  <a:ext cx="2103754" cy="44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754" h="445446">
                      <a:moveTo>
                        <a:pt x="49431" y="0"/>
                      </a:moveTo>
                      <a:lnTo>
                        <a:pt x="2054323" y="0"/>
                      </a:lnTo>
                      <a:cubicBezTo>
                        <a:pt x="2081623" y="0"/>
                        <a:pt x="2103754" y="22131"/>
                        <a:pt x="2103754" y="49431"/>
                      </a:cubicBezTo>
                      <a:lnTo>
                        <a:pt x="2103754" y="396016"/>
                      </a:lnTo>
                      <a:cubicBezTo>
                        <a:pt x="2103754" y="423315"/>
                        <a:pt x="2081623" y="445446"/>
                        <a:pt x="2054323" y="445446"/>
                      </a:cubicBezTo>
                      <a:lnTo>
                        <a:pt x="49431" y="445446"/>
                      </a:lnTo>
                      <a:cubicBezTo>
                        <a:pt x="36321" y="445446"/>
                        <a:pt x="23748" y="440238"/>
                        <a:pt x="14478" y="430968"/>
                      </a:cubicBezTo>
                      <a:cubicBezTo>
                        <a:pt x="5208" y="421698"/>
                        <a:pt x="0" y="409125"/>
                        <a:pt x="0" y="396016"/>
                      </a:cubicBezTo>
                      <a:lnTo>
                        <a:pt x="0" y="49431"/>
                      </a:lnTo>
                      <a:cubicBezTo>
                        <a:pt x="0" y="22131"/>
                        <a:pt x="22131" y="0"/>
                        <a:pt x="49431" y="0"/>
                      </a:cubicBezTo>
                      <a:close/>
                    </a:path>
                  </a:pathLst>
                </a:custGeom>
                <a:solidFill>
                  <a:srgbClr val="59C5F4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TextBox 8"/>
                <p:cNvSpPr txBox="1"/>
                <p:nvPr/>
              </p:nvSpPr>
              <p:spPr>
                <a:xfrm>
                  <a:off x="0" y="-47625"/>
                  <a:ext cx="2103754" cy="4930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5" name="Freeform 15"/>
              <p:cNvSpPr/>
              <p:nvPr/>
            </p:nvSpPr>
            <p:spPr>
              <a:xfrm rot="-541456">
                <a:off x="7740437" y="2202574"/>
                <a:ext cx="1755917" cy="1746339"/>
              </a:xfrm>
              <a:custGeom>
                <a:avLst/>
                <a:gdLst/>
                <a:ahLst/>
                <a:cxnLst/>
                <a:rect l="l" t="t" r="r" b="b"/>
                <a:pathLst>
                  <a:path w="1755917" h="1746339">
                    <a:moveTo>
                      <a:pt x="0" y="0"/>
                    </a:moveTo>
                    <a:lnTo>
                      <a:pt x="1755917" y="0"/>
                    </a:lnTo>
                    <a:lnTo>
                      <a:pt x="1755917" y="1746339"/>
                    </a:lnTo>
                    <a:lnTo>
                      <a:pt x="0" y="17463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469925" y="2515093"/>
              <a:ext cx="10202956" cy="80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There are 3 ways to pronounce “-</a:t>
              </a:r>
              <a:r>
                <a:rPr lang="en-US" sz="40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ed</a:t>
              </a:r>
              <a:r>
                <a:rPr lang="en-US" sz="4000" dirty="0">
                  <a:latin typeface="Comic Sans MS" panose="030F0702030302020204" pitchFamily="66" charset="0"/>
                </a:rPr>
                <a:t>”.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1.07266 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33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27910" y="-112532"/>
            <a:ext cx="2859614" cy="2266894"/>
          </a:xfrm>
          <a:custGeom>
            <a:avLst/>
            <a:gdLst/>
            <a:ahLst/>
            <a:cxnLst/>
            <a:rect l="l" t="t" r="r" b="b"/>
            <a:pathLst>
              <a:path w="4289421" h="3400341">
                <a:moveTo>
                  <a:pt x="4289422" y="0"/>
                </a:moveTo>
                <a:lnTo>
                  <a:pt x="0" y="0"/>
                </a:lnTo>
                <a:lnTo>
                  <a:pt x="0" y="3400342"/>
                </a:lnTo>
                <a:lnTo>
                  <a:pt x="4289422" y="3400342"/>
                </a:lnTo>
                <a:lnTo>
                  <a:pt x="42894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571257" y="65259"/>
            <a:ext cx="9284037" cy="131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2"/>
              </a:lnSpc>
            </a:pPr>
            <a:r>
              <a:rPr lang="en-US" sz="7830" dirty="0">
                <a:solidFill>
                  <a:srgbClr val="3F9265"/>
                </a:solidFill>
                <a:latin typeface="Comic Sans MS" panose="030F0702030302020204" pitchFamily="66" charset="0"/>
              </a:rPr>
              <a:t>Pronunciation: -</a:t>
            </a:r>
            <a:r>
              <a:rPr lang="en-US" sz="7830" dirty="0" err="1">
                <a:solidFill>
                  <a:srgbClr val="3F9265"/>
                </a:solidFill>
                <a:latin typeface="Comic Sans MS" panose="030F0702030302020204" pitchFamily="66" charset="0"/>
              </a:rPr>
              <a:t>ed</a:t>
            </a:r>
            <a:endParaRPr lang="en-US" sz="7830" dirty="0">
              <a:solidFill>
                <a:srgbClr val="3F92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2922" y="1989988"/>
            <a:ext cx="4674725" cy="4868012"/>
            <a:chOff x="1177640" y="1033982"/>
            <a:chExt cx="3344175" cy="3952656"/>
          </a:xfrm>
        </p:grpSpPr>
        <p:sp>
          <p:nvSpPr>
            <p:cNvPr id="39" name="Freeform 9"/>
            <p:cNvSpPr/>
            <p:nvPr/>
          </p:nvSpPr>
          <p:spPr>
            <a:xfrm rot="5400000">
              <a:off x="192511" y="2019111"/>
              <a:ext cx="3952656" cy="1982398"/>
            </a:xfrm>
            <a:custGeom>
              <a:avLst/>
              <a:gdLst/>
              <a:ahLst/>
              <a:cxnLst/>
              <a:rect l="l" t="t" r="r" b="b"/>
              <a:pathLst>
                <a:path w="5286394" h="2643197">
                  <a:moveTo>
                    <a:pt x="0" y="0"/>
                  </a:moveTo>
                  <a:lnTo>
                    <a:pt x="5286394" y="0"/>
                  </a:lnTo>
                  <a:lnTo>
                    <a:pt x="5286394" y="2643197"/>
                  </a:lnTo>
                  <a:lnTo>
                    <a:pt x="0" y="264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798261" y="1587500"/>
              <a:ext cx="2723554" cy="28042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s-ES" sz="4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Voiceless consonant sounds </a:t>
              </a:r>
              <a:r>
                <a:rPr lang="en-US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US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p, k, </a:t>
              </a:r>
              <a:r>
                <a:rPr lang="el-GR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θ,</a:t>
              </a:r>
              <a:r>
                <a:rPr lang="en-US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f, s,</a:t>
              </a:r>
              <a:r>
                <a:rPr lang="vi-VN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ks,</a:t>
              </a:r>
              <a:r>
                <a:rPr lang="en-US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ʃ, </a:t>
              </a:r>
              <a:r>
                <a:rPr lang="en-US" altLang="es-ES" sz="40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tʃ</a:t>
              </a:r>
              <a:r>
                <a:rPr lang="en-US" altLang="es-E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US" altLang="es-ES" sz="4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580" y="3025087"/>
            <a:ext cx="6200738" cy="1364865"/>
            <a:chOff x="9016310" y="2230091"/>
            <a:chExt cx="7987691" cy="1691304"/>
          </a:xfrm>
        </p:grpSpPr>
        <p:grpSp>
          <p:nvGrpSpPr>
            <p:cNvPr id="49" name="Group 6"/>
            <p:cNvGrpSpPr/>
            <p:nvPr/>
          </p:nvGrpSpPr>
          <p:grpSpPr>
            <a:xfrm>
              <a:off x="9016310" y="2230091"/>
              <a:ext cx="7987691" cy="1691304"/>
              <a:chOff x="0" y="0"/>
              <a:chExt cx="2103754" cy="445446"/>
            </a:xfrm>
          </p:grpSpPr>
          <p:sp>
            <p:nvSpPr>
              <p:cNvPr id="50" name="Freeform 7"/>
              <p:cNvSpPr/>
              <p:nvPr/>
            </p:nvSpPr>
            <p:spPr>
              <a:xfrm>
                <a:off x="0" y="0"/>
                <a:ext cx="2103754" cy="445446"/>
              </a:xfrm>
              <a:custGeom>
                <a:avLst/>
                <a:gdLst/>
                <a:ahLst/>
                <a:cxnLst/>
                <a:rect l="l" t="t" r="r" b="b"/>
                <a:pathLst>
                  <a:path w="2103754" h="445446">
                    <a:moveTo>
                      <a:pt x="49431" y="0"/>
                    </a:moveTo>
                    <a:lnTo>
                      <a:pt x="2054323" y="0"/>
                    </a:lnTo>
                    <a:cubicBezTo>
                      <a:pt x="2081623" y="0"/>
                      <a:pt x="2103754" y="22131"/>
                      <a:pt x="2103754" y="49431"/>
                    </a:cubicBezTo>
                    <a:lnTo>
                      <a:pt x="2103754" y="396016"/>
                    </a:lnTo>
                    <a:cubicBezTo>
                      <a:pt x="2103754" y="423315"/>
                      <a:pt x="2081623" y="445446"/>
                      <a:pt x="2054323" y="445446"/>
                    </a:cubicBezTo>
                    <a:lnTo>
                      <a:pt x="49431" y="445446"/>
                    </a:lnTo>
                    <a:cubicBezTo>
                      <a:pt x="36321" y="445446"/>
                      <a:pt x="23748" y="440238"/>
                      <a:pt x="14478" y="430968"/>
                    </a:cubicBezTo>
                    <a:cubicBezTo>
                      <a:pt x="5208" y="421698"/>
                      <a:pt x="0" y="409125"/>
                      <a:pt x="0" y="396016"/>
                    </a:cubicBezTo>
                    <a:lnTo>
                      <a:pt x="0" y="49431"/>
                    </a:lnTo>
                    <a:cubicBezTo>
                      <a:pt x="0" y="22131"/>
                      <a:pt x="22131" y="0"/>
                      <a:pt x="49431" y="0"/>
                    </a:cubicBezTo>
                    <a:close/>
                  </a:path>
                </a:pathLst>
              </a:custGeom>
              <a:solidFill>
                <a:srgbClr val="59C5F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8"/>
              <p:cNvSpPr txBox="1"/>
              <p:nvPr/>
            </p:nvSpPr>
            <p:spPr>
              <a:xfrm>
                <a:off x="0" y="-47625"/>
                <a:ext cx="2103754" cy="493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9663765" y="2238644"/>
              <a:ext cx="2954552" cy="1639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es-ES" sz="4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k</a:t>
              </a:r>
              <a:r>
                <a:rPr lang="en-US" altLang="es-ES" sz="4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iss</a:t>
              </a:r>
              <a:endParaRPr lang="vi-VN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r>
                <a:rPr lang="en-US" sz="3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US" sz="3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3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54290" y="1229875"/>
            <a:ext cx="11569700" cy="2034599"/>
            <a:chOff x="419100" y="1443544"/>
            <a:chExt cx="11569700" cy="1479281"/>
          </a:xfrm>
        </p:grpSpPr>
        <p:sp>
          <p:nvSpPr>
            <p:cNvPr id="71" name="Rounded Rectangle 70"/>
            <p:cNvSpPr/>
            <p:nvPr/>
          </p:nvSpPr>
          <p:spPr>
            <a:xfrm>
              <a:off x="419100" y="1443544"/>
              <a:ext cx="11569700" cy="1048342"/>
            </a:xfrm>
            <a:prstGeom prst="roundRect">
              <a:avLst/>
            </a:prstGeom>
            <a:solidFill>
              <a:schemeClr val="tx1">
                <a:alpha val="2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88231" y="1568608"/>
              <a:ext cx="10631437" cy="135421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en-US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After a voiceless consonant sound , we pronounce the “-</a:t>
              </a:r>
              <a:r>
                <a:rPr lang="en-US" altLang="es-ES" sz="28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ed</a:t>
              </a:r>
              <a:r>
                <a:rPr lang="en-US" altLang="es-E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” as </a:t>
              </a:r>
              <a:endParaRPr lang="vi-VN" altLang="es-E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pPr algn="ctr"/>
              <a:r>
                <a:rPr lang="en-US" altLang="es-E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/t/ 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739636" y="2504667"/>
            <a:ext cx="7478727" cy="1999733"/>
            <a:chOff x="5115037" y="2573761"/>
            <a:chExt cx="7725136" cy="1999733"/>
          </a:xfrm>
        </p:grpSpPr>
        <p:sp>
          <p:nvSpPr>
            <p:cNvPr id="88" name="Rounded Rectangle 87"/>
            <p:cNvSpPr/>
            <p:nvPr/>
          </p:nvSpPr>
          <p:spPr>
            <a:xfrm>
              <a:off x="5115037" y="2573761"/>
              <a:ext cx="7614275" cy="1999733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314847" y="3042132"/>
              <a:ext cx="752532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es-ES" sz="3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No vibration in the vocal chords.</a:t>
              </a:r>
            </a:p>
            <a:p>
              <a:pPr algn="just"/>
              <a:r>
                <a:rPr lang="en-US" altLang="es-ES" sz="3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Push of air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160496" y="3759910"/>
            <a:ext cx="7315576" cy="4115011"/>
            <a:chOff x="7197506" y="3539215"/>
            <a:chExt cx="7315576" cy="4115011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26" b="72531" l="1042" r="42535">
                          <a14:foregroundMark x1="7292" y1="53395" x2="11979" y2="58025"/>
                          <a14:foregroundMark x1="11632" y1="55247" x2="10243" y2="55247"/>
                          <a14:foregroundMark x1="12153" y1="55247" x2="12326" y2="54630"/>
                          <a14:foregroundMark x1="3125" y1="51852" x2="2951" y2="56790"/>
                          <a14:foregroundMark x1="4340" y1="58642" x2="3819" y2="56173"/>
                          <a14:foregroundMark x1="3472" y1="50309" x2="3993" y2="48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506" y="3539215"/>
              <a:ext cx="7315576" cy="4115011"/>
            </a:xfrm>
            <a:prstGeom prst="rect">
              <a:avLst/>
            </a:prstGeom>
          </p:spPr>
        </p:pic>
        <p:grpSp>
          <p:nvGrpSpPr>
            <p:cNvPr id="99" name="Group 98"/>
            <p:cNvGrpSpPr/>
            <p:nvPr/>
          </p:nvGrpSpPr>
          <p:grpSpPr>
            <a:xfrm>
              <a:off x="7339007" y="5406285"/>
              <a:ext cx="928145" cy="836736"/>
              <a:chOff x="7251700" y="5449764"/>
              <a:chExt cx="928145" cy="836736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7251700" y="5449764"/>
                <a:ext cx="928145" cy="83673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H="1">
                <a:off x="7430118" y="5449764"/>
                <a:ext cx="469282" cy="80961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7556758" y="3055175"/>
            <a:ext cx="35589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vi-VN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kiss</a:t>
            </a:r>
            <a:r>
              <a:rPr lang="en-US" altLang="es-E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ed </a:t>
            </a:r>
            <a:r>
              <a:rPr lang="en-US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/t/</a:t>
            </a:r>
          </a:p>
          <a:p>
            <a:r>
              <a:rPr lang="vi-VN" sz="3200" dirty="0">
                <a:solidFill>
                  <a:srgbClr val="444444"/>
                </a:solidFill>
                <a:latin typeface="Comic Sans MS" panose="030F0702030302020204" pitchFamily="66" charset="0"/>
              </a:rPr>
              <a:t>         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kis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endParaRPr lang="en-US" sz="32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517580" y="4780791"/>
            <a:ext cx="6200738" cy="1364865"/>
            <a:chOff x="9016310" y="2230091"/>
            <a:chExt cx="7987691" cy="1691304"/>
          </a:xfrm>
        </p:grpSpPr>
        <p:grpSp>
          <p:nvGrpSpPr>
            <p:cNvPr id="42" name="Group 6"/>
            <p:cNvGrpSpPr/>
            <p:nvPr/>
          </p:nvGrpSpPr>
          <p:grpSpPr>
            <a:xfrm>
              <a:off x="9016310" y="2230091"/>
              <a:ext cx="7987691" cy="1691304"/>
              <a:chOff x="0" y="0"/>
              <a:chExt cx="2103754" cy="445446"/>
            </a:xfrm>
          </p:grpSpPr>
          <p:sp>
            <p:nvSpPr>
              <p:cNvPr id="46" name="Freeform 7"/>
              <p:cNvSpPr/>
              <p:nvPr/>
            </p:nvSpPr>
            <p:spPr>
              <a:xfrm>
                <a:off x="0" y="0"/>
                <a:ext cx="2103754" cy="445446"/>
              </a:xfrm>
              <a:custGeom>
                <a:avLst/>
                <a:gdLst/>
                <a:ahLst/>
                <a:cxnLst/>
                <a:rect l="l" t="t" r="r" b="b"/>
                <a:pathLst>
                  <a:path w="2103754" h="445446">
                    <a:moveTo>
                      <a:pt x="49431" y="0"/>
                    </a:moveTo>
                    <a:lnTo>
                      <a:pt x="2054323" y="0"/>
                    </a:lnTo>
                    <a:cubicBezTo>
                      <a:pt x="2081623" y="0"/>
                      <a:pt x="2103754" y="22131"/>
                      <a:pt x="2103754" y="49431"/>
                    </a:cubicBezTo>
                    <a:lnTo>
                      <a:pt x="2103754" y="396016"/>
                    </a:lnTo>
                    <a:cubicBezTo>
                      <a:pt x="2103754" y="423315"/>
                      <a:pt x="2081623" y="445446"/>
                      <a:pt x="2054323" y="445446"/>
                    </a:cubicBezTo>
                    <a:lnTo>
                      <a:pt x="49431" y="445446"/>
                    </a:lnTo>
                    <a:cubicBezTo>
                      <a:pt x="36321" y="445446"/>
                      <a:pt x="23748" y="440238"/>
                      <a:pt x="14478" y="430968"/>
                    </a:cubicBezTo>
                    <a:cubicBezTo>
                      <a:pt x="5208" y="421698"/>
                      <a:pt x="0" y="409125"/>
                      <a:pt x="0" y="396016"/>
                    </a:cubicBezTo>
                    <a:lnTo>
                      <a:pt x="0" y="49431"/>
                    </a:lnTo>
                    <a:cubicBezTo>
                      <a:pt x="0" y="22131"/>
                      <a:pt x="22131" y="0"/>
                      <a:pt x="49431" y="0"/>
                    </a:cubicBezTo>
                    <a:close/>
                  </a:path>
                </a:pathLst>
              </a:custGeom>
              <a:solidFill>
                <a:srgbClr val="59C5F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8"/>
              <p:cNvSpPr txBox="1"/>
              <p:nvPr/>
            </p:nvSpPr>
            <p:spPr>
              <a:xfrm>
                <a:off x="0" y="-47625"/>
                <a:ext cx="2103754" cy="493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9225335" y="2238644"/>
              <a:ext cx="3392984" cy="1639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es-ES" sz="4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watch     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3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wɒ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tʃ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418832" y="4792188"/>
            <a:ext cx="42994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vi-VN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watch</a:t>
            </a:r>
            <a:r>
              <a:rPr lang="en-US" altLang="es-E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ed</a:t>
            </a:r>
            <a:r>
              <a:rPr lang="en-US" altLang="es-E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/t/</a:t>
            </a:r>
            <a:r>
              <a:rPr lang="vi-VN" altLang="es-E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3200" dirty="0">
                <a:solidFill>
                  <a:srgbClr val="444444"/>
                </a:solidFill>
                <a:latin typeface="Comic Sans MS" panose="030F0702030302020204" pitchFamily="66" charset="0"/>
              </a:rPr>
              <a:t>                         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wɒtʃ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endParaRPr lang="en-US" sz="3200" dirty="0"/>
          </a:p>
        </p:txBody>
      </p:sp>
      <p:pic>
        <p:nvPicPr>
          <p:cNvPr id="4" name="kiss__us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96806" y="3927810"/>
            <a:ext cx="406400" cy="406400"/>
          </a:xfrm>
          <a:prstGeom prst="rect">
            <a:avLst/>
          </a:prstGeom>
        </p:spPr>
      </p:pic>
      <p:pic>
        <p:nvPicPr>
          <p:cNvPr id="6" name="pronunciation_en_kiss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10219" y="3855980"/>
            <a:ext cx="406400" cy="406400"/>
          </a:xfrm>
          <a:prstGeom prst="rect">
            <a:avLst/>
          </a:prstGeom>
        </p:spPr>
      </p:pic>
      <p:pic>
        <p:nvPicPr>
          <p:cNvPr id="7" name="watch__us_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63780" y="5622137"/>
            <a:ext cx="406400" cy="406400"/>
          </a:xfrm>
          <a:prstGeom prst="rect">
            <a:avLst/>
          </a:prstGeom>
        </p:spPr>
      </p:pic>
      <p:pic>
        <p:nvPicPr>
          <p:cNvPr id="8" name="pronunciation_en_watch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88713" y="5660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2" grpId="0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6198</TotalTime>
  <Words>351</Words>
  <Application>Microsoft Office PowerPoint</Application>
  <PresentationFormat>Widescreen</PresentationFormat>
  <Paragraphs>144</Paragraphs>
  <Slides>11</Slides>
  <Notes>9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Baloo 2</vt:lpstr>
      <vt:lpstr>Bebas Neue</vt:lpstr>
      <vt:lpstr>Calibri</vt:lpstr>
      <vt:lpstr>Chewy</vt:lpstr>
      <vt:lpstr>Comic Sans MS</vt:lpstr>
      <vt:lpstr>Life Savers</vt:lpstr>
      <vt:lpstr>Life Savers ExtraBold</vt:lpstr>
      <vt:lpstr>Quicksand</vt:lpstr>
      <vt:lpstr>Quicksand SemiBold</vt:lpstr>
      <vt:lpstr>Times New Roman</vt:lpstr>
      <vt:lpstr>Elementary Activities to Celebrate Japanese Culture Day by Slidesgo</vt:lpstr>
      <vt:lpstr>2_Science Subject for Elementary - 3rd Grade: Physical, Life, and Earth by Slidesgo</vt:lpstr>
      <vt:lpstr>PowerPoint Presentation</vt:lpstr>
      <vt:lpstr>PowerPoint Presentation</vt:lpstr>
      <vt:lpstr>Warm-up</vt:lpstr>
      <vt:lpstr>Warm-up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</cp:lastModifiedBy>
  <cp:revision>741</cp:revision>
  <dcterms:created xsi:type="dcterms:W3CDTF">2023-12-16T10:48:42Z</dcterms:created>
  <dcterms:modified xsi:type="dcterms:W3CDTF">2026-04-03T07:13:27Z</dcterms:modified>
</cp:coreProperties>
</file>