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7" r:id="rId2"/>
    <p:sldId id="285" r:id="rId3"/>
    <p:sldId id="321" r:id="rId4"/>
    <p:sldId id="266" r:id="rId5"/>
    <p:sldId id="301" r:id="rId6"/>
    <p:sldId id="327" r:id="rId7"/>
    <p:sldId id="378" r:id="rId8"/>
    <p:sldId id="379" r:id="rId9"/>
    <p:sldId id="268" r:id="rId10"/>
    <p:sldId id="380" r:id="rId11"/>
    <p:sldId id="381" r:id="rId12"/>
    <p:sldId id="377" r:id="rId13"/>
    <p:sldId id="315" r:id="rId14"/>
    <p:sldId id="334" r:id="rId15"/>
    <p:sldId id="335" r:id="rId16"/>
    <p:sldId id="336" r:id="rId17"/>
    <p:sldId id="364" r:id="rId18"/>
    <p:sldId id="368" r:id="rId19"/>
    <p:sldId id="366" r:id="rId20"/>
    <p:sldId id="367" r:id="rId21"/>
    <p:sldId id="369" r:id="rId22"/>
    <p:sldId id="359" r:id="rId23"/>
    <p:sldId id="370" r:id="rId24"/>
    <p:sldId id="361" r:id="rId25"/>
    <p:sldId id="371" r:id="rId26"/>
    <p:sldId id="363" r:id="rId27"/>
    <p:sldId id="372" r:id="rId28"/>
    <p:sldId id="373" r:id="rId29"/>
    <p:sldId id="375" r:id="rId30"/>
    <p:sldId id="376" r:id="rId31"/>
    <p:sldId id="374" r:id="rId32"/>
    <p:sldId id="382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24CF6"/>
    <a:srgbClr val="AFDC7E"/>
    <a:srgbClr val="C4E59F"/>
    <a:srgbClr val="A9DA74"/>
    <a:srgbClr val="F6C6E3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6" autoAdjust="0"/>
    <p:restoredTop sz="94660"/>
  </p:normalViewPr>
  <p:slideViewPr>
    <p:cSldViewPr>
      <p:cViewPr varScale="1">
        <p:scale>
          <a:sx n="65" d="100"/>
          <a:sy n="65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68E7C-2E0D-4225-8786-A48541B06C56}" type="datetimeFigureOut">
              <a:rPr lang="en-US" smtClean="0"/>
              <a:t>09/04/2020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9BC6D-6A59-433B-A3C0-652FCC141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en-US" altLang="en-US" dirty="0" smtClean="0"/>
              <a:t>-</a:t>
            </a:r>
            <a:r>
              <a:rPr lang="en-US" sz="1200" dirty="0" smtClean="0">
                <a:latin typeface="Comic Sans MS" panose="030F0702030302020204" pitchFamily="66" charset="0"/>
              </a:rPr>
              <a:t>Let</a:t>
            </a:r>
            <a:r>
              <a:rPr lang="en-US" sz="1200" dirty="0" smtClean="0"/>
              <a:t>’</a:t>
            </a:r>
            <a:r>
              <a:rPr lang="en-US" sz="1200" dirty="0" smtClean="0">
                <a:latin typeface="Comic Sans MS" panose="030F0702030302020204" pitchFamily="66" charset="0"/>
              </a:rPr>
              <a:t>s do 4 actions: </a:t>
            </a:r>
            <a:r>
              <a:rPr lang="en-US" sz="1200" i="1" dirty="0" smtClean="0">
                <a:latin typeface="Comic Sans MS" panose="030F0702030302020204" pitchFamily="66" charset="0"/>
              </a:rPr>
              <a:t>run, walk, jump and raise your hands </a:t>
            </a:r>
            <a:r>
              <a:rPr lang="en-US" sz="1200" dirty="0" smtClean="0">
                <a:latin typeface="Comic Sans MS" panose="030F0702030302020204" pitchFamily="66" charset="0"/>
              </a:rPr>
              <a:t>first</a:t>
            </a:r>
            <a:r>
              <a:rPr lang="en-US" sz="1200" i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sz="1200" dirty="0" smtClean="0">
                <a:latin typeface="Comic Sans MS" panose="030F0702030302020204" pitchFamily="66" charset="0"/>
              </a:rPr>
              <a:t>- Teacher says the actions one by one, </a:t>
            </a:r>
            <a:r>
              <a:rPr lang="en-US" sz="1200" dirty="0" err="1" smtClean="0">
                <a:latin typeface="Comic Sans MS" panose="030F0702030302020204" pitchFamily="66" charset="0"/>
              </a:rPr>
              <a:t>Ss</a:t>
            </a:r>
            <a:r>
              <a:rPr lang="en-US" sz="1200" dirty="0" smtClean="0">
                <a:latin typeface="Comic Sans MS" panose="030F0702030302020204" pitchFamily="66" charset="0"/>
              </a:rPr>
              <a:t> do the correct action fast as they can.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304F0DB-5314-443B-BA67-208EE538B214}" type="slidenum">
              <a:rPr lang="en-US" altLang="en-US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61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Have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watch the video and do actions.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1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9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sách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nội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98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Wrap</a:t>
            </a:r>
            <a:r>
              <a:rPr lang="en-US" baseline="0" dirty="0" smtClean="0"/>
              <a:t> up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9BC6D-6A59-433B-A3C0-652FCC141E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98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9E964E1-94C8-49B7-955C-B4608F72BC1A}" type="slidenum">
              <a:rPr lang="en-US" altLang="en-US" smtClean="0"/>
              <a:pPr/>
              <a:t>33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505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93694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4135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06083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368450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09/04/2020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29.jpeg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slide" Target="slide1.xml"/><Relationship Id="rId9" Type="http://schemas.openxmlformats.org/officeDocument/2006/relationships/image" Target="../media/image42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29.jpeg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29.jpeg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29.jpeg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29.jpeg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image" Target="../media/image29.jpeg"/><Relationship Id="rId9" Type="http://schemas.openxmlformats.org/officeDocument/2006/relationships/image" Target="../media/image42.png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29.jpeg"/><Relationship Id="rId9" Type="http://schemas.openxmlformats.org/officeDocument/2006/relationships/image" Target="../media/image42.png"/><Relationship Id="rId1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0.jpe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4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542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8382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9717" y="3505199"/>
            <a:ext cx="3284883" cy="251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123348" y="2667000"/>
            <a:ext cx="52578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are these?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48856" y="6021314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>
                <a:latin typeface="Comic Sans MS" pitchFamily="66" charset="0"/>
              </a:rPr>
              <a:t>t</a:t>
            </a:r>
            <a:r>
              <a:rPr lang="en-US" altLang="en-US" sz="3000" dirty="0" smtClean="0">
                <a:latin typeface="Comic Sans MS" pitchFamily="66" charset="0"/>
              </a:rPr>
              <a:t>wo</a:t>
            </a:r>
            <a:r>
              <a:rPr lang="en-US" altLang="en-US" sz="3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en-US" sz="3000" dirty="0" smtClean="0">
                <a:latin typeface="Comic Sans MS" pitchFamily="66" charset="0"/>
              </a:rPr>
              <a:t>jackets</a:t>
            </a:r>
            <a:endParaRPr lang="en-US" altLang="en-US" sz="3000" dirty="0">
              <a:latin typeface="Comic Sans MS" pitchFamily="66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11195" y="2667000"/>
            <a:ext cx="5308605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How many jackets?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335607" y="6019328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 smtClean="0">
                <a:latin typeface="Comic Sans MS" pitchFamily="66" charset="0"/>
              </a:rPr>
              <a:t>jackets</a:t>
            </a:r>
            <a:endParaRPr lang="en-US" altLang="en-US" sz="3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935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5" grpId="0"/>
      <p:bldP spid="17" grpId="0" animBg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8382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7844" y="3221350"/>
            <a:ext cx="1469747" cy="248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214696" y="2507482"/>
            <a:ext cx="52578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are these?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83409" y="5999202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>
                <a:latin typeface="Comic Sans MS" pitchFamily="66" charset="0"/>
              </a:rPr>
              <a:t>a</a:t>
            </a:r>
            <a:r>
              <a:rPr lang="en-US" altLang="en-US" sz="3000" dirty="0" smtClean="0">
                <a:latin typeface="Comic Sans MS" pitchFamily="66" charset="0"/>
              </a:rPr>
              <a:t> pair of</a:t>
            </a:r>
            <a:r>
              <a:rPr lang="en-US" altLang="en-US" sz="3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en-US" sz="3000" dirty="0" smtClean="0">
                <a:latin typeface="Comic Sans MS" pitchFamily="66" charset="0"/>
              </a:rPr>
              <a:t>jeans</a:t>
            </a:r>
            <a:endParaRPr lang="en-US" altLang="en-US" sz="3000" dirty="0">
              <a:latin typeface="Comic Sans MS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36644" y="2508511"/>
            <a:ext cx="5413904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How many jeans?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59223" y="5993586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 smtClean="0">
                <a:latin typeface="Comic Sans MS" pitchFamily="66" charset="0"/>
              </a:rPr>
              <a:t>jeans</a:t>
            </a:r>
            <a:endParaRPr lang="en-US" altLang="en-US" sz="3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317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/>
      <p:bldP spid="20" grpId="0" animBg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838200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764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00082"/>
            <a:ext cx="2832649" cy="246731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200053" y="2507397"/>
            <a:ext cx="52578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are these?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76600" y="5995810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>
                <a:latin typeface="Comic Sans MS" pitchFamily="66" charset="0"/>
              </a:rPr>
              <a:t>t</a:t>
            </a:r>
            <a:r>
              <a:rPr lang="en-US" altLang="en-US" sz="3000" dirty="0" smtClean="0">
                <a:latin typeface="Comic Sans MS" pitchFamily="66" charset="0"/>
              </a:rPr>
              <a:t>hree inkpots</a:t>
            </a:r>
            <a:endParaRPr lang="en-US" altLang="en-US" sz="3000" dirty="0">
              <a:latin typeface="Comic Sans MS" pitchFamily="66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182847" y="2507397"/>
            <a:ext cx="5410013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How many inkpots?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269226" y="5995810"/>
            <a:ext cx="28332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000" dirty="0" smtClean="0">
                <a:latin typeface="Comic Sans MS" pitchFamily="66" charset="0"/>
              </a:rPr>
              <a:t>inkpots</a:t>
            </a:r>
            <a:endParaRPr lang="en-US" altLang="en-US" sz="3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806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6" grpId="0"/>
      <p:bldP spid="21" grpId="0" animBg="1"/>
      <p:bldP spid="24" grpId="0"/>
      <p:bldP spid="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91" y="2971800"/>
            <a:ext cx="8784609" cy="38066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6400" y="2220724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Open your book - page </a:t>
            </a:r>
            <a:r>
              <a:rPr lang="en-US" sz="4000" b="1" dirty="0" smtClean="0">
                <a:solidFill>
                  <a:srgbClr val="FF0000"/>
                </a:solidFill>
              </a:rPr>
              <a:t>46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8143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8600" y="2819400"/>
            <a:ext cx="4114800" cy="2819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have got </a:t>
            </a:r>
          </a:p>
          <a:p>
            <a:pPr algn="ctr"/>
            <a:endParaRPr lang="en-US" sz="35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………………………</a:t>
            </a:r>
            <a:endParaRPr lang="en-US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590800"/>
            <a:ext cx="4648200" cy="32684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85800" y="4114800"/>
            <a:ext cx="31242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wo jackets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9656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8600" y="2667000"/>
            <a:ext cx="4114800" cy="2819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have got </a:t>
            </a:r>
          </a:p>
          <a:p>
            <a:pPr algn="ctr"/>
            <a:endParaRPr lang="en-US" sz="35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……………………………</a:t>
            </a:r>
            <a:endParaRPr lang="en-US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87" y="2442452"/>
            <a:ext cx="4637225" cy="326849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07663" y="3966452"/>
            <a:ext cx="39624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pair of jeans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5033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7620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8513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0500" y="2705100"/>
            <a:ext cx="4114800" cy="2819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have got </a:t>
            </a:r>
          </a:p>
          <a:p>
            <a:pPr algn="ctr"/>
            <a:endParaRPr lang="en-US" sz="35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……………………………</a:t>
            </a:r>
            <a:endParaRPr lang="en-US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4038600"/>
            <a:ext cx="3429000" cy="990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three inkpots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075" y="2590800"/>
            <a:ext cx="4437944" cy="304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373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3"/>
          <a:stretch>
            <a:fillRect/>
          </a:stretch>
        </p:blipFill>
        <p:spPr bwMode="auto">
          <a:xfrm>
            <a:off x="1374775" y="260350"/>
            <a:ext cx="63944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/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6"/>
          <a:srcRect t="6381"/>
          <a:stretch>
            <a:fillRect/>
          </a:stretch>
        </p:blipFill>
        <p:spPr bwMode="auto">
          <a:xfrm>
            <a:off x="2835275" y="1989138"/>
            <a:ext cx="3392488" cy="31765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/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" name="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1675" y="5583238"/>
            <a:ext cx="1484313" cy="742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65" name="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78125"/>
            <a:ext cx="135572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13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0" y="2871788"/>
            <a:ext cx="14732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955" y="4648200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1970344" y="38740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76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5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14500" y="857250"/>
            <a:ext cx="5526088" cy="55197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2637511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857500" y="2000250"/>
            <a:ext cx="3392488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/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6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2">
              <a:extLst/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3225" y="4883150"/>
            <a:ext cx="960438" cy="490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513" y="2347913"/>
            <a:ext cx="1063625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2125" y="1628775"/>
            <a:ext cx="960438" cy="341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Plain">
              <a:avLst/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tx1"/>
                </a:solidFill>
              </a:rPr>
              <a:t>Spin and stop </a:t>
            </a:r>
            <a:r>
              <a:rPr lang="es-ES_tradnl" sz="2400" b="1" dirty="0" err="1">
                <a:solidFill>
                  <a:schemeClr val="tx1"/>
                </a:solidFill>
              </a:rPr>
              <a:t>the</a:t>
            </a:r>
            <a:r>
              <a:rPr lang="es-ES_tradnl" sz="2400" b="1" dirty="0">
                <a:solidFill>
                  <a:schemeClr val="tx1"/>
                </a:solidFill>
              </a:rPr>
              <a:t> pointer and </a:t>
            </a:r>
            <a:r>
              <a:rPr lang="es-ES_tradnl" sz="2400" b="1" dirty="0" err="1">
                <a:solidFill>
                  <a:schemeClr val="tx1"/>
                </a:solidFill>
              </a:rPr>
              <a:t>click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the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pointed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topic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3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599485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225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0661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1969203" y="38740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10417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8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863275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9400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1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39126" y="609600"/>
            <a:ext cx="7243762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have got </a:t>
            </a:r>
            <a:r>
              <a:rPr lang="es-ES_tradnl" sz="4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………………………</a:t>
            </a:r>
            <a:endParaRPr lang="es-ES" sz="4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45 CuadroTexto"/>
          <p:cNvSpPr txBox="1"/>
          <p:nvPr/>
        </p:nvSpPr>
        <p:spPr>
          <a:xfrm>
            <a:off x="4418950" y="304800"/>
            <a:ext cx="4114800" cy="10163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hree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inkpots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84" y="1773072"/>
            <a:ext cx="4484246" cy="39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5" b="61983"/>
          <a:stretch>
            <a:fillRect/>
          </a:stretch>
        </p:blipFill>
        <p:spPr bwMode="auto">
          <a:xfrm>
            <a:off x="260320" y="2612570"/>
            <a:ext cx="8634184" cy="355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59817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/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5663692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868613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/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29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45403" y="38740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10417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2920" y="50292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5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04800" y="381000"/>
            <a:ext cx="83058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I have got ……………………………</a:t>
            </a:r>
            <a:endParaRPr lang="en-US" sz="45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45 CuadroTexto"/>
          <p:cNvSpPr txBox="1"/>
          <p:nvPr/>
        </p:nvSpPr>
        <p:spPr>
          <a:xfrm>
            <a:off x="3962400" y="29570"/>
            <a:ext cx="4114800" cy="1131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pair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of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jeans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1570630"/>
            <a:ext cx="2667000" cy="451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3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/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3976823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897188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/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34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502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2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1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00" y="526368"/>
            <a:ext cx="84582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 I have got …………………..…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582" y="1524000"/>
            <a:ext cx="51771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45 CuadroTexto"/>
          <p:cNvSpPr txBox="1"/>
          <p:nvPr/>
        </p:nvSpPr>
        <p:spPr>
          <a:xfrm>
            <a:off x="3962400" y="37531"/>
            <a:ext cx="4114800" cy="10163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two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jackets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/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848768" y="2068730"/>
            <a:ext cx="3394075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/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38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92839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6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9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</a:p>
        </p:txBody>
      </p:sp>
      <p:pic>
        <p:nvPicPr>
          <p:cNvPr id="9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914400"/>
            <a:ext cx="2873375" cy="2873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" name="Plus 2"/>
          <p:cNvSpPr/>
          <p:nvPr/>
        </p:nvSpPr>
        <p:spPr>
          <a:xfrm>
            <a:off x="1785938" y="4648200"/>
            <a:ext cx="1033462" cy="9144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3421626" y="4038600"/>
            <a:ext cx="1766664" cy="176666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5562600" y="4038600"/>
            <a:ext cx="1766664" cy="176666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ds Saying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/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20596214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878138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/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30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6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599485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502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6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9126" y="609600"/>
            <a:ext cx="7243762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have got </a:t>
            </a:r>
            <a:r>
              <a:rPr lang="es-ES_tradnl" sz="45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………………………</a:t>
            </a:r>
            <a:endParaRPr lang="es-ES" sz="4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45 CuadroTexto"/>
          <p:cNvSpPr txBox="1"/>
          <p:nvPr/>
        </p:nvSpPr>
        <p:spPr>
          <a:xfrm>
            <a:off x="4343400" y="304800"/>
            <a:ext cx="4114800" cy="10163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hree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inkpots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84" y="1773072"/>
            <a:ext cx="4484246" cy="39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0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/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7587073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871788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/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chemeClr val="tx1"/>
                </a:solidFill>
              </a:rPr>
              <a:t>Spin and stop </a:t>
            </a:r>
            <a:r>
              <a:rPr lang="es-ES_tradnl" sz="2400" b="1" dirty="0" err="1">
                <a:solidFill>
                  <a:schemeClr val="tx1"/>
                </a:solidFill>
              </a:rPr>
              <a:t>the</a:t>
            </a:r>
            <a:r>
              <a:rPr lang="es-ES_tradnl" sz="2400" b="1" dirty="0">
                <a:solidFill>
                  <a:schemeClr val="tx1"/>
                </a:solidFill>
              </a:rPr>
              <a:t> pointer and </a:t>
            </a:r>
            <a:r>
              <a:rPr lang="es-ES_tradnl" sz="2400" b="1" dirty="0" err="1">
                <a:solidFill>
                  <a:schemeClr val="tx1"/>
                </a:solidFill>
              </a:rPr>
              <a:t>click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the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pointed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topic</a:t>
            </a:r>
            <a:endParaRPr lang="es-ES" sz="2400" b="1" dirty="0">
              <a:solidFill>
                <a:schemeClr val="tx1"/>
              </a:solidFill>
            </a:endParaRPr>
          </a:p>
        </p:txBody>
      </p:sp>
      <p:pic>
        <p:nvPicPr>
          <p:cNvPr id="34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599485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502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2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5706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4800" y="543351"/>
            <a:ext cx="7848600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 I have got …………………………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1656781"/>
            <a:ext cx="2667000" cy="451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45 CuadroTexto"/>
          <p:cNvSpPr txBox="1"/>
          <p:nvPr/>
        </p:nvSpPr>
        <p:spPr>
          <a:xfrm>
            <a:off x="4016991" y="152400"/>
            <a:ext cx="4114800" cy="11310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pair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of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jeans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2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905000" y="1066800"/>
            <a:ext cx="5620248" cy="770467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Game: </a:t>
            </a:r>
            <a:r>
              <a:rPr lang="en-US" sz="36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Times New Roman" pitchFamily="18" charset="0"/>
              </a:rPr>
              <a:t>Fast as you can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11652" y="76200"/>
            <a:ext cx="2873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Warm - up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50" y="2132336"/>
            <a:ext cx="3281533" cy="2287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717" y="2132336"/>
            <a:ext cx="3273258" cy="224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050" y="4420737"/>
            <a:ext cx="3281533" cy="232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711" y="4437797"/>
            <a:ext cx="3266889" cy="22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398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/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782763" y="862013"/>
            <a:ext cx="5526087" cy="55197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3976823">
            <a:off x="2809875" y="2033588"/>
            <a:ext cx="3425825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897188" y="1981200"/>
            <a:ext cx="3392487" cy="31765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/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788" y="2962275"/>
            <a:ext cx="1316037" cy="131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516563"/>
            <a:ext cx="1865312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516563"/>
            <a:ext cx="186531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0825" y="1019175"/>
            <a:ext cx="969963" cy="969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3" name="52 CuadroTexto"/>
          <p:cNvSpPr txBox="1"/>
          <p:nvPr/>
        </p:nvSpPr>
        <p:spPr>
          <a:xfrm>
            <a:off x="1116013" y="322263"/>
            <a:ext cx="6911975" cy="5111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400" b="1" dirty="0">
                <a:solidFill>
                  <a:srgbClr val="00FFFF"/>
                </a:solidFill>
              </a:rPr>
              <a:t>Spin and stop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pointer and </a:t>
            </a:r>
            <a:r>
              <a:rPr lang="es-ES_tradnl" sz="2400" b="1" dirty="0" err="1">
                <a:solidFill>
                  <a:srgbClr val="00FFFF"/>
                </a:solidFill>
              </a:rPr>
              <a:t>click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the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pointed</a:t>
            </a:r>
            <a:r>
              <a:rPr lang="es-ES_tradnl" sz="2400" b="1" dirty="0">
                <a:solidFill>
                  <a:srgbClr val="00FFFF"/>
                </a:solidFill>
              </a:rPr>
              <a:t> </a:t>
            </a:r>
            <a:r>
              <a:rPr lang="es-ES_tradnl" sz="2400" b="1" dirty="0" err="1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pic>
        <p:nvPicPr>
          <p:cNvPr id="34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214438"/>
            <a:ext cx="111662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32485">
            <a:off x="6069626" y="2895163"/>
            <a:ext cx="1367831" cy="10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7365">
            <a:off x="5798762" y="1862531"/>
            <a:ext cx="1025218" cy="119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548346">
            <a:off x="5971891" y="3871154"/>
            <a:ext cx="1010323" cy="11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4714875"/>
            <a:ext cx="1255245" cy="9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232339">
            <a:off x="2031490" y="3950253"/>
            <a:ext cx="1318253" cy="99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82962">
            <a:off x="3641719" y="4994235"/>
            <a:ext cx="1129863" cy="1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4260" y="4711070"/>
            <a:ext cx="1311083" cy="12581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2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105400"/>
            <a:ext cx="1208280" cy="11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4487249">
            <a:off x="1936869" y="2851084"/>
            <a:ext cx="1040923" cy="12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62" y="1981200"/>
            <a:ext cx="1229623" cy="117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7655" y="1285875"/>
            <a:ext cx="1290169" cy="975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5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" action="ppaction://hlinkshowjump?jump=nextslide"/>
          </p:cNvPr>
          <p:cNvSpPr/>
          <p:nvPr/>
        </p:nvSpPr>
        <p:spPr>
          <a:xfrm>
            <a:off x="428625" y="5805264"/>
            <a:ext cx="1357313" cy="909861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</a:rPr>
              <a:t>WHEEL</a:t>
            </a:r>
          </a:p>
        </p:txBody>
      </p:sp>
      <p:sp>
        <p:nvSpPr>
          <p:cNvPr id="4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-228600" y="526368"/>
            <a:ext cx="9220199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tx1"/>
                </a:solidFill>
                <a:latin typeface="Comic Sans MS" panose="030F0702030302020204" pitchFamily="66" charset="0"/>
              </a:rPr>
              <a:t> I have got …………………..…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8582" y="1524000"/>
            <a:ext cx="51771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45 CuadroTexto"/>
          <p:cNvSpPr txBox="1"/>
          <p:nvPr/>
        </p:nvSpPr>
        <p:spPr>
          <a:xfrm>
            <a:off x="3962400" y="152400"/>
            <a:ext cx="4114800" cy="10163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two</a:t>
            </a:r>
            <a:r>
              <a:rPr lang="es-ES_tradnl" sz="45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5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jackets</a:t>
            </a:r>
            <a:endParaRPr lang="es-ES_tradnl" sz="450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8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8284" y="0"/>
            <a:ext cx="24689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23881" y="0"/>
            <a:ext cx="2786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Lesson 3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18" y="769203"/>
            <a:ext cx="60251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Trace the letters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371600"/>
            <a:ext cx="42188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Look and say</a:t>
            </a:r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981105" cy="69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991" y="2971800"/>
            <a:ext cx="8784609" cy="380666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52400" y="2278797"/>
            <a:ext cx="3984009" cy="616803"/>
          </a:xfrm>
          <a:prstGeom prst="wedgeRoundRectCallout">
            <a:avLst>
              <a:gd name="adj1" fmla="val -55007"/>
              <a:gd name="adj2" fmla="val -684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I have got two </a:t>
            </a:r>
            <a:r>
              <a:rPr lang="en-US" sz="3000" b="1" dirty="0" smtClean="0">
                <a:solidFill>
                  <a:srgbClr val="FF0000"/>
                </a:solidFill>
              </a:rPr>
              <a:t>j</a:t>
            </a:r>
            <a:r>
              <a:rPr lang="en-US" sz="3000" b="1" dirty="0" smtClean="0"/>
              <a:t>ackets.</a:t>
            </a:r>
            <a:endParaRPr lang="en-US" sz="3000" b="1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719018" y="2306007"/>
            <a:ext cx="4272582" cy="616803"/>
          </a:xfrm>
          <a:prstGeom prst="wedgeRoundRectCallout">
            <a:avLst>
              <a:gd name="adj1" fmla="val 53727"/>
              <a:gd name="adj2" fmla="val 511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/>
              <a:t>I have got a pair of </a:t>
            </a:r>
            <a:r>
              <a:rPr lang="en-US" sz="3000" b="1" dirty="0" smtClean="0">
                <a:solidFill>
                  <a:srgbClr val="FF0000"/>
                </a:solidFill>
              </a:rPr>
              <a:t>j</a:t>
            </a:r>
            <a:r>
              <a:rPr lang="en-US" sz="3000" b="1" dirty="0" smtClean="0"/>
              <a:t>eans.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496851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1" name="Group 1"/>
          <p:cNvGrpSpPr>
            <a:grpSpLocks/>
          </p:cNvGrpSpPr>
          <p:nvPr/>
        </p:nvGrpSpPr>
        <p:grpSpPr bwMode="auto">
          <a:xfrm>
            <a:off x="2427288" y="649288"/>
            <a:ext cx="6209632" cy="4494212"/>
            <a:chOff x="2503432" y="1580346"/>
            <a:chExt cx="5899867" cy="4493226"/>
          </a:xfrm>
        </p:grpSpPr>
        <p:sp>
          <p:nvSpPr>
            <p:cNvPr id="43013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1154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en-US" altLang="en-US" sz="2300" b="1">
                  <a:solidFill>
                    <a:srgbClr val="0000FF"/>
                  </a:solidFill>
                  <a:latin typeface="Arial" charset="0"/>
                </a:rPr>
                <a:t>CÔNG TY CỔ PHẦN PHÁT TRIỂN GIÁO DỤC </a:t>
              </a:r>
            </a:p>
            <a:p>
              <a:pPr algn="r" eaLnBrk="1" hangingPunct="1"/>
              <a:r>
                <a:rPr lang="en-US" altLang="en-US" sz="2300" b="1">
                  <a:solidFill>
                    <a:srgbClr val="0000FF"/>
                  </a:solidFill>
                  <a:latin typeface="Arial" charset="0"/>
                </a:rPr>
                <a:t>VIỆT NAM VPBOX</a:t>
              </a:r>
              <a:r>
                <a:rPr lang="en-US" altLang="en-US" sz="1600" b="1">
                  <a:solidFill>
                    <a:srgbClr val="00B05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92441" y="2835783"/>
              <a:ext cx="5410858" cy="3237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Nội</a:t>
              </a:r>
              <a:endParaRPr lang="en-US" b="1" dirty="0">
                <a:solidFill>
                  <a:srgbClr val="FF6600"/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Biệt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thự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G2&amp;G28,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Làng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Quốc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Tế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Thăng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Long,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Cầu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Giấy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Hà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Nội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eaLnBrk="1" hangingPunct="1">
                <a:lnSpc>
                  <a:spcPct val="120000"/>
                </a:lnSpc>
                <a:defRPr/>
              </a:pPr>
              <a:r>
                <a:rPr lang="en-US" sz="1600" u="sng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600" u="sng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lnSpc>
                  <a:spcPct val="120000"/>
                </a:lnSpc>
                <a:defRPr/>
              </a:pP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Thành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Phố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Hồ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Chí</a:t>
              </a:r>
              <a:r>
                <a:rPr lang="en-US" b="1" dirty="0">
                  <a:solidFill>
                    <a:srgbClr val="FF6600"/>
                  </a:solidFill>
                  <a:latin typeface="Arial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eaLnBrk="1" hangingPunct="1">
                <a:defRPr/>
              </a:pP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Số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29 Mai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Thị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Lựu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, </a:t>
              </a:r>
              <a:r>
                <a:rPr lang="en-US" sz="1600" dirty="0" err="1">
                  <a:latin typeface="Arial" pitchFamily="34" charset="0"/>
                  <a:cs typeface="Arial" panose="020B0604020202020204" pitchFamily="34" charset="0"/>
                </a:rPr>
                <a:t>Quận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1, TP. HCM.</a:t>
              </a:r>
            </a:p>
            <a:p>
              <a:pPr algn="r" eaLnBrk="1" hangingPunct="1">
                <a:defRPr/>
              </a:pP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eaLnBrk="1" hangingPunct="1">
                <a:defRPr/>
              </a:pP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  <a:t/>
              </a:r>
              <a:br>
                <a:rPr lang="en-US" sz="1600" u="sng" dirty="0">
                  <a:latin typeface="Arial" pitchFamily="34" charset="0"/>
                  <a:cs typeface="Arial" panose="020B0604020202020204" pitchFamily="34" charset="0"/>
                </a:rPr>
              </a:br>
              <a:endParaRPr lang="en-US" sz="1600" u="sng" dirty="0">
                <a:latin typeface="Arial" pitchFamily="34" charset="0"/>
                <a:cs typeface="Arial" panose="020B0604020202020204" pitchFamily="34" charset="0"/>
              </a:endParaRPr>
            </a:p>
            <a:p>
              <a:pPr algn="r" eaLnBrk="1" hangingPunct="1">
                <a:defRPr/>
              </a:pPr>
              <a:r>
                <a:rPr lang="en-US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www.vpbox.edu.vn</a:t>
              </a:r>
              <a:r>
                <a:rPr lang="en-US" sz="1600" dirty="0">
                  <a:latin typeface="Arial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pic>
        <p:nvPicPr>
          <p:cNvPr id="43012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6" y="252775"/>
            <a:ext cx="20129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98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05200" y="127337"/>
            <a:ext cx="25090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0333" y="914400"/>
            <a:ext cx="317426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51" y="2117467"/>
            <a:ext cx="9157151" cy="46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17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143000"/>
            <a:ext cx="23270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Revision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3861058"/>
            <a:ext cx="3048000" cy="214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13151" y="5843826"/>
            <a:ext cx="269809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000" dirty="0" smtClean="0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altLang="en-US" sz="5000" dirty="0" smtClean="0">
                <a:latin typeface="Comic Sans MS" pitchFamily="66" charset="0"/>
              </a:rPr>
              <a:t>acket</a:t>
            </a:r>
            <a:endParaRPr lang="en-US" altLang="en-US" sz="5000" dirty="0">
              <a:latin typeface="Comic Sans MS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673" y="3886200"/>
            <a:ext cx="2884527" cy="207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770490" y="5864052"/>
            <a:ext cx="253530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5000" dirty="0" smtClean="0">
                <a:solidFill>
                  <a:srgbClr val="FF0000"/>
                </a:solidFill>
                <a:latin typeface="Comic Sans MS" pitchFamily="66" charset="0"/>
              </a:rPr>
              <a:t>j</a:t>
            </a:r>
            <a:r>
              <a:rPr lang="en-US" altLang="en-US" sz="5000" dirty="0" smtClean="0">
                <a:latin typeface="Comic Sans MS" pitchFamily="66" charset="0"/>
              </a:rPr>
              <a:t>eans</a:t>
            </a:r>
            <a:endParaRPr lang="en-US" altLang="en-US" sz="5000" dirty="0">
              <a:latin typeface="Comic Sans MS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2957090" cy="2089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99" y="1771759"/>
            <a:ext cx="2957089" cy="2089299"/>
          </a:xfrm>
          <a:prstGeom prst="rect">
            <a:avLst/>
          </a:prstGeom>
        </p:spPr>
      </p:pic>
      <p:pic>
        <p:nvPicPr>
          <p:cNvPr id="12" name="Letter 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26345" y="3164864"/>
            <a:ext cx="609600" cy="609600"/>
          </a:xfrm>
          <a:prstGeom prst="rect">
            <a:avLst/>
          </a:prstGeom>
        </p:spPr>
      </p:pic>
      <p:pic>
        <p:nvPicPr>
          <p:cNvPr id="13" name="sound j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43800" y="3010867"/>
            <a:ext cx="609600" cy="609600"/>
          </a:xfrm>
          <a:prstGeom prst="rect">
            <a:avLst/>
          </a:prstGeom>
        </p:spPr>
      </p:pic>
      <p:pic>
        <p:nvPicPr>
          <p:cNvPr id="14" name="Jacke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51008" y="5195560"/>
            <a:ext cx="609600" cy="609600"/>
          </a:xfrm>
          <a:prstGeom prst="rect">
            <a:avLst/>
          </a:prstGeom>
        </p:spPr>
      </p:pic>
      <p:pic>
        <p:nvPicPr>
          <p:cNvPr id="19" name="Jean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43800" y="5180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081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416" y="228600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38" y="237530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0082" y="990600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ow to write Letter J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922060"/>
            <a:ext cx="9144000" cy="500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579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" y="12196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00200" y="162326"/>
            <a:ext cx="4697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Lesson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7363" y="921603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676400"/>
            <a:ext cx="8367363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500" dirty="0">
                <a:ln w="11430"/>
                <a:solidFill>
                  <a:srgbClr val="080808"/>
                </a:solidFill>
              </a:rPr>
              <a:t>Let’s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write letter </a:t>
            </a:r>
            <a:r>
              <a:rPr lang="en-US" sz="3500" dirty="0" err="1" smtClean="0">
                <a:ln w="11430"/>
                <a:solidFill>
                  <a:srgbClr val="080808"/>
                </a:solidFill>
              </a:rPr>
              <a:t>Jj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:  in </a:t>
            </a:r>
            <a:r>
              <a:rPr lang="en-US" sz="3500" dirty="0">
                <a:ln w="11430"/>
                <a:solidFill>
                  <a:srgbClr val="080808"/>
                </a:solidFill>
              </a:rPr>
              <a:t>the air,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in </a:t>
            </a:r>
            <a:r>
              <a:rPr lang="en-US" sz="3500" dirty="0">
                <a:ln w="11430"/>
                <a:solidFill>
                  <a:srgbClr val="080808"/>
                </a:solidFill>
              </a:rPr>
              <a:t>your palms and on your friend’s back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1804">
            <a:off x="1023707" y="3675230"/>
            <a:ext cx="2663825" cy="24955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45" y="3276600"/>
            <a:ext cx="2517775" cy="2590800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8616">
            <a:off x="6303732" y="3702217"/>
            <a:ext cx="2416175" cy="2409825"/>
          </a:xfrm>
          <a:prstGeom prst="rect">
            <a:avLst/>
          </a:prstGeom>
          <a:noFill/>
          <a:ln w="952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9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3" y="12196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74173" y="121960"/>
            <a:ext cx="46971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</a:t>
            </a:r>
            <a:r>
              <a:rPr lang="en-US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</a:t>
            </a:r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Lesson 3: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7363" y="921603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726049"/>
            <a:ext cx="822959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500" dirty="0">
                <a:ln w="11430"/>
                <a:solidFill>
                  <a:srgbClr val="080808"/>
                </a:solidFill>
              </a:rPr>
              <a:t>Let’s 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write letter </a:t>
            </a:r>
            <a:r>
              <a:rPr lang="en-US" sz="3500" dirty="0" err="1" smtClean="0">
                <a:ln w="11430"/>
                <a:solidFill>
                  <a:srgbClr val="080808"/>
                </a:solidFill>
              </a:rPr>
              <a:t>Jj</a:t>
            </a:r>
            <a:r>
              <a:rPr lang="en-US" sz="3500" dirty="0" smtClean="0">
                <a:ln w="11430"/>
                <a:solidFill>
                  <a:srgbClr val="080808"/>
                </a:solidFill>
              </a:rPr>
              <a:t> on your board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33" y="2356991"/>
            <a:ext cx="686545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  <a:cs typeface="Arial" pitchFamily="34" charset="0"/>
              </a:rPr>
              <a:t>J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29200" y="3324017"/>
            <a:ext cx="8382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itchFamily="18" charset="0"/>
              </a:rPr>
              <a:t>J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9400" y="35052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86200" y="35052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0" y="3505200"/>
            <a:ext cx="8382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5355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6" grpId="0"/>
      <p:bldP spid="2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98446"/>
            <a:ext cx="22156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Unit 10: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8846" y="108682"/>
            <a:ext cx="235673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Lesson 3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1304" y="835612"/>
            <a:ext cx="5084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Trace the letters.</a:t>
            </a:r>
            <a:endParaRPr lang="en-US" sz="48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641475"/>
            <a:ext cx="5562600" cy="42256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0818" y="2590800"/>
            <a:ext cx="2138982" cy="3581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6606" y="1656373"/>
            <a:ext cx="58963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Open your book -  page </a:t>
            </a:r>
            <a:r>
              <a:rPr 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46</a:t>
            </a:r>
            <a:r>
              <a:rPr lang="en-US" sz="40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15876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593</Words>
  <Application>Microsoft Office PowerPoint</Application>
  <PresentationFormat>On-screen Show (4:3)</PresentationFormat>
  <Paragraphs>143</Paragraphs>
  <Slides>33</Slides>
  <Notes>6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Ngoc Hoa</dc:creator>
  <cp:lastModifiedBy>Admin</cp:lastModifiedBy>
  <cp:revision>160</cp:revision>
  <dcterms:created xsi:type="dcterms:W3CDTF">2006-08-16T00:00:00Z</dcterms:created>
  <dcterms:modified xsi:type="dcterms:W3CDTF">2020-04-09T06:28:03Z</dcterms:modified>
</cp:coreProperties>
</file>