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54"/>
  </p:notesMasterIdLst>
  <p:sldIdLst>
    <p:sldId id="308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302" r:id="rId19"/>
    <p:sldId id="303" r:id="rId20"/>
    <p:sldId id="290" r:id="rId21"/>
    <p:sldId id="304" r:id="rId22"/>
    <p:sldId id="305" r:id="rId23"/>
    <p:sldId id="291" r:id="rId24"/>
    <p:sldId id="306" r:id="rId25"/>
    <p:sldId id="307" r:id="rId26"/>
    <p:sldId id="265" r:id="rId27"/>
    <p:sldId id="267" r:id="rId28"/>
    <p:sldId id="266" r:id="rId29"/>
    <p:sldId id="292" r:id="rId30"/>
    <p:sldId id="268" r:id="rId31"/>
    <p:sldId id="269" r:id="rId32"/>
    <p:sldId id="270" r:id="rId33"/>
    <p:sldId id="271" r:id="rId34"/>
    <p:sldId id="294" r:id="rId35"/>
    <p:sldId id="298" r:id="rId36"/>
    <p:sldId id="299" r:id="rId37"/>
    <p:sldId id="300" r:id="rId38"/>
    <p:sldId id="297" r:id="rId39"/>
    <p:sldId id="272" r:id="rId40"/>
    <p:sldId id="273" r:id="rId41"/>
    <p:sldId id="301" r:id="rId42"/>
    <p:sldId id="274" r:id="rId43"/>
    <p:sldId id="275" r:id="rId44"/>
    <p:sldId id="276" r:id="rId45"/>
    <p:sldId id="277" r:id="rId46"/>
    <p:sldId id="278" r:id="rId47"/>
    <p:sldId id="309" r:id="rId48"/>
    <p:sldId id="310" r:id="rId49"/>
    <p:sldId id="311" r:id="rId50"/>
    <p:sldId id="312" r:id="rId51"/>
    <p:sldId id="313" r:id="rId52"/>
    <p:sldId id="279" r:id="rId5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63921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4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0503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891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256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229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2337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91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603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0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91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939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281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456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7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5937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4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041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40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878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615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495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4967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635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2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50723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240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295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26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74561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529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98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45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36050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5991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4606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123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3273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717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4149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96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65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8103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666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52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03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84281" y="674306"/>
            <a:ext cx="8775439" cy="6461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500" kern="12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ĐÓN QUÝ THẦY CÔ GIÁO ĐẾN DỰ GIỜ LỚP 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1A</a:t>
            </a:r>
            <a:endParaRPr lang="en-US" sz="4500" kern="12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060339" y="1832836"/>
            <a:ext cx="5747792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214686" y="3222199"/>
            <a:ext cx="65138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kern="1200" dirty="0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200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kern="1200" dirty="0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kern="1200" dirty="0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3000" b="1" kern="1200" dirty="0">
              <a:solidFill>
                <a:srgbClr val="DA6FD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349517" y="7210"/>
            <a:ext cx="355392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</a:t>
            </a:r>
            <a:r>
              <a:rPr lang="en-US" sz="1800" b="1" kern="12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 CẤP TIẾN</a:t>
            </a:r>
            <a:endParaRPr lang="en-US" sz="1800" b="1" kern="1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5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214732" y="687296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2019293" y="1162191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298646" y="1117349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2195558" y="2611467"/>
            <a:ext cx="258417" cy="3710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5478686" y="257175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276045" y="3141140"/>
            <a:ext cx="171559" cy="31044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5389458" y="302792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3434786" y="3451582"/>
            <a:ext cx="575353" cy="5695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 flipH="1">
            <a:off x="7552264" y="35402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207407" y="4436216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02000" y="1214986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89250" y="123875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584343" y="1904584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377788" y="1514014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947146" y="291285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55041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104875" y="2179119"/>
            <a:ext cx="67733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(…………………)</a:t>
            </a: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94943" y="2379153"/>
            <a:ext cx="56406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FF0000"/>
              </a:solidFill>
              <a:latin typeface="HP001 4 hang 1 ô ly" panose="020B0603050302020204" pitchFamily="34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229491" y="2795476"/>
            <a:ext cx="643162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(………………...).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67142" y="2949384"/>
            <a:ext cx="51688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FF000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mèo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             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lũ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HP001 4 hang 1 ô ly" panose="020B0603050302020204" pitchFamily="34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661009" y="2528120"/>
            <a:ext cx="21781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               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394657" y="2533487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tai  </a:t>
            </a:r>
            <a:r>
              <a:rPr lang="en-US" sz="3200" dirty="0" smtClean="0">
                <a:solidFill>
                  <a:srgbClr val="FF0000"/>
                </a:solidFill>
                <a:latin typeface="HP001 4 hang 1 ô ly" panose="020B0603050302020204" pitchFamily="34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endParaRPr sz="3200" dirty="0">
              <a:solidFill>
                <a:srgbClr val="FF0000"/>
              </a:solidFill>
              <a:latin typeface="HP001 4 hang 1 ô ly" panose="020B0603050302020204" pitchFamily="34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608179" y="-4373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325470" y="36993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26" y="188998"/>
            <a:ext cx="89128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Bài tập bắt buộc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b="1" dirty="0">
                <a:latin typeface="+mj-lt"/>
              </a:rPr>
              <a:t>Câu hỏi (trang 5 VBT Tiếng Việt lớp 1 Tập 2)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Sắp xếp các từ ngữ thành câu và viết lại câu </a:t>
            </a:r>
          </a:p>
          <a:p>
            <a:pPr algn="just"/>
            <a:r>
              <a:rPr lang="vi-VN" sz="2800" dirty="0">
                <a:latin typeface="+mj-lt"/>
              </a:rPr>
              <a:t>a. lưng, ở trên, lạc đà, có, bướu </a:t>
            </a:r>
          </a:p>
          <a:p>
            <a:pPr algn="just"/>
            <a:r>
              <a:rPr lang="vi-VN" dirty="0">
                <a:latin typeface="+mj-lt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031" y="2054832"/>
            <a:ext cx="7931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Lạc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đà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bướu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lưng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619" y="2717514"/>
            <a:ext cx="622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b. cái vòi, voi con, dài, có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060" y="3369160"/>
            <a:ext cx="7931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Voi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vòi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dài</a:t>
            </a:r>
            <a:r>
              <a:rPr lang="en-US" sz="32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52" y="226032"/>
            <a:ext cx="8840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Bài tập tự chọn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b="1" dirty="0">
                <a:latin typeface="+mj-lt"/>
              </a:rPr>
              <a:t>Câu 1 (trang 6 VBT Tiếng Việt lớp 1 Tập 2)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Điền vào chỗ trống </a:t>
            </a:r>
          </a:p>
          <a:p>
            <a:pPr algn="just"/>
            <a:r>
              <a:rPr lang="vi-VN" sz="2800" i="1" dirty="0">
                <a:latin typeface="+mj-lt"/>
              </a:rPr>
              <a:t>a. oang </a:t>
            </a:r>
            <a:r>
              <a:rPr lang="vi-VN" sz="2800" dirty="0">
                <a:latin typeface="+mj-lt"/>
              </a:rPr>
              <a:t>hay </a:t>
            </a:r>
            <a:r>
              <a:rPr lang="vi-VN" sz="2800" i="1" dirty="0">
                <a:latin typeface="+mj-lt"/>
              </a:rPr>
              <a:t>ang? 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HP001 4 hang 1 ô ly" panose="020B0603050302020204" pitchFamily="34" charset="0"/>
              </a:rPr>
              <a:t>Thi </a:t>
            </a:r>
            <a:r>
              <a:rPr lang="vi-VN" sz="2800" dirty="0" smtClean="0">
                <a:latin typeface="HP001 4 hang 1 ô ly" panose="020B0603050302020204" pitchFamily="34" charset="0"/>
              </a:rPr>
              <a:t>th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oảng</a:t>
            </a:r>
            <a:r>
              <a:rPr lang="vi-VN" sz="2800" dirty="0" smtClean="0">
                <a:latin typeface="HP001 4 hang 1 ô ly" panose="020B0603050302020204" pitchFamily="34" charset="0"/>
              </a:rPr>
              <a:t>, </a:t>
            </a:r>
            <a:r>
              <a:rPr lang="vi-VN" sz="2800" dirty="0">
                <a:latin typeface="HP001 4 hang 1 ô ly" panose="020B0603050302020204" pitchFamily="34" charset="0"/>
              </a:rPr>
              <a:t>cá bống lại ngoi lên mặt nước. </a:t>
            </a:r>
          </a:p>
          <a:p>
            <a:pPr algn="just"/>
            <a:r>
              <a:rPr lang="vi-VN" sz="2800" dirty="0">
                <a:latin typeface="+mj-lt"/>
              </a:rPr>
              <a:t>b. </a:t>
            </a:r>
            <a:r>
              <a:rPr lang="vi-VN" sz="2800" i="1" dirty="0">
                <a:latin typeface="+mj-lt"/>
              </a:rPr>
              <a:t>uâ</a:t>
            </a:r>
            <a:r>
              <a:rPr lang="vi-VN" sz="2800" dirty="0">
                <a:latin typeface="+mj-lt"/>
              </a:rPr>
              <a:t>y hay </a:t>
            </a:r>
            <a:r>
              <a:rPr lang="vi-VN" sz="2800" i="1" dirty="0">
                <a:latin typeface="+mj-lt"/>
              </a:rPr>
              <a:t>ây</a:t>
            </a:r>
            <a:r>
              <a:rPr lang="vi-VN" sz="2800" dirty="0">
                <a:latin typeface="+mj-lt"/>
              </a:rPr>
              <a:t>? </a:t>
            </a:r>
          </a:p>
          <a:p>
            <a:pPr algn="just"/>
            <a:r>
              <a:rPr lang="vi-VN" sz="2800" dirty="0">
                <a:latin typeface="HP001 4 hang 1 ô ly" panose="020B0603050302020204" pitchFamily="34" charset="0"/>
              </a:rPr>
              <a:t>Chú mèo ngoe </a:t>
            </a:r>
            <a:r>
              <a:rPr lang="vi-VN" sz="2800" dirty="0" smtClean="0">
                <a:latin typeface="HP001 4 hang 1 ô ly" panose="020B0603050302020204" pitchFamily="34" charset="0"/>
              </a:rPr>
              <a:t>ng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uây</a:t>
            </a:r>
            <a:r>
              <a:rPr lang="vi-VN" sz="2800" dirty="0" smtClean="0">
                <a:latin typeface="HP001 4 hang 1 ô ly" panose="020B0603050302020204" pitchFamily="34" charset="0"/>
              </a:rPr>
              <a:t> </a:t>
            </a:r>
            <a:r>
              <a:rPr lang="vi-VN" sz="2800" dirty="0">
                <a:latin typeface="HP001 4 hang 1 ô ly" panose="020B0603050302020204" pitchFamily="34" charset="0"/>
              </a:rPr>
              <a:t>cái đuôi. </a:t>
            </a:r>
          </a:p>
          <a:p>
            <a:pPr algn="just"/>
            <a:r>
              <a:rPr lang="vi-VN" sz="2800" dirty="0">
                <a:latin typeface="+mj-lt"/>
              </a:rPr>
              <a:t>C. </a:t>
            </a:r>
            <a:r>
              <a:rPr lang="vi-VN" sz="2800" i="1" dirty="0">
                <a:latin typeface="+mj-lt"/>
              </a:rPr>
              <a:t>uyt </a:t>
            </a:r>
            <a:r>
              <a:rPr lang="vi-VN" sz="2800" dirty="0">
                <a:latin typeface="+mj-lt"/>
              </a:rPr>
              <a:t>hay </a:t>
            </a:r>
            <a:r>
              <a:rPr lang="vi-VN" sz="2800" i="1" dirty="0">
                <a:latin typeface="+mj-lt"/>
              </a:rPr>
              <a:t>it? 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 </a:t>
            </a:r>
            <a:r>
              <a:rPr lang="vi-VN" sz="2800" dirty="0">
                <a:latin typeface="HP001 4 hang 1 ô ly" panose="020B0603050302020204" pitchFamily="34" charset="0"/>
              </a:rPr>
              <a:t>Hà </a:t>
            </a:r>
            <a:r>
              <a:rPr lang="vi-VN" sz="2800" dirty="0" smtClean="0">
                <a:latin typeface="HP001 4 hang 1 ô ly" panose="020B0603050302020204" pitchFamily="34" charset="0"/>
              </a:rPr>
              <a:t>s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uýt</a:t>
            </a:r>
            <a:r>
              <a:rPr lang="en-US" sz="2800" dirty="0">
                <a:latin typeface="HP001 4 hang 1 ô ly" panose="020B0603050302020204" pitchFamily="34" charset="0"/>
              </a:rPr>
              <a:t> </a:t>
            </a:r>
            <a:r>
              <a:rPr lang="vi-VN" sz="2800" dirty="0" smtClean="0">
                <a:latin typeface="HP001 4 hang 1 ô ly" panose="020B0603050302020204" pitchFamily="34" charset="0"/>
              </a:rPr>
              <a:t>khóc </a:t>
            </a:r>
            <a:r>
              <a:rPr lang="vi-VN" sz="2800" dirty="0">
                <a:latin typeface="HP001 4 hang 1 ô ly" panose="020B0603050302020204" pitchFamily="34" charset="0"/>
              </a:rPr>
              <a:t>vì lo sợ. </a:t>
            </a:r>
          </a:p>
        </p:txBody>
      </p:sp>
    </p:spTree>
    <p:extLst>
      <p:ext uri="{BB962C8B-B14F-4D97-AF65-F5344CB8AC3E}">
        <p14:creationId xmlns:p14="http://schemas.microsoft.com/office/powerpoint/2010/main" val="35857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39478"/>
              </p:ext>
            </p:extLst>
          </p:nvPr>
        </p:nvGraphicFramePr>
        <p:xfrm>
          <a:off x="512370" y="1308843"/>
          <a:ext cx="7419280" cy="2712720"/>
        </p:xfrm>
        <a:graphic>
          <a:graphicData uri="http://schemas.openxmlformats.org/drawingml/2006/table">
            <a:tbl>
              <a:tblPr/>
              <a:tblGrid>
                <a:gridCol w="121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2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3970" y="217434"/>
            <a:ext cx="68884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 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6 VBT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Câu 3 (trang 6 VBT Tiếng Việt lớp 1 Tập 2)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Chọn từ ngữ đúng điền vào chỗ trống </a:t>
            </a:r>
          </a:p>
          <a:p>
            <a:pPr algn="just"/>
            <a:r>
              <a:rPr lang="vi-VN" sz="2800" dirty="0">
                <a:latin typeface="+mj-lt"/>
              </a:rPr>
              <a:t>Ve</a:t>
            </a:r>
            <a:r>
              <a:rPr lang="vi-VN" sz="2800" i="1" dirty="0">
                <a:latin typeface="+mj-lt"/>
              </a:rPr>
              <a:t> (vẻ/ v</a:t>
            </a:r>
            <a:r>
              <a:rPr lang="vi-VN" sz="2800" dirty="0">
                <a:latin typeface="+mj-lt"/>
              </a:rPr>
              <a:t>ē) 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i="1" dirty="0" smtClean="0">
                <a:latin typeface="+mj-lt"/>
              </a:rPr>
              <a:t> </a:t>
            </a:r>
            <a:r>
              <a:rPr lang="vi-VN" sz="2800" i="1" dirty="0">
                <a:latin typeface="+mj-lt"/>
              </a:rPr>
              <a:t>vè v</a:t>
            </a:r>
            <a:r>
              <a:rPr lang="vi-VN" sz="2800" dirty="0">
                <a:latin typeface="+mj-lt"/>
              </a:rPr>
              <a:t>e cái vè loài vật </a:t>
            </a:r>
          </a:p>
          <a:p>
            <a:pPr algn="just"/>
            <a:r>
              <a:rPr lang="vi-VN" sz="2800" dirty="0">
                <a:latin typeface="+mj-lt"/>
              </a:rPr>
              <a:t>Trên </a:t>
            </a:r>
            <a:r>
              <a:rPr lang="vi-VN" sz="2800" i="1" dirty="0">
                <a:latin typeface="+mj-lt"/>
              </a:rPr>
              <a:t>(nưng/ lưng</a:t>
            </a:r>
            <a:r>
              <a:rPr lang="vi-VN" sz="2800" i="1" dirty="0" smtClean="0">
                <a:latin typeface="+mj-lt"/>
              </a:rPr>
              <a:t>)</a:t>
            </a:r>
            <a:r>
              <a:rPr lang="en-US" sz="2800" i="1" dirty="0" smtClean="0">
                <a:latin typeface="+mj-lt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cõng gạch </a:t>
            </a:r>
          </a:p>
          <a:p>
            <a:pPr algn="just"/>
            <a:r>
              <a:rPr lang="vi-VN" sz="2800" dirty="0">
                <a:latin typeface="+mj-lt"/>
              </a:rPr>
              <a:t>Là họ nhà cua </a:t>
            </a:r>
          </a:p>
          <a:p>
            <a:pPr algn="just"/>
            <a:r>
              <a:rPr lang="vi-VN" sz="2800" dirty="0">
                <a:latin typeface="+mj-lt"/>
              </a:rPr>
              <a:t>Nghiến </a:t>
            </a:r>
            <a:r>
              <a:rPr lang="vi-VN" sz="2800" i="1" dirty="0">
                <a:latin typeface="+mj-lt"/>
              </a:rPr>
              <a:t>(răng/ dăng) 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vi-VN" sz="2800" dirty="0">
                <a:latin typeface="+mj-lt"/>
              </a:rPr>
              <a:t> gọi mưa </a:t>
            </a:r>
          </a:p>
          <a:p>
            <a:pPr algn="just"/>
            <a:r>
              <a:rPr lang="vi-VN" sz="2800" dirty="0">
                <a:latin typeface="+mj-lt"/>
              </a:rPr>
              <a:t>Đúng là cụ cóc </a:t>
            </a:r>
          </a:p>
          <a:p>
            <a:pPr algn="just"/>
            <a:r>
              <a:rPr lang="vi-VN" sz="2800" dirty="0">
                <a:latin typeface="+mj-lt"/>
              </a:rPr>
              <a:t>Thích ngồi cắn chắt </a:t>
            </a:r>
          </a:p>
          <a:p>
            <a:pPr algn="just"/>
            <a:r>
              <a:rPr lang="vi-VN" sz="2800" i="1" dirty="0">
                <a:latin typeface="+mj-lt"/>
              </a:rPr>
              <a:t>(Truột Chuột) 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</a:rPr>
              <a:t>nhắt, chuột đàn </a:t>
            </a:r>
          </a:p>
          <a:p>
            <a:pPr algn="just"/>
            <a:r>
              <a:rPr lang="vi-VN" sz="2800" dirty="0">
                <a:latin typeface="+mj-lt"/>
              </a:rPr>
              <a:t>Đan </a:t>
            </a:r>
            <a:r>
              <a:rPr lang="vi-VN" sz="2800" i="1" dirty="0">
                <a:latin typeface="+mj-lt"/>
              </a:rPr>
              <a:t>(lứi/ lưới) 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dọc ngang </a:t>
            </a:r>
          </a:p>
          <a:p>
            <a:pPr algn="just"/>
            <a:r>
              <a:rPr lang="vi-VN" sz="2800" dirty="0">
                <a:latin typeface="+mj-lt"/>
              </a:rPr>
              <a:t>Anh em nhà nhện. </a:t>
            </a:r>
          </a:p>
          <a:p>
            <a:pPr algn="just"/>
            <a:r>
              <a:rPr lang="vi-VN" sz="2800" dirty="0">
                <a:latin typeface="+mj-lt"/>
              </a:rPr>
              <a:t>(Đồng dao) </a:t>
            </a:r>
          </a:p>
        </p:txBody>
      </p:sp>
    </p:spTree>
    <p:extLst>
      <p:ext uri="{BB962C8B-B14F-4D97-AF65-F5344CB8AC3E}">
        <p14:creationId xmlns:p14="http://schemas.microsoft.com/office/powerpoint/2010/main" val="35498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287677" y="0"/>
            <a:ext cx="80162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7 VBT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50" name="Picture 2" descr="Vở bài tập Tiếng Việt lớp 1 trang 5, 6, 7 Đôi tai xấu xí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478"/>
            <a:ext cx="9144000" cy="26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402" y="3082247"/>
            <a:ext cx="3893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hươu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cổ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6318" y="3082247"/>
            <a:ext cx="434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nhím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xù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lông</a:t>
            </a:r>
            <a:r>
              <a:rPr lang="en-US" sz="28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10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" y="205409"/>
            <a:ext cx="7354958" cy="4356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0" y="4476248"/>
            <a:ext cx="377645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7337234" y="2100094"/>
            <a:ext cx="1886007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3227943" y="2571750"/>
            <a:ext cx="2082188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-79240" y="3088880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1694</Words>
  <Application>Microsoft Office PowerPoint</Application>
  <PresentationFormat>On-screen Show (16:9)</PresentationFormat>
  <Paragraphs>195</Paragraphs>
  <Slides>52</Slides>
  <Notes>46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Arial Rounded</vt:lpstr>
      <vt:lpstr>AvantGarde</vt:lpstr>
      <vt:lpstr>Calibri</vt:lpstr>
      <vt:lpstr>HP001 4 hang 1 ô ly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PKComputer</cp:lastModifiedBy>
  <cp:revision>63</cp:revision>
  <dcterms:created xsi:type="dcterms:W3CDTF">2020-08-13T09:19:00Z</dcterms:created>
  <dcterms:modified xsi:type="dcterms:W3CDTF">2026-01-20T08:59:07Z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