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ags/tag3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  <p:sldMasterId id="2147483674" r:id="rId6"/>
    <p:sldMasterId id="2147483680" r:id="rId7"/>
    <p:sldMasterId id="2147483694" r:id="rId8"/>
    <p:sldMasterId id="2147483709" r:id="rId9"/>
    <p:sldMasterId id="2147483724" r:id="rId10"/>
    <p:sldMasterId id="2147483750" r:id="rId11"/>
    <p:sldMasterId id="2147483764" r:id="rId12"/>
    <p:sldMasterId id="2147483778" r:id="rId13"/>
    <p:sldMasterId id="2147483792" r:id="rId14"/>
    <p:sldMasterId id="2147483806" r:id="rId15"/>
  </p:sldMasterIdLst>
  <p:notesMasterIdLst>
    <p:notesMasterId r:id="rId49"/>
  </p:notesMasterIdLst>
  <p:sldIdLst>
    <p:sldId id="296" r:id="rId16"/>
    <p:sldId id="305" r:id="rId17"/>
    <p:sldId id="258" r:id="rId18"/>
    <p:sldId id="297" r:id="rId19"/>
    <p:sldId id="275" r:id="rId20"/>
    <p:sldId id="298" r:id="rId21"/>
    <p:sldId id="266" r:id="rId22"/>
    <p:sldId id="276" r:id="rId23"/>
    <p:sldId id="277" r:id="rId24"/>
    <p:sldId id="302" r:id="rId25"/>
    <p:sldId id="304" r:id="rId26"/>
    <p:sldId id="267" r:id="rId27"/>
    <p:sldId id="306" r:id="rId28"/>
    <p:sldId id="268" r:id="rId29"/>
    <p:sldId id="308" r:id="rId30"/>
    <p:sldId id="309" r:id="rId31"/>
    <p:sldId id="313" r:id="rId32"/>
    <p:sldId id="311" r:id="rId33"/>
    <p:sldId id="312" r:id="rId34"/>
    <p:sldId id="314" r:id="rId35"/>
    <p:sldId id="315" r:id="rId36"/>
    <p:sldId id="319" r:id="rId37"/>
    <p:sldId id="320" r:id="rId38"/>
    <p:sldId id="321" r:id="rId39"/>
    <p:sldId id="323" r:id="rId40"/>
    <p:sldId id="272" r:id="rId41"/>
    <p:sldId id="286" r:id="rId42"/>
    <p:sldId id="273" r:id="rId43"/>
    <p:sldId id="287" r:id="rId44"/>
    <p:sldId id="324" r:id="rId45"/>
    <p:sldId id="316" r:id="rId46"/>
    <p:sldId id="317" r:id="rId47"/>
    <p:sldId id="318" r:id="rId48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50"/>
    </p:embeddedFont>
    <p:embeddedFont>
      <p:font typeface="HP001 5 hàng" panose="020B0603050302020204" pitchFamily="34" charset="0"/>
      <p:regular r:id="rId51"/>
      <p:bold r:id="rId52"/>
    </p:embeddedFont>
    <p:embeddedFont>
      <p:font typeface="HP001 4 hàng" panose="020B0603050302020204" pitchFamily="34" charset="0"/>
      <p:regular r:id="rId53"/>
      <p:bold r:id="rId54"/>
    </p:embeddedFont>
    <p:embeddedFont>
      <p:font typeface="HL Hoctro" panose="02000000000000000000" pitchFamily="2" charset="0"/>
      <p:regular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Tw Cen MT" panose="020B0602020104020603" pitchFamily="34" charset="0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Arial-Rounded" panose="020B0500000000000000" charset="0"/>
      <p:regular r:id="rId66"/>
    </p:embeddedFont>
    <p:embeddedFont>
      <p:font typeface="DFPOP1-W9" panose="020B0604020202020204" charset="-128"/>
      <p:regular r:id="rId67"/>
    </p:embeddedFont>
  </p:embeddedFontLst>
  <p:custDataLst>
    <p:tags r:id="rId6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96"/>
            <p14:sldId id="305"/>
          </p14:sldIdLst>
        </p14:section>
        <p14:section name="Tiết 1" id="{694160BE-F2C5-4F1F-9227-A8A060926D5B}">
          <p14:sldIdLst>
            <p14:sldId id="258"/>
            <p14:sldId id="297"/>
            <p14:sldId id="275"/>
            <p14:sldId id="298"/>
            <p14:sldId id="266"/>
            <p14:sldId id="276"/>
            <p14:sldId id="277"/>
            <p14:sldId id="302"/>
            <p14:sldId id="304"/>
          </p14:sldIdLst>
        </p14:section>
        <p14:section name="Tiết 2" id="{47239A1A-9B72-4DA5-96A7-F8786F163078}">
          <p14:sldIdLst>
            <p14:sldId id="267"/>
            <p14:sldId id="306"/>
            <p14:sldId id="268"/>
            <p14:sldId id="308"/>
            <p14:sldId id="309"/>
            <p14:sldId id="313"/>
            <p14:sldId id="311"/>
            <p14:sldId id="312"/>
            <p14:sldId id="314"/>
            <p14:sldId id="315"/>
            <p14:sldId id="319"/>
            <p14:sldId id="320"/>
            <p14:sldId id="321"/>
            <p14:sldId id="323"/>
            <p14:sldId id="272"/>
            <p14:sldId id="286"/>
            <p14:sldId id="273"/>
            <p14:sldId id="287"/>
            <p14:sldId id="324"/>
            <p14:sldId id="316"/>
            <p14:sldId id="317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4CA420"/>
    <a:srgbClr val="F14420"/>
    <a:srgbClr val="A9250B"/>
    <a:srgbClr val="679C31"/>
    <a:srgbClr val="920000"/>
    <a:srgbClr val="F56636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font" Target="fonts/font14.fntdata"/><Relationship Id="rId6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2.fntdata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2.fntdata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5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1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9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3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9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4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9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4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1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9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10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4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7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9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243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0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3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8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0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321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28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10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2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6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63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34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13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48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76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30425"/>
      </p:ext>
    </p:extLst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730400"/>
      </p:ext>
    </p:extLst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715263"/>
      </p:ext>
    </p:extLst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21931"/>
      </p:ext>
    </p:extLst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98741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2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135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135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578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073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99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319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67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5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987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829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3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056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771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1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7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3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9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0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8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3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2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5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7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4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2025/2/12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482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3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9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13.png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66498" y="1353501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33461" y="2692705"/>
            <a:ext cx="4928969" cy="701696"/>
            <a:chOff x="2257916" y="2713166"/>
            <a:chExt cx="4928969" cy="70169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314084" y="27131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 </a:t>
              </a:r>
              <a:endParaRPr lang="zh-CN" altLang="en-US" sz="360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7916" y="272125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169302" y="32772"/>
            <a:ext cx="8388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4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MÁI ẤM GIA ĐÌNH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35995" y="4120043"/>
            <a:ext cx="3377761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</a:t>
            </a:r>
            <a:r>
              <a:rPr lang="en-US" sz="1600" b="1" smtClean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vi-VN" sz="1600" b="1" smtClean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 Thị Bảo Yến</a:t>
            </a:r>
            <a:endParaRPr lang="en-US" sz="1600" b="1" dirty="0" smtClean="0">
              <a:solidFill>
                <a:srgbClr val="7030A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6244" y="3937769"/>
            <a:ext cx="911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5649" y="3929834"/>
            <a:ext cx="5942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trạng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tim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đập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do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3127" y="4245546"/>
            <a:ext cx="911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4391" y="4237611"/>
            <a:ext cx="3167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giác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chịu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527946"/>
            <a:ext cx="911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883" y="4520391"/>
            <a:ext cx="39207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bộc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1662" y="4773939"/>
            <a:ext cx="911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-Tung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5649" y="4770615"/>
            <a:ext cx="39207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6244" y="0"/>
            <a:ext cx="9161725" cy="8079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17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02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202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241+ 242: 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10377" t="-292" r="9767" b="292"/>
          <a:stretch/>
        </p:blipFill>
        <p:spPr>
          <a:xfrm>
            <a:off x="247135" y="807910"/>
            <a:ext cx="8353168" cy="3047397"/>
          </a:xfrm>
          <a:prstGeom prst="rect">
            <a:avLst/>
          </a:prstGeom>
        </p:spPr>
      </p:pic>
      <p:sp>
        <p:nvSpPr>
          <p:cNvPr id="2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90116" y="1273473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90116" y="2273292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70" y="3895853"/>
            <a:ext cx="2419772" cy="12136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70" y="3855307"/>
            <a:ext cx="2489011" cy="12542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71" y="3855305"/>
            <a:ext cx="2489010" cy="12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42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10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2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31" r="9837"/>
          <a:stretch/>
        </p:blipFill>
        <p:spPr>
          <a:xfrm>
            <a:off x="1" y="848356"/>
            <a:ext cx="4394920" cy="41965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>
            <a:off x="0" y="0"/>
            <a:ext cx="9161725" cy="8079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17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02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202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241+ 242: 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72" y="2236573"/>
            <a:ext cx="4745653" cy="280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14" b="67884"/>
          <a:stretch/>
        </p:blipFill>
        <p:spPr bwMode="auto">
          <a:xfrm>
            <a:off x="4416072" y="848356"/>
            <a:ext cx="4727928" cy="133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33056" y="1178461"/>
            <a:ext cx="4410943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  <a:sym typeface="+mn-lt"/>
              </a:rPr>
              <a:t>ắ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33057" y="1555850"/>
            <a:ext cx="4343046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  <a:sym typeface="+mn-lt"/>
              </a:rPr>
              <a:t>ắ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31911"/>
          <a:stretch/>
        </p:blipFill>
        <p:spPr bwMode="auto">
          <a:xfrm>
            <a:off x="4460789" y="2378674"/>
            <a:ext cx="4677515" cy="266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33055" y="1946189"/>
            <a:ext cx="4405249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  <a:sym typeface="+mn-lt"/>
              </a:rPr>
              <a:t>ă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012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1612" y="614749"/>
            <a:ext cx="661605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17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02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202</a:t>
            </a:r>
            <a:r>
              <a:rPr lang="vi-VN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5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4338" y="1243400"/>
            <a:ext cx="2286000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10" name="文本框 109"/>
          <p:cNvSpPr txBox="1"/>
          <p:nvPr/>
        </p:nvSpPr>
        <p:spPr>
          <a:xfrm>
            <a:off x="304997" y="2435446"/>
            <a:ext cx="8839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F6D521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</a:t>
            </a:r>
            <a:r>
              <a:rPr lang="en-US" altLang="zh-CN" sz="2800" b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vào </a:t>
            </a:r>
            <a:r>
              <a:rPr lang="en-US" altLang="zh-CN" sz="2800" b="1" err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2800" b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trả lời cho </a:t>
            </a:r>
            <a:r>
              <a:rPr lang="en-US" altLang="zh-CN" sz="2800" b="1" err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 a </a:t>
            </a:r>
            <a:r>
              <a:rPr lang="en-US" altLang="zh-CN" sz="2800" b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vi-VN" altLang="zh-CN" sz="2800" b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2800" b="1" dirty="0">
              <a:solidFill>
                <a:prstClr val="white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9990" y="3097713"/>
            <a:ext cx="65444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đầu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học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 Nam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hồi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hộp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lắm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6093" y="1806795"/>
            <a:ext cx="5908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charset="0"/>
              </a:rPr>
              <a:t>Bài </a:t>
            </a:r>
            <a:r>
              <a:rPr lang="en-US" sz="2000" b="1" kern="0" dirty="0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charset="0"/>
              </a:rPr>
              <a:t>1:</a:t>
            </a:r>
            <a:r>
              <a:rPr lang="en-US" sz="2000" b="1" kern="0" dirty="0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itchFamily="18" charset="0"/>
              </a:rPr>
              <a:t>Nụ</a:t>
            </a:r>
            <a:r>
              <a:rPr lang="en-US" sz="2800" b="1" kern="0" dirty="0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itchFamily="18" charset="0"/>
              </a:rPr>
              <a:t>hôn</a:t>
            </a:r>
            <a:r>
              <a:rPr lang="en-US" sz="2800" b="1" kern="0" dirty="0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itchFamily="18" charset="0"/>
              </a:rPr>
              <a:t>trên</a:t>
            </a:r>
            <a:r>
              <a:rPr lang="en-US" sz="2800" b="1" kern="0" dirty="0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itchFamily="18" charset="0"/>
              </a:rPr>
              <a:t>bàn</a:t>
            </a:r>
            <a:r>
              <a:rPr lang="en-US" sz="2800" b="1" kern="0" dirty="0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itchFamily="18" charset="0"/>
              </a:rPr>
              <a:t>tay</a:t>
            </a:r>
            <a:endParaRPr lang="en-US" sz="2800" dirty="0">
              <a:solidFill>
                <a:srgbClr val="FFFF00"/>
              </a:solidFill>
              <a:latin typeface="HP001 5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9" name="文本框 109"/>
          <p:cNvSpPr txBox="1"/>
          <p:nvPr/>
        </p:nvSpPr>
        <p:spPr>
          <a:xfrm>
            <a:off x="304997" y="3680711"/>
            <a:ext cx="8839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b="1" smtClean="0">
                <a:solidFill>
                  <a:srgbClr val="F6D521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r>
              <a:rPr lang="en-US" altLang="zh-CN" sz="2800" b="1" smtClean="0">
                <a:solidFill>
                  <a:srgbClr val="F6D521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vi-VN" altLang="zh-CN" sz="2800" b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 thiện câu</a:t>
            </a:r>
            <a:endParaRPr lang="zh-CN" altLang="en-US" sz="2800" b="1" dirty="0">
              <a:solidFill>
                <a:prstClr val="white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9990" y="4360547"/>
            <a:ext cx="65444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vi-VN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Mỗi lần em bị ốm, mẹ em rất lo lắng. 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76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kern="0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10400" b="1" kern="0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00892" y="1744950"/>
            <a:ext cx="653288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765" y="1192298"/>
            <a:ext cx="7070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24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4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400" b="1" dirty="0">
              <a:solidFill>
                <a:schemeClr val="accent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62675" y="1744949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ỉm</a:t>
            </a:r>
            <a:r>
              <a:rPr lang="en-US" altLang="zh-CN" sz="32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endParaRPr lang="zh-CN" altLang="en-US" sz="32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817018" y="327441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084483" y="1744948"/>
            <a:ext cx="1656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32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32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209472" y="3274415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5069841" y="1744947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2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endParaRPr lang="zh-CN" altLang="en-US" sz="32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61725" cy="8079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ba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ngày 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18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2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202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243+ 244: 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1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-0.04383 L 0.24045 0.290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1612" y="614749"/>
            <a:ext cx="661605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18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2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202</a:t>
            </a:r>
            <a:r>
              <a:rPr lang="vi-VN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5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4338" y="1243400"/>
            <a:ext cx="2286000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10" name="文本框 109"/>
          <p:cNvSpPr txBox="1"/>
          <p:nvPr/>
        </p:nvSpPr>
        <p:spPr>
          <a:xfrm>
            <a:off x="505827" y="2485147"/>
            <a:ext cx="711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6D52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0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8824" y="3730055"/>
            <a:ext cx="65444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Mỗi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lần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bị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ốm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mẹ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rất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lo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lắng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文本框 109"/>
          <p:cNvSpPr txBox="1"/>
          <p:nvPr/>
        </p:nvSpPr>
        <p:spPr>
          <a:xfrm>
            <a:off x="899592" y="3117036"/>
            <a:ext cx="7190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 .  .   .) .</a:t>
            </a:r>
            <a:endParaRPr lang="zh-CN" altLang="en-US" sz="20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209502" y="3147814"/>
            <a:ext cx="92140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8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 </a:t>
            </a:r>
            <a:r>
              <a:rPr lang="en-US" altLang="zh-CN" sz="18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18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8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6031" y="1786784"/>
            <a:ext cx="5908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243+ 244:  </a:t>
            </a:r>
            <a:r>
              <a:rPr lang="en-US" sz="2000" b="1" kern="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000" b="1" kern="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kern="0" dirty="0" smtClean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1:</a:t>
            </a:r>
            <a:r>
              <a:rPr lang="en-US" sz="2000" b="1" kern="0" dirty="0" smtClean="0">
                <a:solidFill>
                  <a:prstClr val="white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0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10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2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6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238" y="772849"/>
            <a:ext cx="64092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1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9" y="1520919"/>
            <a:ext cx="4564624" cy="2725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677" y="1460428"/>
            <a:ext cx="4469244" cy="26852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61725" cy="8079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ba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18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2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202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243+ 244: 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4175" y="1131395"/>
            <a:ext cx="3932547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16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sóc</a:t>
            </a:r>
            <a:r>
              <a:rPr lang="en-US" altLang="zh-CN" sz="16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16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ô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16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16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US" altLang="zh-CN" sz="16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viên</a:t>
            </a:r>
            <a:endParaRPr lang="zh-CN" altLang="en-US" sz="1600" b="1" dirty="0">
              <a:solidFill>
                <a:schemeClr val="accent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246090"/>
            <a:ext cx="4506722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>
                <a:latin typeface="Arial" pitchFamily="34" charset="0"/>
                <a:cs typeface="Arial" pitchFamily="34" charset="0"/>
              </a:rPr>
              <a:t>Mỗi khi em bị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ốm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, mẹ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đều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 sóc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em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rất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tận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tình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1016" y="4246090"/>
            <a:ext cx="435656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>
                <a:latin typeface="Arial" pitchFamily="34" charset="0"/>
                <a:cs typeface="Arial" pitchFamily="34" charset="0"/>
              </a:rPr>
              <a:t>Trong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viên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, bố và con đang chơi trò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lái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 điện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774168"/>
            <a:ext cx="4506722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 smtClean="0">
                <a:latin typeface="Arial" pitchFamily="34" charset="0"/>
                <a:cs typeface="Arial" pitchFamily="34" charset="0"/>
              </a:rPr>
              <a:t>Mẹ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luôn lo lắng và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 sóc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em chu đáo mỗi khi em bị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ốm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4497169"/>
            <a:ext cx="4506722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 smtClean="0">
                <a:latin typeface="Arial" pitchFamily="34" charset="0"/>
                <a:cs typeface="Arial" pitchFamily="34" charset="0"/>
              </a:rPr>
              <a:t>Mẹ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luôn ở bên cạnh, quan tâm và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 sóc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em khi em bị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ốm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1016" y="4523089"/>
            <a:ext cx="435656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 smtClean="0">
                <a:latin typeface="Arial" pitchFamily="34" charset="0"/>
                <a:cs typeface="Arial" pitchFamily="34" charset="0"/>
              </a:rPr>
              <a:t>Con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đang cùng bố chơi trò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lái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 điện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trong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viên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1016" y="4800088"/>
            <a:ext cx="435656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 smtClean="0">
                <a:latin typeface="Arial" pitchFamily="34" charset="0"/>
                <a:cs typeface="Arial" pitchFamily="34" charset="0"/>
              </a:rPr>
              <a:t>Bố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hướng dẫn con chơi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trò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lái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 tô điện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trong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viên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32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10400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3375" y="838689"/>
            <a:ext cx="1450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2000" b="1" dirty="0" err="1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000" b="1" dirty="0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2000" b="1" dirty="0">
              <a:solidFill>
                <a:srgbClr val="4472C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36" y="1242886"/>
            <a:ext cx="8081318" cy="335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9161725" cy="8079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ba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18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2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202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243+ 244: 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533694" y="1558690"/>
            <a:ext cx="1033922" cy="3661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ED7D31"/>
              </a:solidFill>
            </a:endParaRPr>
          </a:p>
        </p:txBody>
      </p:sp>
      <p:sp>
        <p:nvSpPr>
          <p:cNvPr id="13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3247694" y="1924856"/>
            <a:ext cx="885641" cy="3661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1612" y="614749"/>
            <a:ext cx="661605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18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02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202</a:t>
            </a:r>
            <a:r>
              <a:rPr lang="vi-VN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5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4338" y="1243400"/>
            <a:ext cx="2286000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10" name="文本框 109"/>
          <p:cNvSpPr txBox="1"/>
          <p:nvPr/>
        </p:nvSpPr>
        <p:spPr>
          <a:xfrm>
            <a:off x="437000" y="2446566"/>
            <a:ext cx="7118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b="1" smtClean="0">
                <a:solidFill>
                  <a:srgbClr val="F6D521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</a:t>
            </a:r>
            <a:r>
              <a:rPr lang="en-US" altLang="zh-CN" sz="2800" b="1" smtClean="0">
                <a:solidFill>
                  <a:srgbClr val="F6D521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r>
              <a:rPr lang="en-US" altLang="zh-CN" sz="2800" b="1" dirty="0" smtClean="0">
                <a:solidFill>
                  <a:srgbClr val="F6D521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800" b="1" dirty="0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2800" b="1" dirty="0">
              <a:solidFill>
                <a:prstClr val="white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9807" y="3751140"/>
            <a:ext cx="5889878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Nam</a:t>
            </a:r>
            <a:r>
              <a:rPr lang="vi-VN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. Nam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thấy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thật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ấm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áp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文本框 109"/>
          <p:cNvSpPr txBox="1"/>
          <p:nvPr/>
        </p:nvSpPr>
        <p:spPr>
          <a:xfrm>
            <a:off x="1651611" y="1816583"/>
            <a:ext cx="638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  </a:t>
            </a:r>
            <a:r>
              <a:rPr lang="en-US" altLang="zh-CN" sz="2800" b="1" dirty="0" smtClean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1: </a:t>
            </a:r>
            <a:r>
              <a:rPr lang="en-US" altLang="zh-CN" sz="2800" b="1" dirty="0" err="1" smtClean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 smtClean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 smtClean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 smtClean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 smtClean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zh-CN" altLang="en-US" sz="2800" b="1" dirty="0">
              <a:solidFill>
                <a:srgbClr val="FFFF00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4485" y="3105216"/>
            <a:ext cx="7776864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Mẹ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nhẹ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nhàng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đặt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nụ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hôn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bàn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tay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40774" y="2772697"/>
            <a:ext cx="1229032" cy="1966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69806" y="2772697"/>
            <a:ext cx="0" cy="184846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78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19172" y="1126563"/>
            <a:ext cx="5740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2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640282"/>
            <a:ext cx="8743950" cy="14859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700169" y="164028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iềm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873425" y="1639014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lắng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072144" y="163901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òng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32371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767822" y="232370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ỉ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niệm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7072143" y="2382597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diệu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9427"/>
            <a:ext cx="9161725" cy="8079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Thứ ba ngày </a:t>
            </a:r>
            <a:r>
              <a:rPr lang="vi-VN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18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tháng </a:t>
            </a:r>
            <a:r>
              <a:rPr lang="vi-VN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2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năm 202</a:t>
            </a:r>
            <a:r>
              <a:rPr lang="vi-VN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endParaRPr lang="en-US" sz="1800" b="1" ker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Tiếng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243+ 244: 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61" y="3126182"/>
            <a:ext cx="3181069" cy="138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4269" y="857338"/>
            <a:ext cx="4235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9.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46" y="1257449"/>
            <a:ext cx="8600303" cy="3017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9427"/>
            <a:ext cx="9161725" cy="8079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Thứ ba ngày </a:t>
            </a:r>
            <a:r>
              <a:rPr lang="vi-VN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18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tháng </a:t>
            </a:r>
            <a:r>
              <a:rPr lang="vi-VN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2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năm 202</a:t>
            </a:r>
            <a:r>
              <a:rPr lang="vi-VN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endParaRPr lang="en-US" sz="1800" b="1" ker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Tiếng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243+ 244: 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381004" y="1486111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2852" y="179276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930218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40" name="图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308" y="1054507"/>
            <a:ext cx="2883565" cy="2790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3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472" y="718472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51842" y="-517878"/>
            <a:ext cx="3387938" cy="47922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17725" y="0"/>
            <a:ext cx="9161725" cy="838689"/>
          </a:xfrm>
          <a:prstGeom prst="rect">
            <a:avLst/>
          </a:prstGeom>
          <a:solidFill>
            <a:srgbClr val="56C3E7"/>
          </a:solidFill>
          <a:ln w="63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Thứ ba ngày </a:t>
            </a:r>
            <a:r>
              <a:rPr lang="vi-VN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18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tháng </a:t>
            </a:r>
            <a:r>
              <a:rPr lang="vi-VN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2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năm 202</a:t>
            </a:r>
            <a:r>
              <a:rPr lang="vi-VN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endParaRPr lang="en-US" sz="1800" b="1" ker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Tiếng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400" b="1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4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235+ 236:  </a:t>
            </a:r>
            <a:r>
              <a:rPr lang="en-US" sz="1400" b="1" kern="0" dirty="0" err="1" smtClean="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400" b="1" kern="0" dirty="0" smtClean="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</a:rPr>
              <a:t> 5:</a:t>
            </a:r>
            <a:r>
              <a:rPr lang="en-US" sz="1400" b="1" kern="0" dirty="0" smtClean="0">
                <a:solidFill>
                  <a:sysClr val="windowText" lastClr="000000"/>
                </a:solidFill>
                <a:latin typeface="Tw Cen MT" pitchFamily="34" charset="0"/>
                <a:cs typeface="Times New Roman" pitchFamily="18" charset="0"/>
              </a:rPr>
              <a:t>  </a:t>
            </a:r>
            <a:r>
              <a:rPr lang="en-US" sz="14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SINH NHẬT CỦA VOI CON</a:t>
            </a:r>
            <a:endParaRPr lang="en-US" sz="14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33" y="851083"/>
            <a:ext cx="2840182" cy="163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564911" y="1416604"/>
            <a:ext cx="1615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</a:t>
            </a:r>
            <a:endParaRPr lang="zh-CN" altLang="en-US" sz="2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5436" y="2729817"/>
            <a:ext cx="899124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400" b="1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zh-CN" altLang="en-US" sz="2400" b="1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1118" y="3295933"/>
            <a:ext cx="894419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28, 29) </a:t>
            </a:r>
            <a:endParaRPr lang="zh-CN" altLang="en-US" sz="2400" b="1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1016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" y="1097280"/>
            <a:ext cx="7324725" cy="33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3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chu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48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3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35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29944" y="69571"/>
            <a:ext cx="3964583" cy="461665"/>
            <a:chOff x="4739908" y="119181"/>
            <a:chExt cx="5286110" cy="615554"/>
          </a:xfrm>
        </p:grpSpPr>
        <p:sp>
          <p:nvSpPr>
            <p:cNvPr id="13" name="Rectangle 12"/>
            <p:cNvSpPr/>
            <p:nvPr/>
          </p:nvSpPr>
          <p:spPr>
            <a:xfrm>
              <a:off x="5271041" y="119181"/>
              <a:ext cx="4754977" cy="615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en-US" sz="2400" b="1" dirty="0">
                  <a:solidFill>
                    <a:srgbClr val="A0A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2400" b="1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Ò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739908" y="163365"/>
              <a:ext cx="449647" cy="449646"/>
            </a:xfrm>
            <a:prstGeom prst="ellipse">
              <a:avLst/>
            </a:prstGeom>
            <a:solidFill>
              <a:srgbClr val="00BFF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2100" b="1">
                  <a:solidFill>
                    <a:prstClr val="white"/>
                  </a:solidFill>
                </a:rPr>
                <a:t>9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4142" y="531236"/>
            <a:ext cx="8920142" cy="377024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defTabSz="685783">
              <a:spcAft>
                <a:spcPts val="375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222423" y="1544043"/>
            <a:ext cx="1837310" cy="534685"/>
          </a:xfrm>
          <a:prstGeom prst="roundRect">
            <a:avLst>
              <a:gd name="adj" fmla="val 27381"/>
            </a:avLst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srgbClr val="FFC000"/>
                </a:solidFill>
              </a:rPr>
              <a:t>2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Chậm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như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 rot="20990521">
            <a:off x="2548513" y="1558942"/>
            <a:ext cx="1629788" cy="534685"/>
          </a:xfrm>
          <a:prstGeom prst="roundRect">
            <a:avLst>
              <a:gd name="adj" fmla="val 27381"/>
            </a:avLst>
          </a:prstGeom>
          <a:solidFill>
            <a:srgbClr val="FF00FF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white"/>
                </a:solidFill>
              </a:rPr>
              <a:t>sên</a:t>
            </a: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4631314" y="1470766"/>
            <a:ext cx="1629788" cy="534685"/>
          </a:xfrm>
          <a:prstGeom prst="roundRect">
            <a:avLst>
              <a:gd name="adj" fmla="val 27381"/>
            </a:avLst>
          </a:prstGeom>
          <a:solidFill>
            <a:srgbClr val="92D05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schemeClr val="tx2"/>
                </a:solidFill>
              </a:rPr>
              <a:t>3</a:t>
            </a:r>
            <a:r>
              <a:rPr lang="en-US" sz="2700" dirty="0" smtClean="0">
                <a:solidFill>
                  <a:schemeClr val="tx2"/>
                </a:solidFill>
              </a:rPr>
              <a:t>  </a:t>
            </a:r>
            <a:r>
              <a:rPr lang="en-US" sz="2700" dirty="0" err="1" smtClean="0">
                <a:solidFill>
                  <a:srgbClr val="FF0000"/>
                </a:solidFill>
              </a:rPr>
              <a:t>Yếu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như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 rot="20310642">
            <a:off x="6694567" y="1544044"/>
            <a:ext cx="1831508" cy="534685"/>
          </a:xfrm>
          <a:prstGeom prst="roundRect">
            <a:avLst>
              <a:gd name="adj" fmla="val 27381"/>
            </a:avLst>
          </a:prstGeom>
          <a:solidFill>
            <a:srgbClr val="CC00FF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black"/>
                </a:solidFill>
              </a:rPr>
              <a:t>sóc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828294" y="2782533"/>
            <a:ext cx="1904207" cy="534685"/>
          </a:xfrm>
          <a:prstGeom prst="roundRect">
            <a:avLst>
              <a:gd name="adj" fmla="val 27381"/>
            </a:avLst>
          </a:prstGeom>
          <a:solidFill>
            <a:srgbClr val="00B0F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srgbClr val="FF0000"/>
                </a:solidFill>
              </a:rPr>
              <a:t>4  </a:t>
            </a:r>
            <a:r>
              <a:rPr lang="en-US" sz="2700" dirty="0" err="1" smtClean="0">
                <a:solidFill>
                  <a:srgbClr val="FF0000"/>
                </a:solidFill>
              </a:rPr>
              <a:t>Nhát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như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/>
          <p:cNvSpPr/>
          <p:nvPr/>
        </p:nvSpPr>
        <p:spPr>
          <a:xfrm rot="20604308">
            <a:off x="3170814" y="2670745"/>
            <a:ext cx="1629788" cy="534685"/>
          </a:xfrm>
          <a:prstGeom prst="roundRect">
            <a:avLst>
              <a:gd name="adj" fmla="val 27381"/>
            </a:avLst>
          </a:prstGeom>
          <a:solidFill>
            <a:schemeClr val="tx2">
              <a:lumMod val="50000"/>
            </a:schemeClr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white"/>
                </a:solidFill>
              </a:rPr>
              <a:t>rùa</a:t>
            </a: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5929672" y="2782532"/>
            <a:ext cx="1831508" cy="534685"/>
          </a:xfrm>
          <a:prstGeom prst="roundRect">
            <a:avLst>
              <a:gd name="adj" fmla="val 27381"/>
            </a:avLst>
          </a:prstGeom>
          <a:solidFill>
            <a:srgbClr val="00B0F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prstClr val="black"/>
                </a:solidFill>
              </a:rPr>
              <a:t>5       </a:t>
            </a:r>
            <a:r>
              <a:rPr lang="en-US" sz="2700" dirty="0" err="1" smtClean="0">
                <a:solidFill>
                  <a:prstClr val="black"/>
                </a:solidFill>
              </a:rPr>
              <a:t>Khỏe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</a:rPr>
              <a:t>như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6261102" y="3757799"/>
            <a:ext cx="1831508" cy="534685"/>
          </a:xfrm>
          <a:prstGeom prst="roundRect">
            <a:avLst>
              <a:gd name="adj" fmla="val 27381"/>
            </a:avLst>
          </a:prstGeom>
          <a:solidFill>
            <a:srgbClr val="FFC00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black"/>
                </a:solidFill>
              </a:rPr>
              <a:t>thỏ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</a:rPr>
              <a:t>đế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3509263" y="4181225"/>
            <a:ext cx="1831508" cy="534685"/>
          </a:xfrm>
          <a:prstGeom prst="roundRect">
            <a:avLst>
              <a:gd name="adj" fmla="val 27381"/>
            </a:avLst>
          </a:prstGeom>
          <a:solidFill>
            <a:srgbClr val="00FF0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black"/>
                </a:solidFill>
              </a:rPr>
              <a:t>voi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30" name="Rectangle: Rounded Corners 29"/>
          <p:cNvSpPr/>
          <p:nvPr/>
        </p:nvSpPr>
        <p:spPr>
          <a:xfrm rot="569722">
            <a:off x="816261" y="3963247"/>
            <a:ext cx="2097338" cy="534685"/>
          </a:xfrm>
          <a:prstGeom prst="roundRect">
            <a:avLst>
              <a:gd name="adj" fmla="val 27381"/>
            </a:avLst>
          </a:prstGeom>
          <a:solidFill>
            <a:srgbClr val="006666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srgbClr val="00B050"/>
                </a:solidFill>
              </a:rPr>
              <a:t>1           </a:t>
            </a:r>
            <a:r>
              <a:rPr lang="en-US" sz="2700" dirty="0" err="1" smtClean="0">
                <a:solidFill>
                  <a:prstClr val="white"/>
                </a:solidFill>
              </a:rPr>
              <a:t>Nhanh</a:t>
            </a:r>
            <a:r>
              <a:rPr lang="en-US" sz="2700" dirty="0" smtClean="0">
                <a:solidFill>
                  <a:prstClr val="white"/>
                </a:solidFill>
              </a:rPr>
              <a:t> </a:t>
            </a:r>
            <a:r>
              <a:rPr lang="en-US" sz="2700" dirty="0" err="1" smtClean="0">
                <a:solidFill>
                  <a:prstClr val="white"/>
                </a:solidFill>
              </a:rPr>
              <a:t>như</a:t>
            </a: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4" name="Freeform: Shape 3"/>
          <p:cNvSpPr/>
          <p:nvPr/>
        </p:nvSpPr>
        <p:spPr>
          <a:xfrm>
            <a:off x="2882900" y="2139856"/>
            <a:ext cx="3886200" cy="2273300"/>
          </a:xfrm>
          <a:custGeom>
            <a:avLst/>
            <a:gdLst>
              <a:gd name="connsiteX0" fmla="*/ 0 w 5181600"/>
              <a:gd name="connsiteY0" fmla="*/ 3031067 h 3031067"/>
              <a:gd name="connsiteX1" fmla="*/ 914400 w 5181600"/>
              <a:gd name="connsiteY1" fmla="*/ 2048933 h 3031067"/>
              <a:gd name="connsiteX2" fmla="*/ 3115733 w 5181600"/>
              <a:gd name="connsiteY2" fmla="*/ 1456267 h 3031067"/>
              <a:gd name="connsiteX3" fmla="*/ 3623733 w 5181600"/>
              <a:gd name="connsiteY3" fmla="*/ 423333 h 3031067"/>
              <a:gd name="connsiteX4" fmla="*/ 5181600 w 5181600"/>
              <a:gd name="connsiteY4" fmla="*/ 0 h 303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0" h="3031067">
                <a:moveTo>
                  <a:pt x="0" y="3031067"/>
                </a:moveTo>
                <a:cubicBezTo>
                  <a:pt x="197555" y="2671233"/>
                  <a:pt x="395111" y="2311400"/>
                  <a:pt x="914400" y="2048933"/>
                </a:cubicBezTo>
                <a:cubicBezTo>
                  <a:pt x="1433689" y="1786466"/>
                  <a:pt x="2664178" y="1727200"/>
                  <a:pt x="3115733" y="1456267"/>
                </a:cubicBezTo>
                <a:cubicBezTo>
                  <a:pt x="3567289" y="1185334"/>
                  <a:pt x="3279422" y="666044"/>
                  <a:pt x="3623733" y="423333"/>
                </a:cubicBezTo>
                <a:cubicBezTo>
                  <a:pt x="3968044" y="180622"/>
                  <a:pt x="4574822" y="90311"/>
                  <a:pt x="5181600" y="0"/>
                </a:cubicBezTo>
              </a:path>
            </a:pathLst>
          </a:cu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Freeform: Shape 30"/>
          <p:cNvSpPr/>
          <p:nvPr/>
        </p:nvSpPr>
        <p:spPr>
          <a:xfrm>
            <a:off x="2101652" y="1806539"/>
            <a:ext cx="1116419" cy="1372239"/>
          </a:xfrm>
          <a:custGeom>
            <a:avLst/>
            <a:gdLst>
              <a:gd name="connsiteX0" fmla="*/ 0 w 1488558"/>
              <a:gd name="connsiteY0" fmla="*/ 0 h 1829652"/>
              <a:gd name="connsiteX1" fmla="*/ 212651 w 1488558"/>
              <a:gd name="connsiteY1" fmla="*/ 659219 h 1829652"/>
              <a:gd name="connsiteX2" fmla="*/ 935665 w 1488558"/>
              <a:gd name="connsiteY2" fmla="*/ 967563 h 1829652"/>
              <a:gd name="connsiteX3" fmla="*/ 1158949 w 1488558"/>
              <a:gd name="connsiteY3" fmla="*/ 1743739 h 1829652"/>
              <a:gd name="connsiteX4" fmla="*/ 1488558 w 1488558"/>
              <a:gd name="connsiteY4" fmla="*/ 1775637 h 182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8558" h="1829652">
                <a:moveTo>
                  <a:pt x="0" y="0"/>
                </a:moveTo>
                <a:cubicBezTo>
                  <a:pt x="28353" y="248979"/>
                  <a:pt x="56707" y="497959"/>
                  <a:pt x="212651" y="659219"/>
                </a:cubicBezTo>
                <a:cubicBezTo>
                  <a:pt x="368595" y="820480"/>
                  <a:pt x="777949" y="786810"/>
                  <a:pt x="935665" y="967563"/>
                </a:cubicBezTo>
                <a:cubicBezTo>
                  <a:pt x="1093381" y="1148316"/>
                  <a:pt x="1066800" y="1609060"/>
                  <a:pt x="1158949" y="1743739"/>
                </a:cubicBezTo>
                <a:cubicBezTo>
                  <a:pt x="1251098" y="1878418"/>
                  <a:pt x="1369828" y="1827027"/>
                  <a:pt x="1488558" y="177563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2" name="Freeform: Shape 31"/>
          <p:cNvSpPr/>
          <p:nvPr/>
        </p:nvSpPr>
        <p:spPr>
          <a:xfrm>
            <a:off x="2506102" y="3018070"/>
            <a:ext cx="3747977" cy="956930"/>
          </a:xfrm>
          <a:custGeom>
            <a:avLst/>
            <a:gdLst>
              <a:gd name="connsiteX0" fmla="*/ 0 w 4997303"/>
              <a:gd name="connsiteY0" fmla="*/ 0 h 1275907"/>
              <a:gd name="connsiteX1" fmla="*/ 329610 w 4997303"/>
              <a:gd name="connsiteY1" fmla="*/ 744279 h 1275907"/>
              <a:gd name="connsiteX2" fmla="*/ 1382233 w 4997303"/>
              <a:gd name="connsiteY2" fmla="*/ 1148316 h 1275907"/>
              <a:gd name="connsiteX3" fmla="*/ 3912782 w 4997303"/>
              <a:gd name="connsiteY3" fmla="*/ 956930 h 1275907"/>
              <a:gd name="connsiteX4" fmla="*/ 4997303 w 4997303"/>
              <a:gd name="connsiteY4" fmla="*/ 1275907 h 127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7303" h="1275907">
                <a:moveTo>
                  <a:pt x="0" y="0"/>
                </a:moveTo>
                <a:cubicBezTo>
                  <a:pt x="49619" y="276446"/>
                  <a:pt x="99238" y="552893"/>
                  <a:pt x="329610" y="744279"/>
                </a:cubicBezTo>
                <a:cubicBezTo>
                  <a:pt x="559982" y="935665"/>
                  <a:pt x="785038" y="1112874"/>
                  <a:pt x="1382233" y="1148316"/>
                </a:cubicBezTo>
                <a:cubicBezTo>
                  <a:pt x="1979428" y="1183758"/>
                  <a:pt x="3310270" y="935665"/>
                  <a:pt x="3912782" y="956930"/>
                </a:cubicBezTo>
                <a:cubicBezTo>
                  <a:pt x="4515294" y="978195"/>
                  <a:pt x="4756298" y="1127051"/>
                  <a:pt x="4997303" y="1275907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3" name="Freeform: Shape 32"/>
          <p:cNvSpPr/>
          <p:nvPr/>
        </p:nvSpPr>
        <p:spPr>
          <a:xfrm>
            <a:off x="4162648" y="1623291"/>
            <a:ext cx="462517" cy="72178"/>
          </a:xfrm>
          <a:custGeom>
            <a:avLst/>
            <a:gdLst>
              <a:gd name="connsiteX0" fmla="*/ 616689 w 616689"/>
              <a:gd name="connsiteY0" fmla="*/ 96237 h 96237"/>
              <a:gd name="connsiteX1" fmla="*/ 297712 w 616689"/>
              <a:gd name="connsiteY1" fmla="*/ 544 h 96237"/>
              <a:gd name="connsiteX2" fmla="*/ 0 w 616689"/>
              <a:gd name="connsiteY2" fmla="*/ 64340 h 9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689" h="96237">
                <a:moveTo>
                  <a:pt x="616689" y="96237"/>
                </a:moveTo>
                <a:cubicBezTo>
                  <a:pt x="508591" y="51048"/>
                  <a:pt x="400493" y="5860"/>
                  <a:pt x="297712" y="544"/>
                </a:cubicBezTo>
                <a:cubicBezTo>
                  <a:pt x="194930" y="-4772"/>
                  <a:pt x="97465" y="29784"/>
                  <a:pt x="0" y="6434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4" name="Freeform: Shape 33"/>
          <p:cNvSpPr/>
          <p:nvPr/>
        </p:nvSpPr>
        <p:spPr>
          <a:xfrm>
            <a:off x="5335412" y="3031616"/>
            <a:ext cx="590107" cy="1387549"/>
          </a:xfrm>
          <a:custGeom>
            <a:avLst/>
            <a:gdLst>
              <a:gd name="connsiteX0" fmla="*/ 786809 w 786809"/>
              <a:gd name="connsiteY0" fmla="*/ 0 h 1850065"/>
              <a:gd name="connsiteX1" fmla="*/ 350874 w 786809"/>
              <a:gd name="connsiteY1" fmla="*/ 574158 h 1850065"/>
              <a:gd name="connsiteX2" fmla="*/ 457200 w 786809"/>
              <a:gd name="connsiteY2" fmla="*/ 1616149 h 1850065"/>
              <a:gd name="connsiteX3" fmla="*/ 0 w 786809"/>
              <a:gd name="connsiteY3" fmla="*/ 1850065 h 185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809" h="1850065">
                <a:moveTo>
                  <a:pt x="786809" y="0"/>
                </a:moveTo>
                <a:cubicBezTo>
                  <a:pt x="596309" y="152400"/>
                  <a:pt x="405809" y="304800"/>
                  <a:pt x="350874" y="574158"/>
                </a:cubicBezTo>
                <a:cubicBezTo>
                  <a:pt x="295939" y="843516"/>
                  <a:pt x="515679" y="1403498"/>
                  <a:pt x="457200" y="1616149"/>
                </a:cubicBezTo>
                <a:cubicBezTo>
                  <a:pt x="398721" y="1828800"/>
                  <a:pt x="199360" y="1839432"/>
                  <a:pt x="0" y="1850065"/>
                </a:cubicBezTo>
              </a:path>
            </a:pathLst>
          </a:cu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44649"/>
            <a:ext cx="9159039" cy="9925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endParaRPr lang="vi-VN" sz="2000" b="1" kern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Thứ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17 </a:t>
            </a: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tháng </a:t>
            </a:r>
            <a:r>
              <a:rPr lang="vi-VN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02</a:t>
            </a: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202</a:t>
            </a:r>
            <a:r>
              <a:rPr lang="vi-VN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endParaRPr lang="en-US" sz="20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767603"/>
            <a:ext cx="8505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69A42-FA17-4E40-BC70-E0337A670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8" t="31718" r="1418" b="32929"/>
          <a:stretch/>
        </p:blipFill>
        <p:spPr>
          <a:xfrm>
            <a:off x="61783" y="1223319"/>
            <a:ext cx="9032789" cy="31139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7073" y="4712613"/>
            <a:ext cx="9181073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1100" dirty="0" smtClean="0">
                <a:latin typeface="Times New Roman" pitchFamily="18" charset="0"/>
                <a:cs typeface="Times New Roman" pitchFamily="18" charset="0"/>
              </a:rPr>
              <a:t>Bức </a:t>
            </a:r>
            <a:r>
              <a:rPr lang="vi-VN" sz="1100" dirty="0">
                <a:latin typeface="Times New Roman" pitchFamily="18" charset="0"/>
                <a:cs typeface="Times New Roman" pitchFamily="18" charset="0"/>
              </a:rPr>
              <a:t>tranh vẽ lại cảnh mẹ đưa con đến trường.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1100" dirty="0" smtClean="0">
                <a:latin typeface="Times New Roman" pitchFamily="18" charset="0"/>
                <a:cs typeface="Times New Roman" pitchFamily="18" charset="0"/>
              </a:rPr>
              <a:t>rời </a:t>
            </a:r>
            <a:r>
              <a:rPr lang="vi-VN" sz="1100" dirty="0">
                <a:latin typeface="Times New Roman" pitchFamily="18" charset="0"/>
                <a:cs typeface="Times New Roman" pitchFamily="18" charset="0"/>
              </a:rPr>
              <a:t>đang mưa rất to, mẹ đã che ô hết cho con còn mình thì bị </a:t>
            </a:r>
            <a:r>
              <a:rPr lang="vi-VN" sz="1100" dirty="0" smtClean="0">
                <a:latin typeface="Times New Roman" pitchFamily="18" charset="0"/>
                <a:cs typeface="Times New Roman" pitchFamily="18" charset="0"/>
              </a:rPr>
              <a:t>ướt.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100" dirty="0" smtClean="0"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1100" dirty="0">
                <a:latin typeface="Times New Roman" pitchFamily="18" charset="0"/>
                <a:cs typeface="Times New Roman" pitchFamily="18" charset="0"/>
              </a:rPr>
              <a:t>đó thấy được tình yêu thương và hi sinh của mẹ dành cho con.</a:t>
            </a: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573"/>
            <a:ext cx="8952471" cy="389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0902" y="0"/>
            <a:ext cx="9161725" cy="13003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endParaRPr lang="vi-VN" sz="2000" b="1" kern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Thứ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17</a:t>
            </a: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02</a:t>
            </a: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202</a:t>
            </a:r>
            <a:r>
              <a:rPr lang="vi-VN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endParaRPr lang="en-US" sz="20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93" y="892367"/>
            <a:ext cx="40909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91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47484" y="-78586"/>
            <a:ext cx="4505859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996" r="5884"/>
          <a:stretch/>
        </p:blipFill>
        <p:spPr>
          <a:xfrm>
            <a:off x="-6244" y="900244"/>
            <a:ext cx="9161725" cy="4129338"/>
          </a:xfrm>
          <a:prstGeom prst="rect">
            <a:avLst/>
          </a:prstGeom>
        </p:spPr>
      </p:pic>
      <p:pic>
        <p:nvPicPr>
          <p:cNvPr id="5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056" y="-739486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244" y="0"/>
            <a:ext cx="9161725" cy="9002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17</a:t>
            </a: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02</a:t>
            </a: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202</a:t>
            </a:r>
            <a:r>
              <a:rPr lang="vi-VN" sz="20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endParaRPr lang="en-US" sz="20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kern="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smtClean="0">
                <a:latin typeface="Times New Roman" pitchFamily="18" charset="0"/>
                <a:cs typeface="Times New Roman" pitchFamily="18" charset="0"/>
              </a:rPr>
              <a:t>241+ 242: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kern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200" b="1" kern="0" dirty="0" smtClean="0"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659214" y="807911"/>
            <a:ext cx="7601278" cy="371165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1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-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con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Nam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-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1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1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Nam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1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-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               Nam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1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218325" y="1294629"/>
            <a:ext cx="178966" cy="23367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911807" y="1316513"/>
            <a:ext cx="142101" cy="2550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270043" y="1862743"/>
            <a:ext cx="159648" cy="26285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6228377" y="1848938"/>
            <a:ext cx="159493" cy="22722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203855" y="2428154"/>
            <a:ext cx="166298" cy="28189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898557" y="2404313"/>
            <a:ext cx="143632" cy="25942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83317" y="2710050"/>
            <a:ext cx="180754" cy="24122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79666" y="2971183"/>
            <a:ext cx="180754" cy="26246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49372" y="3263966"/>
            <a:ext cx="178154" cy="24714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386967" y="1614837"/>
            <a:ext cx="10548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24967" y="3233652"/>
            <a:ext cx="606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32837" y="1571588"/>
            <a:ext cx="6963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-6244" y="0"/>
            <a:ext cx="9161725" cy="8079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17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02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202</a:t>
            </a:r>
            <a:r>
              <a:rPr lang="vi-VN" sz="1800" b="1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241+ 242: 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sz="12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7" t="92555" r="4555"/>
          <a:stretch/>
        </p:blipFill>
        <p:spPr bwMode="auto">
          <a:xfrm>
            <a:off x="4241227" y="3840058"/>
            <a:ext cx="3880023" cy="30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635" y="3488183"/>
            <a:ext cx="560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(11)      </a:t>
            </a:r>
            <a:endParaRPr lang="vi-VN" sz="1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31789" y="3180406"/>
            <a:ext cx="495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(10)</a:t>
            </a:r>
            <a:endParaRPr lang="vi-VN" sz="1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220" y="4110844"/>
            <a:ext cx="97494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Từ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ngữ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220" y="4442633"/>
            <a:ext cx="974944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Câu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99424" y="4117023"/>
            <a:ext cx="95820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57627" y="4114292"/>
            <a:ext cx="1392751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61525" y="4116554"/>
            <a:ext cx="95820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57461" y="4122308"/>
            <a:ext cx="112201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93801" y="4439961"/>
            <a:ext cx="5222905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2361662" y="4495369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757461" y="4467876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310946" y="4455108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093400" y="4460694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041733" y="4460862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994164" y="4781187"/>
            <a:ext cx="5222542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522438" y="4811238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276517" y="4811238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635443" y="4811238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452901" y="4806643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394426" y="4803554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599812" y="3795960"/>
            <a:ext cx="9234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2" grpId="0"/>
      <p:bldP spid="31" grpId="0"/>
      <p:bldP spid="32" grpId="0" animBg="1"/>
      <p:bldP spid="33" grpId="0" animBg="1"/>
      <p:bldP spid="34" grpId="0" animBg="1"/>
      <p:bldP spid="37" grpId="0" animBg="1"/>
      <p:bldP spid="38" grpId="0" animBg="1"/>
      <p:bldP spid="40" grpId="0" animBg="1"/>
      <p:bldP spid="36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1178</Words>
  <Application>Microsoft Office PowerPoint</Application>
  <PresentationFormat>On-screen Show (16:9)</PresentationFormat>
  <Paragraphs>183</Paragraphs>
  <Slides>33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33</vt:i4>
      </vt:variant>
    </vt:vector>
  </HeadingPairs>
  <TitlesOfParts>
    <vt:vector size="59" baseType="lpstr">
      <vt:lpstr>宋体</vt:lpstr>
      <vt:lpstr>HP001 5 hàng</vt:lpstr>
      <vt:lpstr>HP001 4 hàng</vt:lpstr>
      <vt:lpstr>HL Hoctro</vt:lpstr>
      <vt:lpstr>Calibri Light</vt:lpstr>
      <vt:lpstr>Tw Cen MT</vt:lpstr>
      <vt:lpstr>Times New Roman</vt:lpstr>
      <vt:lpstr>Chivo Light</vt:lpstr>
      <vt:lpstr>Calibri</vt:lpstr>
      <vt:lpstr>inpin heiti</vt:lpstr>
      <vt:lpstr>Arial</vt:lpstr>
      <vt:lpstr>Arial-Rounded</vt:lpstr>
      <vt:lpstr>华康少女文字W5</vt:lpstr>
      <vt:lpstr>DFPOP1-W9</vt:lpstr>
      <vt:lpstr>Office 主题</vt:lpstr>
      <vt:lpstr>1_Office Theme</vt:lpstr>
      <vt:lpstr>第一PPT，www.1ppt.com</vt:lpstr>
      <vt:lpstr>1_Office 主题</vt:lpstr>
      <vt:lpstr>2_Office 主题</vt:lpstr>
      <vt:lpstr>3_Office 主题</vt:lpstr>
      <vt:lpstr>2_Default Design</vt:lpstr>
      <vt:lpstr>5_Office 主题</vt:lpstr>
      <vt:lpstr>4_Office 主题</vt:lpstr>
      <vt:lpstr>6_Office 主题</vt:lpstr>
      <vt:lpstr>7_Office 主题</vt:lpstr>
      <vt:lpstr>8_Office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DELL</cp:lastModifiedBy>
  <cp:revision>109</cp:revision>
  <dcterms:created xsi:type="dcterms:W3CDTF">2020-08-13T09:19:08Z</dcterms:created>
  <dcterms:modified xsi:type="dcterms:W3CDTF">2025-02-12T14:50:38Z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